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67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302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48148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72527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4608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6952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1576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7998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3116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695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9538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2433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5180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29661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33056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6271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4789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5782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5C92E-8166-4F35-AE18-E34B2B8DDADB}" type="datetimeFigureOut">
              <a:rPr lang="bg-BG" smtClean="0"/>
              <a:t>6.7.2015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2874E-22CC-4A66-8F88-A17780DCBD2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8120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022171" y="1240679"/>
            <a:ext cx="7633377" cy="1117079"/>
          </a:xfrm>
        </p:spPr>
        <p:txBody>
          <a:bodyPr>
            <a:normAutofit/>
          </a:bodyPr>
          <a:lstStyle/>
          <a:p>
            <a:pPr algn="ctr"/>
            <a:r>
              <a:rPr lang="bg-BG" sz="4000" b="1" dirty="0" smtClean="0">
                <a:solidFill>
                  <a:srgbClr val="0070C0"/>
                </a:solidFill>
              </a:rPr>
              <a:t>РУСЕНСКИ УНИВЕРСИТЕТ</a:t>
            </a:r>
            <a:endParaRPr lang="bg-BG" sz="4000" b="1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79512" y="3861048"/>
            <a:ext cx="8352928" cy="6858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bg-BG" sz="3200" b="1" i="1" dirty="0"/>
              <a:t>Анализ на състоянието на Филиал-Разград към месец  юни 201</a:t>
            </a:r>
            <a:r>
              <a:rPr lang="en-US" sz="3200" b="1" i="1" dirty="0"/>
              <a:t>5</a:t>
            </a:r>
            <a:r>
              <a:rPr lang="bg-BG" sz="3200" b="1" i="1" dirty="0"/>
              <a:t>г.</a:t>
            </a:r>
            <a:endParaRPr lang="bg-BG" sz="3200" b="1" dirty="0"/>
          </a:p>
          <a:p>
            <a:endParaRPr lang="bg-BG" dirty="0"/>
          </a:p>
        </p:txBody>
      </p:sp>
      <p:pic>
        <p:nvPicPr>
          <p:cNvPr id="4" name="Картина 15" descr="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2" y="1347388"/>
            <a:ext cx="951142" cy="105524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артина 4" descr="FilialRazgr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97" y="2639686"/>
            <a:ext cx="951142" cy="88016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 поле 5"/>
          <p:cNvSpPr txBox="1"/>
          <p:nvPr/>
        </p:nvSpPr>
        <p:spPr>
          <a:xfrm>
            <a:off x="1403648" y="2852936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b="1" dirty="0" smtClean="0"/>
              <a:t>ФИЛИАЛ - РАЗГРАД</a:t>
            </a:r>
            <a:endParaRPr lang="bg-BG" sz="4000" b="1" dirty="0"/>
          </a:p>
        </p:txBody>
      </p:sp>
      <p:pic>
        <p:nvPicPr>
          <p:cNvPr id="2050" name="Picture 2" descr="D:\SNIMKI_2015\SNIMKI _ZA OTCTET\KLUBOVE\14272192331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9"/>
            <a:ext cx="2063018" cy="2636912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51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313899" y="188640"/>
            <a:ext cx="57961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i="1" dirty="0"/>
              <a:t>КОНТАКТИ И </a:t>
            </a:r>
            <a:r>
              <a:rPr lang="bg-BG" b="1" i="1" dirty="0" smtClean="0"/>
              <a:t>СЪТРУДНИЧЕСТВО</a:t>
            </a:r>
            <a:endParaRPr lang="en-US" dirty="0" smtClean="0"/>
          </a:p>
          <a:p>
            <a:endParaRPr lang="en-US" dirty="0"/>
          </a:p>
          <a:p>
            <a:r>
              <a:rPr lang="bg-BG" dirty="0" smtClean="0"/>
              <a:t>◊ </a:t>
            </a:r>
            <a:r>
              <a:rPr lang="bg-BG" b="1" dirty="0" smtClean="0"/>
              <a:t>Активно </a:t>
            </a:r>
            <a:r>
              <a:rPr lang="bg-BG" b="1" dirty="0"/>
              <a:t>сътрудничество с </a:t>
            </a:r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университетите у нас</a:t>
            </a:r>
            <a:r>
              <a:rPr lang="bg-BG" b="1" dirty="0"/>
              <a:t>, </a:t>
            </a:r>
            <a:r>
              <a:rPr lang="bg-BG" b="1" dirty="0" smtClean="0"/>
              <a:t>чрез </a:t>
            </a:r>
            <a:r>
              <a:rPr lang="bg-BG" b="1" dirty="0"/>
              <a:t>общи научни колективи и обмен на преподаватели</a:t>
            </a:r>
            <a:r>
              <a:rPr lang="bg-BG" b="1" dirty="0" smtClean="0"/>
              <a:t>;</a:t>
            </a:r>
          </a:p>
          <a:p>
            <a:endParaRPr lang="bg-BG" b="1" dirty="0"/>
          </a:p>
          <a:p>
            <a:r>
              <a:rPr lang="bg-BG" b="1" dirty="0"/>
              <a:t>◊ </a:t>
            </a:r>
            <a:r>
              <a:rPr lang="bg-BG" b="1" dirty="0" smtClean="0"/>
              <a:t>Контакти с </a:t>
            </a:r>
            <a:r>
              <a:rPr lang="bg-BG" b="1" dirty="0">
                <a:solidFill>
                  <a:schemeClr val="accent1">
                    <a:lumMod val="75000"/>
                  </a:schemeClr>
                </a:solidFill>
              </a:rPr>
              <a:t>университети от </a:t>
            </a:r>
            <a:r>
              <a:rPr lang="bg-BG" b="1" dirty="0" smtClean="0">
                <a:solidFill>
                  <a:schemeClr val="accent1">
                    <a:lumMod val="75000"/>
                  </a:schemeClr>
                </a:solidFill>
              </a:rPr>
              <a:t>чужбина</a:t>
            </a:r>
            <a:r>
              <a:rPr lang="bg-BG" b="1" dirty="0" smtClean="0"/>
              <a:t>: съвместна </a:t>
            </a:r>
            <a:r>
              <a:rPr lang="bg-BG" b="1" dirty="0"/>
              <a:t>научна работа, провеждане на семинари, участия в конференции, обмен на студенти и преподаватели; </a:t>
            </a:r>
            <a:endParaRPr lang="bg-BG" b="1" dirty="0" smtClean="0"/>
          </a:p>
          <a:p>
            <a:endParaRPr lang="bg-BG" b="1" dirty="0"/>
          </a:p>
          <a:p>
            <a:r>
              <a:rPr lang="bg-BG" b="1" dirty="0"/>
              <a:t>◊</a:t>
            </a:r>
            <a:r>
              <a:rPr lang="ru-RU" b="1" dirty="0"/>
              <a:t> </a:t>
            </a:r>
            <a:r>
              <a:rPr lang="ru-RU" b="1" dirty="0" err="1"/>
              <a:t>Продължаваме</a:t>
            </a:r>
            <a:r>
              <a:rPr lang="ru-RU" b="1" dirty="0"/>
              <a:t> и </a:t>
            </a:r>
            <a:r>
              <a:rPr lang="ru-RU" b="1" dirty="0" err="1"/>
              <a:t>разширяваме</a:t>
            </a:r>
            <a:r>
              <a:rPr lang="ru-RU" b="1" dirty="0"/>
              <a:t> </a:t>
            </a:r>
            <a:r>
              <a:rPr lang="ru-RU" b="1" dirty="0" err="1"/>
              <a:t>контактите</a:t>
            </a:r>
            <a:r>
              <a:rPr lang="ru-RU" b="1" dirty="0"/>
              <a:t> с </a:t>
            </a:r>
            <a:r>
              <a:rPr lang="ru-RU" b="1" dirty="0" err="1">
                <a:solidFill>
                  <a:srgbClr val="00B050"/>
                </a:solidFill>
              </a:rPr>
              <a:t>общинската</a:t>
            </a:r>
            <a:r>
              <a:rPr lang="ru-RU" b="1" dirty="0">
                <a:solidFill>
                  <a:srgbClr val="00B050"/>
                </a:solidFill>
              </a:rPr>
              <a:t> и </a:t>
            </a:r>
            <a:r>
              <a:rPr lang="ru-RU" b="1" dirty="0" err="1">
                <a:solidFill>
                  <a:srgbClr val="00B050"/>
                </a:solidFill>
              </a:rPr>
              <a:t>областната</a:t>
            </a:r>
            <a:r>
              <a:rPr lang="ru-RU" b="1" dirty="0">
                <a:solidFill>
                  <a:srgbClr val="00B050"/>
                </a:solidFill>
              </a:rPr>
              <a:t> администрация</a:t>
            </a:r>
            <a:r>
              <a:rPr lang="ru-RU" b="1" dirty="0"/>
              <a:t>, </a:t>
            </a:r>
            <a:r>
              <a:rPr lang="ru-RU" b="1" dirty="0" err="1"/>
              <a:t>както</a:t>
            </a:r>
            <a:r>
              <a:rPr lang="ru-RU" b="1" dirty="0"/>
              <a:t> и с </a:t>
            </a:r>
            <a:r>
              <a:rPr lang="ru-RU" b="1" dirty="0" err="1">
                <a:solidFill>
                  <a:srgbClr val="7030A0"/>
                </a:solidFill>
              </a:rPr>
              <a:t>фирмите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/>
              <a:t>от  </a:t>
            </a:r>
            <a:r>
              <a:rPr lang="ru-RU" b="1" dirty="0" err="1"/>
              <a:t>Разград</a:t>
            </a:r>
            <a:r>
              <a:rPr lang="ru-RU" b="1" dirty="0"/>
              <a:t> и </a:t>
            </a:r>
            <a:r>
              <a:rPr lang="ru-RU" b="1" dirty="0" err="1"/>
              <a:t>съседните</a:t>
            </a:r>
            <a:r>
              <a:rPr lang="ru-RU" b="1" dirty="0"/>
              <a:t> </a:t>
            </a:r>
            <a:r>
              <a:rPr lang="ru-RU" b="1" dirty="0" err="1"/>
              <a:t>райони</a:t>
            </a:r>
            <a:r>
              <a:rPr lang="ru-RU" b="1" dirty="0"/>
              <a:t>. </a:t>
            </a:r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/>
              <a:t>За </a:t>
            </a:r>
            <a:r>
              <a:rPr lang="bg-BG" b="1" dirty="0"/>
              <a:t>първа</a:t>
            </a:r>
            <a:r>
              <a:rPr lang="ru-RU" b="1" dirty="0"/>
              <a:t> година </a:t>
            </a:r>
            <a:r>
              <a:rPr lang="ru-RU" b="1" dirty="0" err="1"/>
              <a:t>Общински</a:t>
            </a:r>
            <a:r>
              <a:rPr lang="ru-RU" b="1" dirty="0"/>
              <a:t> </a:t>
            </a:r>
            <a:r>
              <a:rPr lang="ru-RU" b="1" dirty="0" err="1"/>
              <a:t>съвет</a:t>
            </a:r>
            <a:r>
              <a:rPr lang="ru-RU" b="1" dirty="0"/>
              <a:t> – </a:t>
            </a:r>
            <a:r>
              <a:rPr lang="ru-RU" b="1" dirty="0" err="1"/>
              <a:t>Разград</a:t>
            </a:r>
            <a:r>
              <a:rPr lang="ru-RU" b="1" dirty="0"/>
              <a:t> учреди </a:t>
            </a:r>
            <a:r>
              <a:rPr lang="ru-RU" b="1" dirty="0">
                <a:solidFill>
                  <a:srgbClr val="C00000"/>
                </a:solidFill>
              </a:rPr>
              <a:t>награда «Студент на </a:t>
            </a:r>
            <a:r>
              <a:rPr lang="ru-RU" b="1" dirty="0" err="1">
                <a:solidFill>
                  <a:srgbClr val="C00000"/>
                </a:solidFill>
              </a:rPr>
              <a:t>годината</a:t>
            </a:r>
            <a:r>
              <a:rPr lang="ru-RU" b="1" dirty="0">
                <a:solidFill>
                  <a:srgbClr val="C00000"/>
                </a:solidFill>
              </a:rPr>
              <a:t>», </a:t>
            </a:r>
            <a:r>
              <a:rPr lang="ru-RU" b="1" dirty="0"/>
              <a:t>с </a:t>
            </a:r>
            <a:r>
              <a:rPr lang="ru-RU" b="1" dirty="0" err="1"/>
              <a:t>която</a:t>
            </a:r>
            <a:r>
              <a:rPr lang="ru-RU" b="1" dirty="0"/>
              <a:t> </a:t>
            </a:r>
            <a:r>
              <a:rPr lang="ru-RU" b="1" dirty="0" err="1"/>
              <a:t>бе</a:t>
            </a:r>
            <a:r>
              <a:rPr lang="ru-RU" b="1" dirty="0"/>
              <a:t> удостоен студент </a:t>
            </a:r>
            <a:r>
              <a:rPr lang="bg-BG" b="1" dirty="0"/>
              <a:t>от ІІІ курс </a:t>
            </a:r>
            <a:r>
              <a:rPr lang="ru-RU" b="1" dirty="0"/>
              <a:t>с </a:t>
            </a:r>
            <a:r>
              <a:rPr lang="ru-RU" b="1" dirty="0" err="1"/>
              <a:t>най</a:t>
            </a:r>
            <a:r>
              <a:rPr lang="ru-RU" b="1" dirty="0"/>
              <a:t>-висок успех</a:t>
            </a:r>
            <a:r>
              <a:rPr lang="bg-BG" b="1" dirty="0"/>
              <a:t>,</a:t>
            </a:r>
            <a:r>
              <a:rPr lang="ru-RU" b="1" dirty="0"/>
              <a:t> </a:t>
            </a:r>
            <a:r>
              <a:rPr lang="ru-RU" b="1" dirty="0" err="1"/>
              <a:t>по-случай</a:t>
            </a:r>
            <a:r>
              <a:rPr lang="ru-RU" b="1" dirty="0"/>
              <a:t> 24 май – </a:t>
            </a:r>
            <a:r>
              <a:rPr lang="ru-RU" b="1" dirty="0" err="1"/>
              <a:t>Деня</a:t>
            </a:r>
            <a:r>
              <a:rPr lang="ru-RU" b="1" dirty="0"/>
              <a:t> на </a:t>
            </a:r>
            <a:r>
              <a:rPr lang="ru-RU" b="1" dirty="0" err="1"/>
              <a:t>славянската</a:t>
            </a:r>
            <a:r>
              <a:rPr lang="ru-RU" b="1" dirty="0"/>
              <a:t> </a:t>
            </a:r>
            <a:r>
              <a:rPr lang="ru-RU" b="1" dirty="0" err="1"/>
              <a:t>писменост</a:t>
            </a:r>
            <a:r>
              <a:rPr lang="ru-RU" b="1" dirty="0"/>
              <a:t> и </a:t>
            </a:r>
            <a:r>
              <a:rPr lang="ru-RU" b="1" dirty="0" err="1"/>
              <a:t>култура</a:t>
            </a:r>
            <a:r>
              <a:rPr lang="ru-RU" b="1" dirty="0"/>
              <a:t>.</a:t>
            </a:r>
            <a:r>
              <a:rPr lang="bg-BG" b="1" dirty="0"/>
              <a:t> </a:t>
            </a:r>
            <a:endParaRPr lang="bg-BG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b="1" dirty="0" smtClean="0"/>
              <a:t>За </a:t>
            </a:r>
            <a:r>
              <a:rPr lang="bg-BG" b="1" dirty="0"/>
              <a:t>първи път преподавател от Филиала бе удостоен с награда </a:t>
            </a:r>
            <a:r>
              <a:rPr lang="bg-BG" b="1" dirty="0">
                <a:solidFill>
                  <a:srgbClr val="C00000"/>
                </a:solidFill>
              </a:rPr>
              <a:t>„Никола Икономов“ </a:t>
            </a:r>
            <a:r>
              <a:rPr lang="bg-BG" b="1" dirty="0"/>
              <a:t>на Общински съвет – </a:t>
            </a:r>
            <a:r>
              <a:rPr lang="bg-BG" b="1" dirty="0" smtClean="0"/>
              <a:t>Разград.</a:t>
            </a:r>
            <a:endParaRPr lang="bg-BG" b="1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30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1" r="27136" b="3806"/>
          <a:stretch/>
        </p:blipFill>
        <p:spPr>
          <a:xfrm>
            <a:off x="-10815" y="692696"/>
            <a:ext cx="3347864" cy="4198531"/>
          </a:xfrm>
          <a:prstGeom prst="leftArrow">
            <a:avLst>
              <a:gd name="adj1" fmla="val 100000"/>
              <a:gd name="adj2" fmla="val 0"/>
            </a:avLst>
          </a:prstGeom>
          <a:effectLst>
            <a:softEdge rad="76200"/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494"/>
            <a:ext cx="3347864" cy="2074732"/>
          </a:xfrm>
          <a:prstGeom prst="rightArrow">
            <a:avLst>
              <a:gd name="adj1" fmla="val 100000"/>
              <a:gd name="adj2" fmla="val 0"/>
            </a:avLst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95182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31" y="3429000"/>
            <a:ext cx="3936579" cy="29583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77214" y="455683"/>
            <a:ext cx="9036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	</a:t>
            </a:r>
            <a:r>
              <a:rPr lang="bg-BG" b="1" i="1" dirty="0" smtClean="0"/>
              <a:t>МАТЕРИАЛНО </a:t>
            </a:r>
            <a:r>
              <a:rPr lang="bg-BG" b="1" i="1" dirty="0"/>
              <a:t>-ТЕХНИЧЕСКА </a:t>
            </a:r>
            <a:r>
              <a:rPr lang="bg-BG" b="1" i="1" dirty="0" smtClean="0"/>
              <a:t>БАЗА</a:t>
            </a:r>
            <a:endParaRPr lang="en-US" b="1" i="1" dirty="0" smtClean="0"/>
          </a:p>
          <a:p>
            <a:pPr algn="ctr"/>
            <a:endParaRPr lang="bg-B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dirty="0"/>
              <a:t> </a:t>
            </a:r>
            <a:r>
              <a:rPr lang="ru-RU" b="1" dirty="0" err="1"/>
              <a:t>Базата</a:t>
            </a:r>
            <a:r>
              <a:rPr lang="ru-RU" b="1" dirty="0"/>
              <a:t> на Филиал-</a:t>
            </a:r>
            <a:r>
              <a:rPr lang="ru-RU" b="1" dirty="0" err="1"/>
              <a:t>Разград</a:t>
            </a:r>
            <a:r>
              <a:rPr lang="ru-RU" b="1" dirty="0"/>
              <a:t> е </a:t>
            </a:r>
            <a:r>
              <a:rPr lang="ru-RU" b="1" dirty="0" err="1"/>
              <a:t>разположена</a:t>
            </a:r>
            <a:r>
              <a:rPr lang="ru-RU" b="1" dirty="0"/>
              <a:t> на </a:t>
            </a:r>
            <a:r>
              <a:rPr lang="ru-RU" b="1" dirty="0" err="1"/>
              <a:t>площ</a:t>
            </a:r>
            <a:r>
              <a:rPr lang="ru-RU" b="1" dirty="0"/>
              <a:t> 12,500 м</a:t>
            </a:r>
            <a:r>
              <a:rPr lang="ru-RU" b="1" baseline="30000" dirty="0"/>
              <a:t>2</a:t>
            </a:r>
            <a:r>
              <a:rPr lang="ru-RU" b="1" dirty="0"/>
              <a:t> и всяка година се </a:t>
            </a:r>
            <a:r>
              <a:rPr lang="ru-RU" b="1" dirty="0" err="1" smtClean="0"/>
              <a:t>подобрява</a:t>
            </a:r>
            <a:r>
              <a:rPr lang="ru-RU" b="1" dirty="0" smtClean="0"/>
              <a:t>:  И</a:t>
            </a:r>
            <a:r>
              <a:rPr lang="bg-BG" b="1" dirty="0" err="1" smtClean="0"/>
              <a:t>зградена</a:t>
            </a:r>
            <a:r>
              <a:rPr lang="bg-BG" b="1" dirty="0" smtClean="0"/>
              <a:t> </a:t>
            </a:r>
            <a:r>
              <a:rPr lang="bg-BG" b="1" dirty="0">
                <a:solidFill>
                  <a:srgbClr val="C00000"/>
                </a:solidFill>
              </a:rPr>
              <a:t>безжична интернет мрежа</a:t>
            </a:r>
            <a:r>
              <a:rPr lang="bg-BG" b="1" dirty="0"/>
              <a:t>.  </a:t>
            </a:r>
            <a:r>
              <a:rPr lang="bg-BG" b="1" dirty="0" smtClean="0">
                <a:solidFill>
                  <a:srgbClr val="00B050"/>
                </a:solidFill>
              </a:rPr>
              <a:t>Ремонтирани учебни </a:t>
            </a:r>
            <a:r>
              <a:rPr lang="bg-BG" b="1" dirty="0">
                <a:solidFill>
                  <a:srgbClr val="00B050"/>
                </a:solidFill>
              </a:rPr>
              <a:t>зали </a:t>
            </a:r>
            <a:r>
              <a:rPr lang="bg-BG" b="1" dirty="0" smtClean="0"/>
              <a:t>и е осигурена </a:t>
            </a:r>
            <a:r>
              <a:rPr lang="bg-BG" b="1" dirty="0">
                <a:solidFill>
                  <a:srgbClr val="00B050"/>
                </a:solidFill>
              </a:rPr>
              <a:t>презентационна и компютърна техника,</a:t>
            </a:r>
            <a:r>
              <a:rPr lang="bg-BG" b="1" dirty="0"/>
              <a:t> с цел прилагане на съвременни методи на преподаване. </a:t>
            </a:r>
            <a:endParaRPr lang="bg-BG" b="1" dirty="0" smtClean="0"/>
          </a:p>
          <a:p>
            <a:r>
              <a:rPr lang="bg-BG" b="1" dirty="0" smtClean="0">
                <a:solidFill>
                  <a:srgbClr val="7030A0"/>
                </a:solidFill>
              </a:rPr>
              <a:t>    Кабинетите </a:t>
            </a:r>
            <a:r>
              <a:rPr lang="bg-BG" b="1" dirty="0">
                <a:solidFill>
                  <a:srgbClr val="7030A0"/>
                </a:solidFill>
              </a:rPr>
              <a:t>на преподавателите и </a:t>
            </a:r>
            <a:r>
              <a:rPr lang="bg-BG" b="1" dirty="0" smtClean="0">
                <a:solidFill>
                  <a:srgbClr val="7030A0"/>
                </a:solidFill>
              </a:rPr>
              <a:t>служителите </a:t>
            </a:r>
            <a:r>
              <a:rPr lang="bg-BG" b="1" dirty="0" smtClean="0"/>
              <a:t>- изцяло </a:t>
            </a:r>
            <a:r>
              <a:rPr lang="bg-BG" b="1" dirty="0"/>
              <a:t>обновени и </a:t>
            </a:r>
            <a:r>
              <a:rPr lang="bg-BG" b="1" dirty="0" smtClean="0"/>
              <a:t>са</a:t>
            </a:r>
          </a:p>
          <a:p>
            <a:r>
              <a:rPr lang="bg-BG" b="1" dirty="0" smtClean="0"/>
              <a:t>    създадени </a:t>
            </a:r>
            <a:r>
              <a:rPr lang="bg-BG" b="1" dirty="0">
                <a:solidFill>
                  <a:srgbClr val="7030A0"/>
                </a:solidFill>
              </a:rPr>
              <a:t>много добри условия за работа</a:t>
            </a:r>
            <a:r>
              <a:rPr lang="bg-BG" b="1" dirty="0"/>
              <a:t>. </a:t>
            </a:r>
            <a:r>
              <a:rPr lang="bg-BG" b="1" dirty="0" smtClean="0"/>
              <a:t>Оборудвани  </a:t>
            </a:r>
            <a:r>
              <a:rPr lang="bg-BG" b="1" dirty="0" smtClean="0">
                <a:solidFill>
                  <a:srgbClr val="FF0000"/>
                </a:solidFill>
              </a:rPr>
              <a:t>2 фитнес зали. </a:t>
            </a:r>
          </a:p>
          <a:p>
            <a:r>
              <a:rPr lang="bg-BG" b="1" dirty="0"/>
              <a:t> </a:t>
            </a:r>
            <a:r>
              <a:rPr lang="bg-BG" b="1" dirty="0" smtClean="0"/>
              <a:t>    Закупен </a:t>
            </a:r>
            <a:r>
              <a:rPr lang="bg-BG" b="1" dirty="0"/>
              <a:t>е </a:t>
            </a:r>
            <a:r>
              <a:rPr lang="bg-BG" b="1" dirty="0">
                <a:solidFill>
                  <a:srgbClr val="00B050"/>
                </a:solidFill>
              </a:rPr>
              <a:t>нов автомобил</a:t>
            </a:r>
            <a:r>
              <a:rPr lang="bg-BG" b="1" dirty="0"/>
              <a:t>. </a:t>
            </a:r>
            <a:endParaRPr lang="bg-BG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/>
              <a:t>Закупува се </a:t>
            </a:r>
            <a:r>
              <a:rPr lang="bg-BG" b="1" dirty="0">
                <a:solidFill>
                  <a:srgbClr val="00B0F0"/>
                </a:solidFill>
              </a:rPr>
              <a:t>апаратура, реактиви, стъклария </a:t>
            </a:r>
            <a:r>
              <a:rPr lang="bg-BG" b="1" dirty="0"/>
              <a:t>и др. консумативи за учебна и научна работа. Доставено </a:t>
            </a:r>
            <a:r>
              <a:rPr lang="bg-BG" b="1" dirty="0">
                <a:solidFill>
                  <a:srgbClr val="00B0F0"/>
                </a:solidFill>
              </a:rPr>
              <a:t>оборудване за 40 000лв</a:t>
            </a:r>
            <a:r>
              <a:rPr lang="bg-BG" b="1" dirty="0"/>
              <a:t>. по проект </a:t>
            </a:r>
            <a:r>
              <a:rPr lang="bg-BG" b="1" i="1" dirty="0"/>
              <a:t>Приложни изследвания.</a:t>
            </a:r>
            <a:r>
              <a:rPr lang="bg-BG" b="1" dirty="0"/>
              <a:t> </a:t>
            </a:r>
            <a:endParaRPr lang="bg-BG" b="1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927" y="4493886"/>
            <a:ext cx="2816225" cy="23932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8" y="5169838"/>
            <a:ext cx="3478068" cy="1688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8" y="3716600"/>
            <a:ext cx="2161478" cy="159288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2" y="3716599"/>
            <a:ext cx="2206504" cy="16645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74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18438"/>
            <a:ext cx="4680520" cy="351039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" name="Правоъгълник 1"/>
          <p:cNvSpPr/>
          <p:nvPr/>
        </p:nvSpPr>
        <p:spPr>
          <a:xfrm>
            <a:off x="320279" y="577023"/>
            <a:ext cx="85001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bg-BG" b="1" dirty="0" smtClean="0"/>
              <a:t>                    </a:t>
            </a:r>
            <a:r>
              <a:rPr lang="en-US" b="1" dirty="0" smtClean="0"/>
              <a:t>        </a:t>
            </a:r>
            <a:r>
              <a:rPr lang="bg-BG" b="1" dirty="0" smtClean="0"/>
              <a:t>  Подобрена е</a:t>
            </a:r>
            <a:r>
              <a:rPr lang="bg-BG" b="1" i="1" dirty="0" smtClean="0"/>
              <a:t> </a:t>
            </a:r>
            <a:r>
              <a:rPr lang="bg-BG" b="1" dirty="0" smtClean="0">
                <a:solidFill>
                  <a:srgbClr val="00B050"/>
                </a:solidFill>
              </a:rPr>
              <a:t>средата за отдих и комуникации </a:t>
            </a:r>
            <a:r>
              <a:rPr lang="bg-BG" b="1" dirty="0" smtClean="0"/>
              <a:t>чрез</a:t>
            </a:r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                             </a:t>
            </a:r>
            <a:r>
              <a:rPr lang="bg-BG" b="1" dirty="0" smtClean="0"/>
              <a:t> </a:t>
            </a:r>
            <a:r>
              <a:rPr lang="en-US" b="1" dirty="0" smtClean="0"/>
              <a:t>  </a:t>
            </a:r>
            <a:r>
              <a:rPr lang="bg-BG" b="1" dirty="0" smtClean="0"/>
              <a:t>поддържане и разкрасяване на </a:t>
            </a:r>
            <a:r>
              <a:rPr lang="bg-BG" b="1" dirty="0" smtClean="0">
                <a:solidFill>
                  <a:srgbClr val="00B050"/>
                </a:solidFill>
              </a:rPr>
              <a:t>дворните площи</a:t>
            </a:r>
            <a:r>
              <a:rPr lang="bg-BG" b="1" dirty="0" smtClean="0"/>
              <a:t>. </a:t>
            </a:r>
          </a:p>
          <a:p>
            <a:endParaRPr lang="bg-BG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bg-BG" b="1" dirty="0" smtClean="0"/>
              <a:t>Подобрени са и условията за живот в </a:t>
            </a:r>
            <a:r>
              <a:rPr lang="bg-BG" b="1" dirty="0" smtClean="0">
                <a:solidFill>
                  <a:srgbClr val="C00000"/>
                </a:solidFill>
              </a:rPr>
              <a:t>Студентско общежитие</a:t>
            </a:r>
            <a:r>
              <a:rPr lang="bg-BG" b="1" dirty="0" smtClean="0"/>
              <a:t>: извършват се  </a:t>
            </a:r>
            <a:r>
              <a:rPr lang="bg-BG" b="1" dirty="0" smtClean="0">
                <a:solidFill>
                  <a:srgbClr val="C00000"/>
                </a:solidFill>
              </a:rPr>
              <a:t>текущи ремонти</a:t>
            </a:r>
            <a:r>
              <a:rPr lang="bg-BG" b="1" dirty="0" smtClean="0"/>
              <a:t>, налице е </a:t>
            </a:r>
            <a:r>
              <a:rPr lang="bg-BG" b="1" dirty="0" smtClean="0">
                <a:solidFill>
                  <a:srgbClr val="C00000"/>
                </a:solidFill>
              </a:rPr>
              <a:t>засилен контрол </a:t>
            </a:r>
            <a:r>
              <a:rPr lang="bg-BG" b="1" dirty="0" smtClean="0"/>
              <a:t>за поддържане на чистотата и опазване на имуществото.</a:t>
            </a:r>
            <a:endParaRPr lang="bg-BG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04" y="2099044"/>
            <a:ext cx="4139952" cy="233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4" y="2344484"/>
            <a:ext cx="3953869" cy="2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" y="4560576"/>
            <a:ext cx="3024336" cy="2268253"/>
          </a:xfrm>
          <a:prstGeom prst="snip2DiagRect">
            <a:avLst>
              <a:gd name="adj1" fmla="val 15804"/>
              <a:gd name="adj2" fmla="val 16667"/>
            </a:avLst>
          </a:prstGeom>
          <a:effectLst>
            <a:softEdge rad="762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05" y="4293096"/>
            <a:ext cx="2754546" cy="2664296"/>
          </a:xfrm>
          <a:prstGeom prst="parallelogram">
            <a:avLst>
              <a:gd name="adj" fmla="val 31750"/>
            </a:avLst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32548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4684">
            <a:off x="6147697" y="3064024"/>
            <a:ext cx="3157537" cy="2547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323528" y="612845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Проблеми</a:t>
            </a:r>
            <a:r>
              <a:rPr lang="ru-RU" b="1" dirty="0" smtClean="0"/>
              <a:t>:</a:t>
            </a:r>
            <a:endParaRPr lang="bg-BG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Остарял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сграден</a:t>
            </a:r>
            <a:r>
              <a:rPr lang="ru-RU" b="1" dirty="0" smtClean="0">
                <a:solidFill>
                  <a:srgbClr val="7030A0"/>
                </a:solidFill>
              </a:rPr>
              <a:t> фонд</a:t>
            </a:r>
            <a:r>
              <a:rPr lang="ru-RU" b="1" dirty="0" smtClean="0"/>
              <a:t>: </a:t>
            </a:r>
            <a:r>
              <a:rPr lang="ru-RU" b="1" dirty="0" err="1" smtClean="0"/>
              <a:t>дограма</a:t>
            </a:r>
            <a:r>
              <a:rPr lang="ru-RU" b="1" dirty="0"/>
              <a:t>, </a:t>
            </a:r>
            <a:r>
              <a:rPr lang="ru-RU" b="1" dirty="0" err="1" smtClean="0"/>
              <a:t>сградите</a:t>
            </a:r>
            <a:r>
              <a:rPr lang="ru-RU" b="1" dirty="0" smtClean="0"/>
              <a:t>, покриви, </a:t>
            </a:r>
            <a:r>
              <a:rPr lang="ru-RU" b="1" dirty="0" err="1" smtClean="0"/>
              <a:t>санитарните</a:t>
            </a:r>
            <a:r>
              <a:rPr lang="ru-RU" b="1" dirty="0" smtClean="0"/>
              <a:t> </a:t>
            </a:r>
            <a:r>
              <a:rPr lang="ru-RU" b="1" dirty="0" err="1" smtClean="0"/>
              <a:t>възли</a:t>
            </a:r>
            <a:r>
              <a:rPr lang="ru-RU" b="1" dirty="0" smtClean="0"/>
              <a:t>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 smtClean="0"/>
              <a:t>П</a:t>
            </a:r>
            <a:r>
              <a:rPr lang="bg-BG" b="1" dirty="0" err="1" smtClean="0"/>
              <a:t>роблемът</a:t>
            </a:r>
            <a:r>
              <a:rPr lang="bg-BG" b="1" dirty="0" smtClean="0"/>
              <a:t> </a:t>
            </a:r>
            <a:r>
              <a:rPr lang="bg-BG" b="1" dirty="0"/>
              <a:t>след произшествието на </a:t>
            </a:r>
            <a:r>
              <a:rPr lang="bg-BG" b="1" dirty="0">
                <a:solidFill>
                  <a:srgbClr val="C00000"/>
                </a:solidFill>
              </a:rPr>
              <a:t>22 август 2013г</a:t>
            </a:r>
            <a:r>
              <a:rPr lang="bg-BG" b="1" dirty="0"/>
              <a:t>. на територията на </a:t>
            </a:r>
            <a:r>
              <a:rPr lang="bg-BG" b="1" dirty="0" smtClean="0"/>
              <a:t>филиала не е решен. Затруднен учебен процес.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bg-BG" b="1" dirty="0" smtClean="0"/>
              <a:t>Проблеми с </a:t>
            </a:r>
            <a:r>
              <a:rPr lang="bg-BG" b="1" dirty="0" smtClean="0">
                <a:solidFill>
                  <a:srgbClr val="C00000"/>
                </a:solidFill>
              </a:rPr>
              <a:t>отоплението </a:t>
            </a:r>
            <a:r>
              <a:rPr lang="bg-BG" b="1" dirty="0" smtClean="0"/>
              <a:t>във Филиала.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 err="1"/>
              <a:t>Проблемна</a:t>
            </a:r>
            <a:r>
              <a:rPr lang="ru-RU" b="1" dirty="0"/>
              <a:t> е </a:t>
            </a:r>
            <a:r>
              <a:rPr lang="ru-RU" b="1" dirty="0" err="1" smtClean="0">
                <a:solidFill>
                  <a:srgbClr val="00B050"/>
                </a:solidFill>
              </a:rPr>
              <a:t>спортната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>
                <a:solidFill>
                  <a:srgbClr val="00B050"/>
                </a:solidFill>
              </a:rPr>
              <a:t>база </a:t>
            </a:r>
            <a:r>
              <a:rPr lang="ru-RU" b="1" dirty="0"/>
              <a:t>на </a:t>
            </a:r>
            <a:r>
              <a:rPr lang="ru-RU" b="1" dirty="0" smtClean="0"/>
              <a:t>Филиала.</a:t>
            </a:r>
            <a:endParaRPr lang="ru-RU" b="1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 err="1"/>
              <a:t>Филиалът</a:t>
            </a:r>
            <a:r>
              <a:rPr lang="ru-RU" b="1" dirty="0"/>
              <a:t> </a:t>
            </a:r>
            <a:r>
              <a:rPr lang="ru-RU" b="1" dirty="0" err="1"/>
              <a:t>стопанисва</a:t>
            </a:r>
            <a:r>
              <a:rPr lang="ru-RU" b="1" dirty="0"/>
              <a:t> и </a:t>
            </a:r>
            <a:r>
              <a:rPr lang="ru-RU" b="1" dirty="0" err="1">
                <a:solidFill>
                  <a:srgbClr val="C00000"/>
                </a:solidFill>
              </a:rPr>
              <a:t>Студентско</a:t>
            </a:r>
            <a:r>
              <a:rPr lang="ru-RU" b="1" dirty="0">
                <a:solidFill>
                  <a:srgbClr val="C00000"/>
                </a:solidFill>
              </a:rPr>
              <a:t> общежитие</a:t>
            </a:r>
            <a:r>
              <a:rPr lang="ru-RU" b="1" dirty="0"/>
              <a:t>, </a:t>
            </a:r>
            <a:r>
              <a:rPr lang="ru-RU" b="1" dirty="0" err="1"/>
              <a:t>което</a:t>
            </a:r>
            <a:r>
              <a:rPr lang="ru-RU" b="1" dirty="0"/>
              <a:t> постоянно се </a:t>
            </a:r>
            <a:r>
              <a:rPr lang="ru-RU" b="1" dirty="0" err="1"/>
              <a:t>нуждае</a:t>
            </a:r>
            <a:r>
              <a:rPr lang="ru-RU" b="1" dirty="0"/>
              <a:t> от </a:t>
            </a:r>
            <a:r>
              <a:rPr lang="ru-RU" b="1" dirty="0" err="1"/>
              <a:t>ремонти</a:t>
            </a:r>
            <a:r>
              <a:rPr lang="ru-RU" b="1" dirty="0"/>
              <a:t>. </a:t>
            </a:r>
            <a:endParaRPr lang="bg-BG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70" y="4808189"/>
            <a:ext cx="2981325" cy="21151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4903">
            <a:off x="-296071" y="2686468"/>
            <a:ext cx="3462337" cy="2987675"/>
          </a:xfrm>
          <a:prstGeom prst="snip2DiagRect">
            <a:avLst>
              <a:gd name="adj1" fmla="val 50000"/>
              <a:gd name="adj2" fmla="val 22846"/>
            </a:avLst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39" y="3229271"/>
            <a:ext cx="3910094" cy="34274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012">
            <a:off x="6012412" y="4371808"/>
            <a:ext cx="3462337" cy="2921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38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611560" y="188640"/>
            <a:ext cx="8424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i="1" dirty="0" smtClean="0"/>
              <a:t>           </a:t>
            </a:r>
            <a:r>
              <a:rPr lang="en-US" b="1" i="1" dirty="0" smtClean="0"/>
              <a:t>      </a:t>
            </a:r>
            <a:r>
              <a:rPr lang="bg-BG" b="1" i="1" dirty="0" smtClean="0"/>
              <a:t>ФИНАНСОВА </a:t>
            </a:r>
            <a:r>
              <a:rPr lang="bg-BG" b="1" i="1" dirty="0"/>
              <a:t>ДЕЙНОСТ</a:t>
            </a:r>
            <a:endParaRPr lang="bg-BG" dirty="0"/>
          </a:p>
          <a:p>
            <a:endParaRPr lang="bg-BG" dirty="0" smtClean="0"/>
          </a:p>
          <a:p>
            <a:r>
              <a:rPr lang="en-US" dirty="0" smtClean="0"/>
              <a:t>                </a:t>
            </a:r>
            <a:r>
              <a:rPr lang="bg-BG" dirty="0" smtClean="0"/>
              <a:t>♠   </a:t>
            </a:r>
            <a:r>
              <a:rPr lang="bg-BG" b="1" dirty="0">
                <a:solidFill>
                  <a:srgbClr val="FF0000"/>
                </a:solidFill>
              </a:rPr>
              <a:t>Разумно управление </a:t>
            </a:r>
            <a:r>
              <a:rPr lang="bg-BG" b="1" dirty="0"/>
              <a:t>на бюджетните средства с цел гарантиране на </a:t>
            </a:r>
            <a:r>
              <a:rPr lang="bg-BG" b="1" dirty="0">
                <a:solidFill>
                  <a:srgbClr val="C00000"/>
                </a:solidFill>
              </a:rPr>
              <a:t>финансова стабилност </a:t>
            </a:r>
            <a:r>
              <a:rPr lang="bg-BG" b="1" dirty="0"/>
              <a:t>на филиала;</a:t>
            </a:r>
          </a:p>
          <a:p>
            <a:r>
              <a:rPr lang="bg-BG" b="1" dirty="0"/>
              <a:t>♠    Активна работа по </a:t>
            </a:r>
            <a:r>
              <a:rPr lang="bg-BG" b="1" dirty="0">
                <a:solidFill>
                  <a:srgbClr val="0070C0"/>
                </a:solidFill>
              </a:rPr>
              <a:t>привличане на собствени приходи </a:t>
            </a:r>
            <a:r>
              <a:rPr lang="bg-BG" b="1" dirty="0"/>
              <a:t>на филиала;</a:t>
            </a:r>
          </a:p>
          <a:p>
            <a:r>
              <a:rPr lang="bg-BG" b="1" dirty="0"/>
              <a:t>♠  Насърчаване на дейности и стимулиране на колеги при осигуряване на </a:t>
            </a:r>
            <a:r>
              <a:rPr lang="bg-BG" b="1" dirty="0">
                <a:solidFill>
                  <a:srgbClr val="00B050"/>
                </a:solidFill>
              </a:rPr>
              <a:t>дарения и </a:t>
            </a:r>
            <a:r>
              <a:rPr lang="bg-BG" b="1" dirty="0" err="1">
                <a:solidFill>
                  <a:srgbClr val="00B050"/>
                </a:solidFill>
              </a:rPr>
              <a:t>спонсорства</a:t>
            </a:r>
            <a:r>
              <a:rPr lang="bg-BG" b="1" dirty="0">
                <a:solidFill>
                  <a:srgbClr val="00B050"/>
                </a:solidFill>
              </a:rPr>
              <a:t> </a:t>
            </a:r>
            <a:r>
              <a:rPr lang="bg-BG" b="1" dirty="0"/>
              <a:t>и ползването им по предназначение.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731"/>
          <a:stretch/>
        </p:blipFill>
        <p:spPr>
          <a:xfrm>
            <a:off x="611560" y="2748321"/>
            <a:ext cx="7704856" cy="4022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r="10989" b="24512"/>
          <a:stretch/>
        </p:blipFill>
        <p:spPr>
          <a:xfrm rot="19636060">
            <a:off x="4397078" y="5319721"/>
            <a:ext cx="1669194" cy="1973948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27290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2806" y="402692"/>
            <a:ext cx="91311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			</a:t>
            </a:r>
            <a:r>
              <a:rPr lang="bg-BG" b="1" i="1" dirty="0" smtClean="0"/>
              <a:t>ДОБРИ  </a:t>
            </a:r>
            <a:r>
              <a:rPr lang="bg-BG" b="1" i="1" dirty="0"/>
              <a:t>ПРАКТИКИ И ТРАДИЦИИ</a:t>
            </a:r>
          </a:p>
          <a:p>
            <a:pPr lvl="0"/>
            <a:endParaRPr lang="bg-BG" dirty="0" smtClean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bg-BG" sz="2200" b="1" dirty="0" smtClean="0"/>
              <a:t>Традиции</a:t>
            </a:r>
            <a:r>
              <a:rPr lang="bg-BG" sz="2400" dirty="0" smtClean="0"/>
              <a:t>:</a:t>
            </a:r>
            <a:r>
              <a:rPr lang="bg-BG" dirty="0" smtClean="0"/>
              <a:t> </a:t>
            </a:r>
            <a:r>
              <a:rPr lang="bg-BG" b="1" i="1" dirty="0" smtClean="0">
                <a:solidFill>
                  <a:srgbClr val="FF0000"/>
                </a:solidFill>
              </a:rPr>
              <a:t>ежегодна научна </a:t>
            </a:r>
            <a:r>
              <a:rPr lang="bg-BG" b="1" i="1" dirty="0">
                <a:solidFill>
                  <a:srgbClr val="FF0000"/>
                </a:solidFill>
              </a:rPr>
              <a:t>конференция </a:t>
            </a:r>
            <a:r>
              <a:rPr lang="bg-BG" b="1" i="1" dirty="0"/>
              <a:t>с международно участие; тържествени </a:t>
            </a:r>
            <a:r>
              <a:rPr lang="bg-BG" b="1" i="1" dirty="0">
                <a:solidFill>
                  <a:srgbClr val="00B050"/>
                </a:solidFill>
              </a:rPr>
              <a:t>промоции на випуските </a:t>
            </a:r>
            <a:r>
              <a:rPr lang="bg-BG" b="1" i="1" dirty="0"/>
              <a:t>със засаждане Дърво на випуска;  </a:t>
            </a:r>
            <a:r>
              <a:rPr lang="bg-BG" b="1" i="1" dirty="0" smtClean="0"/>
              <a:t>  тържествено </a:t>
            </a:r>
            <a:r>
              <a:rPr lang="bg-BG" b="1" i="1" dirty="0">
                <a:solidFill>
                  <a:srgbClr val="7030A0"/>
                </a:solidFill>
              </a:rPr>
              <a:t>откриване на всяка нова, академична година</a:t>
            </a:r>
            <a:r>
              <a:rPr lang="bg-BG" b="1" i="1" dirty="0"/>
              <a:t>; </a:t>
            </a:r>
            <a:endParaRPr lang="bg-BG" b="1" i="1" dirty="0" smtClean="0"/>
          </a:p>
          <a:p>
            <a:pPr lvl="0"/>
            <a:r>
              <a:rPr lang="bg-BG" b="1" i="1" dirty="0" smtClean="0"/>
              <a:t>      ежегодно </a:t>
            </a:r>
            <a:r>
              <a:rPr lang="bg-BG" b="1" i="1" dirty="0"/>
              <a:t>провеждане на </a:t>
            </a:r>
            <a:r>
              <a:rPr lang="bg-BG" b="1" i="1" dirty="0">
                <a:solidFill>
                  <a:srgbClr val="FF0000"/>
                </a:solidFill>
              </a:rPr>
              <a:t>Празник на Филиал – Разград</a:t>
            </a:r>
            <a:r>
              <a:rPr lang="bg-BG" b="1" i="1" dirty="0"/>
              <a:t> през месец май, </a:t>
            </a:r>
            <a:endParaRPr lang="bg-BG" b="1" i="1" dirty="0" smtClean="0"/>
          </a:p>
          <a:p>
            <a:pPr lvl="0"/>
            <a:r>
              <a:rPr lang="bg-BG" b="1" dirty="0" smtClean="0"/>
              <a:t>      честване </a:t>
            </a:r>
            <a:r>
              <a:rPr lang="bg-BG" b="1" dirty="0"/>
              <a:t>на </a:t>
            </a:r>
            <a:r>
              <a:rPr lang="bg-BG" b="1" i="1" dirty="0">
                <a:solidFill>
                  <a:srgbClr val="00B050"/>
                </a:solidFill>
              </a:rPr>
              <a:t>студентския празник</a:t>
            </a:r>
            <a:r>
              <a:rPr lang="bg-BG" b="1" dirty="0"/>
              <a:t>, </a:t>
            </a:r>
            <a:r>
              <a:rPr lang="bg-BG" b="1" i="1" dirty="0">
                <a:solidFill>
                  <a:schemeClr val="accent4">
                    <a:lumMod val="75000"/>
                  </a:schemeClr>
                </a:solidFill>
              </a:rPr>
              <a:t>бал на випуска</a:t>
            </a:r>
            <a:r>
              <a:rPr lang="bg-BG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bg-BG" b="1" dirty="0"/>
              <a:t>и др.</a:t>
            </a: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2"/>
          <a:stretch/>
        </p:blipFill>
        <p:spPr>
          <a:xfrm>
            <a:off x="6698066" y="4640284"/>
            <a:ext cx="2479652" cy="2217716"/>
          </a:xfrm>
          <a:prstGeom prst="rect">
            <a:avLst/>
          </a:prstGeom>
          <a:scene3d>
            <a:camera prst="orthographicFront">
              <a:rot lat="0" lon="21299986" rev="0"/>
            </a:camera>
            <a:lightRig rig="threePt" dir="t"/>
          </a:scene3d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38722"/>
          <a:stretch/>
        </p:blipFill>
        <p:spPr>
          <a:xfrm>
            <a:off x="3741288" y="2748096"/>
            <a:ext cx="5402712" cy="233708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" y="2673935"/>
            <a:ext cx="3872528" cy="286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4"/>
          <a:stretch/>
        </p:blipFill>
        <p:spPr bwMode="auto">
          <a:xfrm>
            <a:off x="12806" y="4640284"/>
            <a:ext cx="3728482" cy="22779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t="5991" r="3106" b="9251"/>
          <a:stretch/>
        </p:blipFill>
        <p:spPr>
          <a:xfrm>
            <a:off x="3563887" y="4509120"/>
            <a:ext cx="3229711" cy="234888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7474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5"/>
          <a:stretch/>
        </p:blipFill>
        <p:spPr>
          <a:xfrm>
            <a:off x="5822454" y="2564904"/>
            <a:ext cx="3321545" cy="2145183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r="13202" b="18012"/>
          <a:stretch/>
        </p:blipFill>
        <p:spPr>
          <a:xfrm>
            <a:off x="-171889" y="2564876"/>
            <a:ext cx="3447745" cy="2417954"/>
          </a:xfrm>
          <a:prstGeom prst="rect">
            <a:avLst/>
          </a:prstGeom>
          <a:scene3d>
            <a:camera prst="orthographicFront">
              <a:rot lat="0" lon="1499981" rev="0"/>
            </a:camera>
            <a:lightRig rig="threePt" dir="t"/>
          </a:scene3d>
        </p:spPr>
      </p:pic>
      <p:sp>
        <p:nvSpPr>
          <p:cNvPr id="2" name="Правоъгълник 1"/>
          <p:cNvSpPr/>
          <p:nvPr/>
        </p:nvSpPr>
        <p:spPr>
          <a:xfrm>
            <a:off x="395536" y="404664"/>
            <a:ext cx="856895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bg-BG" b="1" dirty="0" smtClean="0"/>
              <a:t>                                           </a:t>
            </a:r>
            <a:r>
              <a:rPr lang="bg-BG" sz="2200" b="1" dirty="0" smtClean="0"/>
              <a:t>Добри </a:t>
            </a:r>
            <a:r>
              <a:rPr lang="bg-BG" sz="2200" b="1" dirty="0"/>
              <a:t>практики</a:t>
            </a:r>
            <a:r>
              <a:rPr lang="bg-BG" sz="2200" dirty="0" smtClean="0"/>
              <a:t>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bg-BG" sz="1600" dirty="0"/>
              <a:t> </a:t>
            </a:r>
            <a:r>
              <a:rPr lang="bg-BG" sz="1600" dirty="0" smtClean="0"/>
              <a:t>                           </a:t>
            </a:r>
            <a:r>
              <a:rPr lang="bg-BG" b="1" dirty="0"/>
              <a:t>П</a:t>
            </a:r>
            <a:r>
              <a:rPr lang="bg-BG" b="1" dirty="0" smtClean="0"/>
              <a:t>ровеждане </a:t>
            </a:r>
            <a:r>
              <a:rPr lang="bg-BG" b="1" dirty="0"/>
              <a:t>на </a:t>
            </a:r>
            <a:r>
              <a:rPr lang="bg-BG" b="1" i="1" dirty="0">
                <a:solidFill>
                  <a:srgbClr val="C00000"/>
                </a:solidFill>
              </a:rPr>
              <a:t>Дни на работодателите</a:t>
            </a:r>
            <a:r>
              <a:rPr lang="bg-BG" b="1" dirty="0"/>
              <a:t>; </a:t>
            </a:r>
            <a:r>
              <a:rPr lang="bg-BG" b="1" i="1" dirty="0" smtClean="0">
                <a:solidFill>
                  <a:srgbClr val="00B050"/>
                </a:solidFill>
              </a:rPr>
              <a:t>Консултативен съвет</a:t>
            </a:r>
            <a:r>
              <a:rPr lang="bg-BG" b="1" dirty="0" smtClean="0"/>
              <a:t>; </a:t>
            </a:r>
            <a:r>
              <a:rPr lang="bg-BG" b="1" dirty="0"/>
              <a:t>активна </a:t>
            </a:r>
            <a:r>
              <a:rPr lang="bg-BG" b="1" dirty="0">
                <a:solidFill>
                  <a:srgbClr val="0070C0"/>
                </a:solidFill>
              </a:rPr>
              <a:t>работа с </a:t>
            </a:r>
            <a:r>
              <a:rPr lang="bg-BG" b="1" i="1" dirty="0">
                <a:solidFill>
                  <a:srgbClr val="0070C0"/>
                </a:solidFill>
              </a:rPr>
              <a:t>Кариерния център</a:t>
            </a:r>
            <a:r>
              <a:rPr lang="bg-BG" b="1" dirty="0">
                <a:solidFill>
                  <a:srgbClr val="0070C0"/>
                </a:solidFill>
              </a:rPr>
              <a:t> </a:t>
            </a:r>
            <a:r>
              <a:rPr lang="bg-BG" b="1" dirty="0"/>
              <a:t>в </a:t>
            </a:r>
            <a:r>
              <a:rPr lang="bg-BG" b="1" dirty="0" smtClean="0"/>
              <a:t>Университета</a:t>
            </a:r>
            <a:r>
              <a:rPr lang="bg-BG" b="1" dirty="0"/>
              <a:t>; </a:t>
            </a:r>
            <a:r>
              <a:rPr lang="bg-BG" b="1" i="1" dirty="0" smtClean="0">
                <a:solidFill>
                  <a:srgbClr val="7030A0"/>
                </a:solidFill>
              </a:rPr>
              <a:t>сътрудничество </a:t>
            </a:r>
            <a:r>
              <a:rPr lang="bg-BG" b="1" i="1" dirty="0">
                <a:solidFill>
                  <a:srgbClr val="7030A0"/>
                </a:solidFill>
              </a:rPr>
              <a:t>с фирмите</a:t>
            </a:r>
            <a:r>
              <a:rPr lang="bg-BG" b="1" dirty="0">
                <a:solidFill>
                  <a:srgbClr val="7030A0"/>
                </a:solidFill>
              </a:rPr>
              <a:t> </a:t>
            </a:r>
            <a:r>
              <a:rPr lang="bg-BG" b="1" dirty="0"/>
              <a:t>от Разград и региона; </a:t>
            </a:r>
            <a:r>
              <a:rPr lang="bg-BG" b="1" dirty="0">
                <a:solidFill>
                  <a:srgbClr val="C00000"/>
                </a:solidFill>
              </a:rPr>
              <a:t>съдействие за </a:t>
            </a:r>
            <a:r>
              <a:rPr lang="bg-BG" b="1" i="1" dirty="0">
                <a:solidFill>
                  <a:srgbClr val="C00000"/>
                </a:solidFill>
              </a:rPr>
              <a:t>реализацията на студентите</a:t>
            </a:r>
            <a:r>
              <a:rPr lang="bg-BG" b="1" dirty="0"/>
              <a:t>; ползотворна </a:t>
            </a:r>
            <a:r>
              <a:rPr lang="bg-BG" b="1" i="1" dirty="0"/>
              <a:t>работа с </a:t>
            </a:r>
            <a:r>
              <a:rPr lang="bg-BG" b="1" i="1" dirty="0">
                <a:solidFill>
                  <a:srgbClr val="00B050"/>
                </a:solidFill>
              </a:rPr>
              <a:t>общинската и областна администрация</a:t>
            </a:r>
            <a:r>
              <a:rPr lang="bg-BG" b="1" i="1" dirty="0"/>
              <a:t>, </a:t>
            </a:r>
            <a:r>
              <a:rPr lang="bg-BG" b="1" dirty="0"/>
              <a:t>целогодишен</a:t>
            </a:r>
            <a:r>
              <a:rPr lang="bg-BG" b="1" i="1" dirty="0"/>
              <a:t> </a:t>
            </a:r>
            <a:r>
              <a:rPr lang="bg-BG" b="1" i="1" dirty="0">
                <a:solidFill>
                  <a:srgbClr val="7030A0"/>
                </a:solidFill>
              </a:rPr>
              <a:t>курс по английски език </a:t>
            </a:r>
            <a:r>
              <a:rPr lang="bg-BG" b="1" dirty="0"/>
              <a:t>за работещите във Филиала и др.</a:t>
            </a: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1" y="4568680"/>
            <a:ext cx="3059832" cy="2349909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28"/>
          <a:stretch/>
        </p:blipFill>
        <p:spPr>
          <a:xfrm>
            <a:off x="2627785" y="4575546"/>
            <a:ext cx="3257190" cy="234304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b="9194"/>
          <a:stretch/>
        </p:blipFill>
        <p:spPr>
          <a:xfrm>
            <a:off x="3087136" y="2564876"/>
            <a:ext cx="2761866" cy="2010670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r="7792" b="7792"/>
          <a:stretch/>
        </p:blipFill>
        <p:spPr>
          <a:xfrm>
            <a:off x="5884975" y="4568680"/>
            <a:ext cx="3259025" cy="23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431540" y="188640"/>
            <a:ext cx="828092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b="1" dirty="0" smtClean="0"/>
              <a:t>2. ИЗВОДИ </a:t>
            </a:r>
            <a:r>
              <a:rPr lang="bg-BG" b="1" dirty="0"/>
              <a:t>И </a:t>
            </a:r>
            <a:r>
              <a:rPr lang="bg-BG" b="1" dirty="0" smtClean="0"/>
              <a:t>ПРЕПОРЪКИ</a:t>
            </a:r>
            <a:endParaRPr lang="bg-BG" dirty="0"/>
          </a:p>
          <a:p>
            <a:r>
              <a:rPr lang="bg-BG" sz="2400" b="1" i="1" dirty="0"/>
              <a:t>Изводи:</a:t>
            </a:r>
            <a:endParaRPr lang="bg-BG" sz="2400" b="1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srgbClr val="C00000"/>
                </a:solidFill>
              </a:rPr>
              <a:t>Във Филиал – Разград продължава да се работи интензивно за  подобряване условията на работа и обучение</a:t>
            </a:r>
            <a:r>
              <a:rPr lang="bg-BG" b="1" dirty="0" smtClean="0"/>
              <a:t>;</a:t>
            </a:r>
            <a:endParaRPr lang="bg-BG" b="1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srgbClr val="00B050"/>
                </a:solidFill>
              </a:rPr>
              <a:t>Активно се работи със студентите</a:t>
            </a:r>
            <a:r>
              <a:rPr lang="bg-BG" b="1" dirty="0" smtClean="0"/>
              <a:t>;</a:t>
            </a:r>
            <a:endParaRPr lang="bg-BG" b="1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srgbClr val="0070C0"/>
                </a:solidFill>
              </a:rPr>
              <a:t>Академичният състав бележи</a:t>
            </a:r>
            <a:r>
              <a:rPr lang="bg-BG" b="1" dirty="0"/>
              <a:t> </a:t>
            </a:r>
            <a:r>
              <a:rPr lang="bg-BG" b="1" dirty="0">
                <a:solidFill>
                  <a:srgbClr val="0070C0"/>
                </a:solidFill>
              </a:rPr>
              <a:t>развитие</a:t>
            </a:r>
            <a:r>
              <a:rPr lang="bg-BG" b="1" dirty="0" smtClean="0">
                <a:solidFill>
                  <a:srgbClr val="0070C0"/>
                </a:solidFill>
              </a:rPr>
              <a:t>;</a:t>
            </a:r>
            <a:endParaRPr lang="bg-BG" b="1" dirty="0">
              <a:solidFill>
                <a:srgbClr val="0070C0"/>
              </a:solidFill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srgbClr val="7030A0"/>
                </a:solidFill>
              </a:rPr>
              <a:t>Филиал – Разград  е финансово стабилен</a:t>
            </a:r>
            <a:r>
              <a:rPr lang="bg-BG" b="1" dirty="0"/>
              <a:t>; 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srgbClr val="FF0000"/>
                </a:solidFill>
              </a:rPr>
              <a:t>Налице е</a:t>
            </a:r>
            <a:r>
              <a:rPr lang="bg-BG" b="1" dirty="0"/>
              <a:t> </a:t>
            </a:r>
            <a:r>
              <a:rPr lang="bg-BG" b="1" dirty="0">
                <a:solidFill>
                  <a:srgbClr val="FF0000"/>
                </a:solidFill>
              </a:rPr>
              <a:t>академична етика, отзивчивост и подкрепа между работещите във Филиала.</a:t>
            </a:r>
          </a:p>
          <a:p>
            <a:r>
              <a:rPr lang="bg-BG" b="1" dirty="0"/>
              <a:t>	</a:t>
            </a:r>
          </a:p>
          <a:p>
            <a:r>
              <a:rPr lang="bg-BG" sz="2400" b="1" i="1" dirty="0"/>
              <a:t>Препоръки</a:t>
            </a:r>
            <a:r>
              <a:rPr lang="bg-BG" sz="2400" b="1" i="1" dirty="0" smtClean="0"/>
              <a:t>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b="1" i="1" dirty="0" smtClean="0">
                <a:solidFill>
                  <a:srgbClr val="FF0000"/>
                </a:solidFill>
              </a:rPr>
              <a:t>Активна работа по </a:t>
            </a:r>
            <a:r>
              <a:rPr lang="bg-BG" b="1" i="1" dirty="0" smtClean="0">
                <a:solidFill>
                  <a:srgbClr val="C00000"/>
                </a:solidFill>
              </a:rPr>
              <a:t>привличане на студенти;</a:t>
            </a:r>
            <a:endParaRPr lang="bg-BG" b="1" dirty="0">
              <a:solidFill>
                <a:srgbClr val="C00000"/>
              </a:solidFill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b="1" dirty="0">
                <a:solidFill>
                  <a:srgbClr val="00B050"/>
                </a:solidFill>
              </a:rPr>
              <a:t>Да продължи подобряването на  материалната база на Филиала;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b="1" dirty="0">
                <a:solidFill>
                  <a:srgbClr val="7030A0"/>
                </a:solidFill>
              </a:rPr>
              <a:t>Да се увеличи академичният състав в катедрите</a:t>
            </a:r>
            <a:r>
              <a:rPr lang="bg-BG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713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4131"/>
          <a:stretch>
            <a:fillRect/>
          </a:stretch>
        </p:blipFill>
        <p:spPr bwMode="auto">
          <a:xfrm rot="13048584">
            <a:off x="1010561" y="1128687"/>
            <a:ext cx="6905083" cy="56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407533" y="521462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b="1" dirty="0" smtClean="0"/>
              <a:t>3. ВИЗИЯ </a:t>
            </a:r>
            <a:r>
              <a:rPr lang="bg-BG" b="1" dirty="0"/>
              <a:t>ЗА РАЗВИТИЕ НА ФИЛИАЛ </a:t>
            </a:r>
            <a:r>
              <a:rPr lang="bg-BG" b="1" dirty="0" smtClean="0"/>
              <a:t>– РАЗГРАД</a:t>
            </a:r>
          </a:p>
          <a:p>
            <a:pPr lvl="0"/>
            <a:endParaRPr lang="bg-BG" b="1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bg-BG" b="1" i="1" dirty="0">
                <a:solidFill>
                  <a:srgbClr val="C00000"/>
                </a:solidFill>
              </a:rPr>
              <a:t>Успешно обучение по трите професионални направления в бакалавърска и магистърска степени; </a:t>
            </a:r>
            <a:endParaRPr lang="bg-BG" b="1" i="1" dirty="0" smtClean="0">
              <a:solidFill>
                <a:srgbClr val="C0000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bg-BG" b="1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bg-BG" b="1" i="1" dirty="0">
                <a:solidFill>
                  <a:srgbClr val="00B050"/>
                </a:solidFill>
              </a:rPr>
              <a:t>Развитие и разширяване на академичния състав</a:t>
            </a:r>
            <a:r>
              <a:rPr lang="bg-BG" b="1" i="1" dirty="0" smtClean="0"/>
              <a:t>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bg-BG" b="1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bg-BG" b="1" i="1" dirty="0">
                <a:solidFill>
                  <a:srgbClr val="0070C0"/>
                </a:solidFill>
              </a:rPr>
              <a:t>Обновяване на </a:t>
            </a:r>
            <a:r>
              <a:rPr lang="bg-BG" b="1" i="1" dirty="0" err="1">
                <a:solidFill>
                  <a:srgbClr val="0070C0"/>
                </a:solidFill>
              </a:rPr>
              <a:t>сградния</a:t>
            </a:r>
            <a:r>
              <a:rPr lang="bg-BG" b="1" i="1" dirty="0">
                <a:solidFill>
                  <a:srgbClr val="0070C0"/>
                </a:solidFill>
              </a:rPr>
              <a:t> фонд, </a:t>
            </a:r>
            <a:r>
              <a:rPr lang="bg-BG" b="1" i="1" dirty="0" smtClean="0">
                <a:solidFill>
                  <a:srgbClr val="0070C0"/>
                </a:solidFill>
              </a:rPr>
              <a:t>подобряване </a:t>
            </a:r>
            <a:r>
              <a:rPr lang="bg-BG" b="1" i="1" dirty="0">
                <a:solidFill>
                  <a:srgbClr val="0070C0"/>
                </a:solidFill>
              </a:rPr>
              <a:t>на материалната база</a:t>
            </a:r>
            <a:r>
              <a:rPr lang="bg-BG" b="1" i="1" dirty="0" smtClean="0">
                <a:solidFill>
                  <a:srgbClr val="0070C0"/>
                </a:solidFill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bg-BG" b="1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bg-BG" b="1" i="1" dirty="0">
                <a:solidFill>
                  <a:srgbClr val="7030A0"/>
                </a:solidFill>
              </a:rPr>
              <a:t>Утвърждаването на Филиала като  привлекателно място за обучение на специалисти за химическата, </a:t>
            </a:r>
            <a:r>
              <a:rPr lang="bg-BG" b="1" i="1" dirty="0" err="1">
                <a:solidFill>
                  <a:srgbClr val="7030A0"/>
                </a:solidFill>
              </a:rPr>
              <a:t>биотехнологичната</a:t>
            </a:r>
            <a:r>
              <a:rPr lang="bg-BG" b="1" i="1" dirty="0">
                <a:solidFill>
                  <a:srgbClr val="7030A0"/>
                </a:solidFill>
              </a:rPr>
              <a:t> и хранително-вкусова промишленост</a:t>
            </a:r>
            <a:r>
              <a:rPr lang="bg-BG" b="1" i="1" dirty="0" smtClean="0"/>
              <a:t>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bg-BG" b="1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bg-BG" b="1" i="1" dirty="0">
                <a:solidFill>
                  <a:srgbClr val="FF0000"/>
                </a:solidFill>
              </a:rPr>
              <a:t>Засилване на позициите и социалната значимост на Филиала в Разград и региона.</a:t>
            </a:r>
            <a:endParaRPr lang="bg-BG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8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4131"/>
          <a:stretch>
            <a:fillRect/>
          </a:stretch>
        </p:blipFill>
        <p:spPr bwMode="auto">
          <a:xfrm rot="13048584">
            <a:off x="1334088" y="596894"/>
            <a:ext cx="6905083" cy="56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1115616" y="1556792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/>
              <a:t>БЛАГОДАРЯ ЗА ВНИМАНИЕТО!</a:t>
            </a:r>
            <a:endParaRPr lang="bg-BG" sz="3200" b="1" dirty="0"/>
          </a:p>
        </p:txBody>
      </p:sp>
      <p:pic>
        <p:nvPicPr>
          <p:cNvPr id="1030" name="Picture 6" descr="http://bglog.net/ClientFiles/e4e74077-44be-4d3c-9d96-f3935b5deace/0004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731" y="2119267"/>
            <a:ext cx="3994538" cy="488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42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" y="2276871"/>
            <a:ext cx="4751232" cy="2969941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" name="Правоъгълник 1"/>
          <p:cNvSpPr/>
          <p:nvPr/>
        </p:nvSpPr>
        <p:spPr>
          <a:xfrm>
            <a:off x="191079" y="270086"/>
            <a:ext cx="842493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/>
              <a:t> </a:t>
            </a:r>
          </a:p>
          <a:p>
            <a:pPr lvl="0" algn="ctr"/>
            <a:r>
              <a:rPr lang="bg-BG" sz="2000" b="1" dirty="0" smtClean="0"/>
              <a:t>1. СЪСТОЯНИЕ </a:t>
            </a:r>
            <a:r>
              <a:rPr lang="bg-BG" sz="2000" b="1" dirty="0"/>
              <a:t>ПО ДЕЙНОСТИ</a:t>
            </a:r>
            <a:endParaRPr lang="bg-BG" sz="2000" dirty="0"/>
          </a:p>
          <a:p>
            <a:pPr algn="ctr"/>
            <a:r>
              <a:rPr lang="bg-BG" sz="2000" b="1" i="1" dirty="0"/>
              <a:t>УЧЕБНА РАБОТА И КАЧЕСТВО НА ОБУЧЕНИЕТО</a:t>
            </a:r>
            <a:endParaRPr lang="bg-BG" sz="2000" b="1" dirty="0"/>
          </a:p>
          <a:p>
            <a:pPr lvl="0"/>
            <a:r>
              <a:rPr lang="bg-BG" sz="2000" b="1" dirty="0"/>
              <a:t> </a:t>
            </a:r>
            <a:r>
              <a:rPr lang="bg-BG" sz="2000" b="1" dirty="0" smtClean="0"/>
              <a:t>БАКАЛАВРИ: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bg-BG" sz="2000" b="1" dirty="0"/>
              <a:t>С</a:t>
            </a:r>
            <a:r>
              <a:rPr lang="bg-BG" sz="2000" b="1" dirty="0" smtClean="0"/>
              <a:t>пециалности</a:t>
            </a:r>
            <a:r>
              <a:rPr lang="bg-BG" sz="2000" b="1" dirty="0"/>
              <a:t>: </a:t>
            </a:r>
            <a:r>
              <a:rPr lang="bg-BG" sz="2000" b="1" i="1" dirty="0">
                <a:solidFill>
                  <a:srgbClr val="7030A0"/>
                </a:solidFill>
              </a:rPr>
              <a:t>Химични технологии</a:t>
            </a:r>
            <a:r>
              <a:rPr lang="bg-BG" sz="2000" b="1" i="1" dirty="0"/>
              <a:t>, </a:t>
            </a:r>
            <a:r>
              <a:rPr lang="bg-BG" sz="2000" b="1" i="1" dirty="0">
                <a:solidFill>
                  <a:srgbClr val="00B050"/>
                </a:solidFill>
              </a:rPr>
              <a:t>Биотехнологии</a:t>
            </a:r>
            <a:r>
              <a:rPr lang="bg-BG" sz="2000" b="1" dirty="0">
                <a:solidFill>
                  <a:srgbClr val="00B050"/>
                </a:solidFill>
              </a:rPr>
              <a:t> </a:t>
            </a:r>
            <a:r>
              <a:rPr lang="bg-BG" sz="2000" b="1" dirty="0"/>
              <a:t>и </a:t>
            </a:r>
            <a:r>
              <a:rPr lang="bg-BG" sz="2000" b="1" i="1" dirty="0">
                <a:solidFill>
                  <a:srgbClr val="C00000"/>
                </a:solidFill>
              </a:rPr>
              <a:t>Технология на храните</a:t>
            </a:r>
            <a:r>
              <a:rPr lang="bg-BG" sz="2000" b="1" dirty="0"/>
              <a:t>. </a:t>
            </a:r>
            <a:r>
              <a:rPr lang="bg-BG" sz="2000" b="1" dirty="0" smtClean="0"/>
              <a:t>Спрямо </a:t>
            </a:r>
            <a:r>
              <a:rPr lang="bg-BG" sz="2000" b="1" dirty="0"/>
              <a:t>юни 2014г. през 2015г. броят на студентите е </a:t>
            </a:r>
            <a:r>
              <a:rPr lang="bg-BG" sz="2000" b="1" dirty="0" smtClean="0"/>
              <a:t>по-малко </a:t>
            </a:r>
            <a:r>
              <a:rPr lang="bg-BG" sz="2000" b="1" dirty="0"/>
              <a:t>с 2,71 %. 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9" y="3789041"/>
            <a:ext cx="4620435" cy="3301694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62560"/>
            <a:ext cx="4572000" cy="264629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9"/>
          <a:stretch/>
        </p:blipFill>
        <p:spPr>
          <a:xfrm>
            <a:off x="4549738" y="2276872"/>
            <a:ext cx="4594262" cy="2396422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90239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6863" y="692696"/>
            <a:ext cx="90096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bg-BG" sz="2000" b="1" dirty="0" smtClean="0"/>
              <a:t>                             МАГИСТРИ: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bg-BG" sz="2000" b="1" dirty="0" smtClean="0"/>
              <a:t>34 </a:t>
            </a:r>
            <a:r>
              <a:rPr lang="bg-BG" sz="2000" b="1" dirty="0"/>
              <a:t>студенти </a:t>
            </a:r>
            <a:r>
              <a:rPr lang="bg-BG" sz="2000" b="1" dirty="0" smtClean="0"/>
              <a:t>по </a:t>
            </a:r>
            <a:r>
              <a:rPr lang="bg-BG" sz="2000" b="1" dirty="0"/>
              <a:t>4 магистърски </a:t>
            </a:r>
            <a:r>
              <a:rPr lang="bg-BG" sz="2000" b="1" dirty="0" smtClean="0"/>
              <a:t>програми</a:t>
            </a:r>
            <a:r>
              <a:rPr lang="ru-RU" sz="2000" b="1" dirty="0" smtClean="0"/>
              <a:t>: </a:t>
            </a:r>
            <a:r>
              <a:rPr lang="ru-RU" sz="2000" b="1" dirty="0"/>
              <a:t>две в ПН 5.10. </a:t>
            </a:r>
            <a:r>
              <a:rPr lang="ru-RU" sz="2000" b="1" dirty="0" err="1"/>
              <a:t>Химични</a:t>
            </a:r>
            <a:r>
              <a:rPr lang="ru-RU" sz="2000" b="1" dirty="0"/>
              <a:t> технологии </a:t>
            </a:r>
            <a:r>
              <a:rPr lang="ru-RU" sz="2000" b="1" dirty="0" smtClean="0"/>
              <a:t> – 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Силикатни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материали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и </a:t>
            </a:r>
            <a:r>
              <a:rPr lang="ru-RU" sz="2000" b="1" i="1" dirty="0" err="1">
                <a:solidFill>
                  <a:srgbClr val="00B050"/>
                </a:solidFill>
              </a:rPr>
              <a:t>Фармацевтични</a:t>
            </a:r>
            <a:r>
              <a:rPr lang="ru-RU" sz="2000" b="1" i="1" dirty="0">
                <a:solidFill>
                  <a:srgbClr val="00B050"/>
                </a:solidFill>
              </a:rPr>
              <a:t> и </a:t>
            </a:r>
            <a:r>
              <a:rPr lang="ru-RU" sz="2000" b="1" i="1" dirty="0" err="1">
                <a:solidFill>
                  <a:srgbClr val="00B050"/>
                </a:solidFill>
              </a:rPr>
              <a:t>козметични</a:t>
            </a:r>
            <a:r>
              <a:rPr lang="ru-RU" sz="2000" b="1" i="1" dirty="0">
                <a:solidFill>
                  <a:srgbClr val="00B050"/>
                </a:solidFill>
              </a:rPr>
              <a:t> </a:t>
            </a:r>
            <a:r>
              <a:rPr lang="ru-RU" sz="2000" b="1" i="1" dirty="0" err="1">
                <a:solidFill>
                  <a:srgbClr val="00B050"/>
                </a:solidFill>
              </a:rPr>
              <a:t>продукти</a:t>
            </a:r>
            <a:r>
              <a:rPr lang="ru-RU" sz="2000" b="1" dirty="0">
                <a:solidFill>
                  <a:srgbClr val="00B050"/>
                </a:solidFill>
              </a:rPr>
              <a:t>;</a:t>
            </a:r>
            <a:r>
              <a:rPr lang="ru-RU" sz="2000" b="1" dirty="0"/>
              <a:t> по </a:t>
            </a:r>
            <a:r>
              <a:rPr lang="ru-RU" sz="2000" b="1" dirty="0" err="1"/>
              <a:t>една</a:t>
            </a:r>
            <a:r>
              <a:rPr lang="ru-RU" sz="2000" b="1" dirty="0"/>
              <a:t> в ПН 5.11. Биотехнологии и </a:t>
            </a:r>
            <a:endParaRPr lang="ru-RU" sz="2000" b="1" dirty="0" smtClean="0"/>
          </a:p>
          <a:p>
            <a:pPr lvl="0"/>
            <a:r>
              <a:rPr lang="ru-RU" sz="2000" b="1" dirty="0"/>
              <a:t> </a:t>
            </a:r>
            <a:r>
              <a:rPr lang="ru-RU" sz="2000" b="1" dirty="0" smtClean="0"/>
              <a:t>   5.12</a:t>
            </a:r>
            <a:r>
              <a:rPr lang="ru-RU" sz="2000" b="1" dirty="0"/>
              <a:t>. </a:t>
            </a:r>
            <a:r>
              <a:rPr lang="ru-RU" sz="2000" b="1" dirty="0" err="1"/>
              <a:t>Хранителни</a:t>
            </a:r>
            <a:r>
              <a:rPr lang="ru-RU" sz="2000" b="1" dirty="0"/>
              <a:t> технологии </a:t>
            </a:r>
            <a:r>
              <a:rPr lang="ru-RU" sz="2000" b="1" dirty="0" smtClean="0"/>
              <a:t> – </a:t>
            </a:r>
            <a:r>
              <a:rPr lang="ru-RU" sz="2000" b="1" i="1" dirty="0" err="1" smtClean="0">
                <a:solidFill>
                  <a:srgbClr val="0070C0"/>
                </a:solidFill>
              </a:rPr>
              <a:t>Фармацевтични</a:t>
            </a:r>
            <a:r>
              <a:rPr lang="ru-RU" sz="2000" b="1" i="1" dirty="0" smtClean="0">
                <a:solidFill>
                  <a:srgbClr val="0070C0"/>
                </a:solidFill>
              </a:rPr>
              <a:t> </a:t>
            </a:r>
            <a:r>
              <a:rPr lang="ru-RU" sz="2000" b="1" i="1" dirty="0">
                <a:solidFill>
                  <a:srgbClr val="0070C0"/>
                </a:solidFill>
              </a:rPr>
              <a:t>и </a:t>
            </a:r>
            <a:r>
              <a:rPr lang="ru-RU" sz="2000" b="1" i="1" dirty="0" err="1">
                <a:solidFill>
                  <a:srgbClr val="0070C0"/>
                </a:solidFill>
              </a:rPr>
              <a:t>хранителни</a:t>
            </a:r>
            <a:r>
              <a:rPr lang="ru-RU" sz="2000" b="1" i="1" dirty="0">
                <a:solidFill>
                  <a:srgbClr val="0070C0"/>
                </a:solidFill>
              </a:rPr>
              <a:t> </a:t>
            </a:r>
            <a:r>
              <a:rPr lang="ru-RU" sz="2000" b="1" i="1" dirty="0" smtClean="0">
                <a:solidFill>
                  <a:srgbClr val="0070C0"/>
                </a:solidFill>
              </a:rPr>
              <a:t>   </a:t>
            </a:r>
          </a:p>
          <a:p>
            <a:pPr lvl="0"/>
            <a:r>
              <a:rPr lang="ru-RU" sz="2000" b="1" i="1" dirty="0">
                <a:solidFill>
                  <a:srgbClr val="0070C0"/>
                </a:solidFill>
              </a:rPr>
              <a:t> </a:t>
            </a:r>
            <a:r>
              <a:rPr lang="ru-RU" sz="2000" b="1" i="1" dirty="0" smtClean="0">
                <a:solidFill>
                  <a:srgbClr val="0070C0"/>
                </a:solidFill>
              </a:rPr>
              <a:t>   технологии</a:t>
            </a:r>
            <a:r>
              <a:rPr lang="ru-RU" sz="2000" b="1" dirty="0" smtClean="0"/>
              <a:t> </a:t>
            </a:r>
            <a:r>
              <a:rPr lang="ru-RU" sz="2000" b="1" dirty="0"/>
              <a:t>и </a:t>
            </a:r>
            <a:r>
              <a:rPr lang="ru-RU" sz="2000" b="1" i="1" dirty="0" err="1">
                <a:solidFill>
                  <a:srgbClr val="7030A0"/>
                </a:solidFill>
              </a:rPr>
              <a:t>Контрол</a:t>
            </a:r>
            <a:r>
              <a:rPr lang="ru-RU" sz="2000" b="1" i="1" dirty="0">
                <a:solidFill>
                  <a:srgbClr val="7030A0"/>
                </a:solidFill>
              </a:rPr>
              <a:t> и управление на </a:t>
            </a:r>
            <a:r>
              <a:rPr lang="ru-RU" sz="2000" b="1" i="1" dirty="0" err="1">
                <a:solidFill>
                  <a:srgbClr val="7030A0"/>
                </a:solidFill>
              </a:rPr>
              <a:t>безопастността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</a:rPr>
              <a:t>в</a:t>
            </a:r>
          </a:p>
          <a:p>
            <a:pPr lvl="0"/>
            <a:r>
              <a:rPr lang="ru-RU" sz="2000" b="1" i="1" dirty="0" smtClean="0">
                <a:solidFill>
                  <a:srgbClr val="7030A0"/>
                </a:solidFill>
              </a:rPr>
              <a:t>    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хранителната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промишленост</a:t>
            </a:r>
            <a:r>
              <a:rPr lang="ru-RU" sz="2000" b="1" dirty="0">
                <a:solidFill>
                  <a:srgbClr val="7030A0"/>
                </a:solidFill>
              </a:rPr>
              <a:t>. </a:t>
            </a:r>
            <a:endParaRPr lang="bg-BG" sz="2000" b="1" dirty="0">
              <a:solidFill>
                <a:srgbClr val="7030A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441" y="2219563"/>
            <a:ext cx="4704522" cy="352839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13774" b="5604"/>
          <a:stretch/>
        </p:blipFill>
        <p:spPr>
          <a:xfrm>
            <a:off x="0" y="3007932"/>
            <a:ext cx="5292080" cy="381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62372" y="404664"/>
            <a:ext cx="8964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i="1" dirty="0" smtClean="0"/>
              <a:t>             </a:t>
            </a:r>
            <a:r>
              <a:rPr lang="bg-BG" b="1" i="1" dirty="0" smtClean="0"/>
              <a:t>К</a:t>
            </a:r>
            <a:r>
              <a:rPr lang="ru-RU" b="1" i="1" dirty="0" smtClean="0"/>
              <a:t>андидатстудентска дейност</a:t>
            </a:r>
            <a:endParaRPr lang="en-US" b="1" i="1" dirty="0" smtClean="0"/>
          </a:p>
          <a:p>
            <a:pPr lvl="0" algn="ctr"/>
            <a:endParaRPr lang="ru-RU" b="1" i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bg-BG" b="1" dirty="0" smtClean="0"/>
              <a:t>Студентите </a:t>
            </a:r>
            <a:r>
              <a:rPr lang="bg-BG" b="1" dirty="0"/>
              <a:t>- първокурсници за учебната </a:t>
            </a:r>
            <a:r>
              <a:rPr lang="bg-BG" b="1" dirty="0">
                <a:solidFill>
                  <a:srgbClr val="00B050"/>
                </a:solidFill>
              </a:rPr>
              <a:t>2014/2015г. са със 7 % по-малко спрямо предходната учебна 2013/2014г. </a:t>
            </a:r>
            <a:endParaRPr lang="bg-BG" b="1" dirty="0" smtClean="0">
              <a:solidFill>
                <a:srgbClr val="00B05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bg-BG" b="1" dirty="0" smtClean="0"/>
              <a:t>Изпълнение </a:t>
            </a:r>
            <a:r>
              <a:rPr lang="bg-BG" b="1" dirty="0"/>
              <a:t>на </a:t>
            </a:r>
            <a:r>
              <a:rPr lang="bg-BG" b="1" dirty="0">
                <a:solidFill>
                  <a:srgbClr val="C00000"/>
                </a:solidFill>
              </a:rPr>
              <a:t>приема</a:t>
            </a:r>
            <a:r>
              <a:rPr lang="bg-BG" b="1" dirty="0"/>
              <a:t> за настоящата учебна година е на </a:t>
            </a:r>
            <a:r>
              <a:rPr lang="bg-BG" b="1" dirty="0">
                <a:solidFill>
                  <a:srgbClr val="C00000"/>
                </a:solidFill>
              </a:rPr>
              <a:t>91 %. </a:t>
            </a:r>
            <a:endParaRPr lang="bg-BG" b="1" dirty="0" smtClean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bg-BG" b="1" dirty="0" smtClean="0"/>
              <a:t>За изпълнение </a:t>
            </a:r>
            <a:r>
              <a:rPr lang="bg-BG" b="1" dirty="0"/>
              <a:t>на </a:t>
            </a:r>
            <a:r>
              <a:rPr lang="bg-BG" b="1" dirty="0" smtClean="0"/>
              <a:t>прием 2015/2016г.: </a:t>
            </a:r>
            <a:r>
              <a:rPr lang="ru-RU" b="1" dirty="0" err="1" smtClean="0"/>
              <a:t>атрактивни</a:t>
            </a:r>
            <a:r>
              <a:rPr lang="ru-RU" b="1" dirty="0" smtClean="0"/>
              <a:t> </a:t>
            </a:r>
            <a:r>
              <a:rPr lang="ru-RU" b="1" dirty="0" err="1">
                <a:solidFill>
                  <a:srgbClr val="7030A0"/>
                </a:solidFill>
              </a:rPr>
              <a:t>рекламни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материали</a:t>
            </a:r>
            <a:r>
              <a:rPr lang="ru-RU" b="1" dirty="0"/>
              <a:t>, </a:t>
            </a:r>
            <a:r>
              <a:rPr lang="ru-RU" b="1" dirty="0" err="1" smtClean="0"/>
              <a:t>редовни</a:t>
            </a:r>
            <a:r>
              <a:rPr lang="ru-RU" b="1" dirty="0" smtClean="0"/>
              <a:t> </a:t>
            </a:r>
            <a:r>
              <a:rPr lang="ru-RU" b="1" dirty="0">
                <a:solidFill>
                  <a:srgbClr val="7030A0"/>
                </a:solidFill>
              </a:rPr>
              <a:t>посещения в </a:t>
            </a:r>
            <a:r>
              <a:rPr lang="ru-RU" b="1" dirty="0" err="1">
                <a:solidFill>
                  <a:srgbClr val="7030A0"/>
                </a:solidFill>
              </a:rPr>
              <a:t>средни</a:t>
            </a:r>
            <a:r>
              <a:rPr lang="ru-RU" b="1" dirty="0">
                <a:solidFill>
                  <a:srgbClr val="7030A0"/>
                </a:solidFill>
              </a:rPr>
              <a:t> училища </a:t>
            </a:r>
            <a:r>
              <a:rPr lang="ru-RU" b="1" dirty="0"/>
              <a:t>с </a:t>
            </a:r>
            <a:r>
              <a:rPr lang="ru-RU" b="1" dirty="0" err="1"/>
              <a:t>активното</a:t>
            </a:r>
            <a:r>
              <a:rPr lang="ru-RU" b="1" dirty="0"/>
              <a:t> участие на </a:t>
            </a:r>
            <a:r>
              <a:rPr lang="ru-RU" b="1" dirty="0" err="1"/>
              <a:t>студенти</a:t>
            </a:r>
            <a:r>
              <a:rPr lang="ru-RU" b="1" dirty="0"/>
              <a:t>, преподаватели и служители от Филиала, </a:t>
            </a:r>
            <a:r>
              <a:rPr lang="ru-RU" b="1" dirty="0" smtClean="0"/>
              <a:t>р</a:t>
            </a:r>
            <a:r>
              <a:rPr lang="ru-RU" b="1" dirty="0" smtClean="0">
                <a:solidFill>
                  <a:srgbClr val="7030A0"/>
                </a:solidFill>
              </a:rPr>
              <a:t>еклама</a:t>
            </a:r>
            <a:r>
              <a:rPr lang="ru-RU" b="1" dirty="0" smtClean="0"/>
              <a:t> на Филиала </a:t>
            </a:r>
            <a:r>
              <a:rPr lang="ru-RU" b="1" dirty="0"/>
              <a:t>и </a:t>
            </a:r>
            <a:r>
              <a:rPr lang="ru-RU" b="1" dirty="0" err="1" smtClean="0"/>
              <a:t>специалностите</a:t>
            </a:r>
            <a:r>
              <a:rPr lang="ru-RU" b="1" dirty="0"/>
              <a:t>, по </a:t>
            </a:r>
            <a:r>
              <a:rPr lang="ru-RU" b="1" dirty="0" err="1"/>
              <a:t>които</a:t>
            </a:r>
            <a:r>
              <a:rPr lang="ru-RU" b="1" dirty="0"/>
              <a:t> се води обучение, </a:t>
            </a:r>
            <a:r>
              <a:rPr lang="ru-RU" b="1" dirty="0" err="1"/>
              <a:t>като</a:t>
            </a:r>
            <a:r>
              <a:rPr lang="ru-RU" b="1" dirty="0"/>
              <a:t> </a:t>
            </a:r>
            <a:r>
              <a:rPr lang="ru-RU" b="1" dirty="0" err="1"/>
              <a:t>уникални</a:t>
            </a:r>
            <a:r>
              <a:rPr lang="ru-RU" b="1" dirty="0"/>
              <a:t>, </a:t>
            </a:r>
            <a:r>
              <a:rPr lang="ru-RU" b="1" dirty="0" err="1"/>
              <a:t>перспективни</a:t>
            </a:r>
            <a:r>
              <a:rPr lang="ru-RU" b="1" dirty="0"/>
              <a:t> и </a:t>
            </a:r>
            <a:r>
              <a:rPr lang="ru-RU" b="1" dirty="0" err="1"/>
              <a:t>единствени</a:t>
            </a:r>
            <a:r>
              <a:rPr lang="ru-RU" b="1" dirty="0"/>
              <a:t> в </a:t>
            </a:r>
            <a:r>
              <a:rPr lang="ru-RU" b="1" dirty="0" err="1"/>
              <a:t>Северна</a:t>
            </a:r>
            <a:r>
              <a:rPr lang="ru-RU" b="1" dirty="0"/>
              <a:t> </a:t>
            </a:r>
            <a:r>
              <a:rPr lang="ru-RU" b="1" dirty="0" err="1"/>
              <a:t>България</a:t>
            </a:r>
            <a:r>
              <a:rPr lang="ru-RU" b="1" dirty="0"/>
              <a:t>.  </a:t>
            </a:r>
            <a:endParaRPr lang="ru-RU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За </a:t>
            </a:r>
            <a:r>
              <a:rPr lang="ru-RU" b="1" dirty="0" err="1"/>
              <a:t>поредна</a:t>
            </a:r>
            <a:r>
              <a:rPr lang="ru-RU" b="1" dirty="0"/>
              <a:t> година </a:t>
            </a:r>
            <a:r>
              <a:rPr lang="ru-RU" b="1" dirty="0" err="1"/>
              <a:t>организираме</a:t>
            </a:r>
            <a:r>
              <a:rPr lang="ru-RU" b="1" dirty="0"/>
              <a:t> </a:t>
            </a:r>
            <a:r>
              <a:rPr lang="bg-BG" b="1" dirty="0">
                <a:solidFill>
                  <a:srgbClr val="0070C0"/>
                </a:solidFill>
              </a:rPr>
              <a:t>състезание по химия </a:t>
            </a:r>
            <a:r>
              <a:rPr lang="bg-BG" b="1" dirty="0"/>
              <a:t>в ПГХТБТ „Мария Кюри” – Разград, чиито резултати се признават за приемен изпит във Филиал – Разград.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2" t="20726" r="-1416" b="15225"/>
          <a:stretch/>
        </p:blipFill>
        <p:spPr>
          <a:xfrm>
            <a:off x="0" y="4031686"/>
            <a:ext cx="4608512" cy="2826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75" t="15476" r="27551" b="925"/>
          <a:stretch/>
        </p:blipFill>
        <p:spPr>
          <a:xfrm>
            <a:off x="5742484" y="4011529"/>
            <a:ext cx="3384376" cy="2866628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6" cstate="print">
            <a:lum brigh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6897"/>
          <a:stretch/>
        </p:blipFill>
        <p:spPr>
          <a:xfrm>
            <a:off x="3491880" y="4031686"/>
            <a:ext cx="3024337" cy="2826314"/>
          </a:xfrm>
          <a:prstGeom prst="hexagon">
            <a:avLst>
              <a:gd name="adj" fmla="val 15395"/>
              <a:gd name="vf" fmla="val 115470"/>
            </a:avLst>
          </a:prstGeom>
        </p:spPr>
      </p:pic>
    </p:spTree>
    <p:extLst>
      <p:ext uri="{BB962C8B-B14F-4D97-AF65-F5344CB8AC3E}">
        <p14:creationId xmlns:p14="http://schemas.microsoft.com/office/powerpoint/2010/main" val="379566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275856" y="286901"/>
            <a:ext cx="56166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 smtClean="0"/>
              <a:t>● </a:t>
            </a:r>
            <a:r>
              <a:rPr lang="bg-BG" b="1" dirty="0" smtClean="0"/>
              <a:t>Проведени са </a:t>
            </a:r>
            <a:r>
              <a:rPr lang="bg-BG" b="1" dirty="0" smtClean="0">
                <a:solidFill>
                  <a:srgbClr val="00B050"/>
                </a:solidFill>
              </a:rPr>
              <a:t>два </a:t>
            </a:r>
            <a:r>
              <a:rPr lang="bg-BG" b="1" dirty="0">
                <a:solidFill>
                  <a:srgbClr val="00B050"/>
                </a:solidFill>
              </a:rPr>
              <a:t>вътрешни одита  </a:t>
            </a:r>
            <a:r>
              <a:rPr lang="bg-BG" b="1" dirty="0"/>
              <a:t>на системата по качество в университета, относно състоянието на документацията в катедрите и учебната канцелария. Докладите от одитите са положителни.</a:t>
            </a:r>
          </a:p>
          <a:p>
            <a:r>
              <a:rPr lang="bg-BG" b="1" dirty="0"/>
              <a:t>●  П</a:t>
            </a:r>
            <a:r>
              <a:rPr lang="bg-BG" b="1" dirty="0" smtClean="0"/>
              <a:t>роведени  и анализирани </a:t>
            </a:r>
            <a:r>
              <a:rPr lang="bg-BG" b="1" dirty="0"/>
              <a:t>университетски </a:t>
            </a:r>
            <a:r>
              <a:rPr lang="bg-BG" b="1" dirty="0">
                <a:solidFill>
                  <a:srgbClr val="00B050"/>
                </a:solidFill>
              </a:rPr>
              <a:t>анкети</a:t>
            </a:r>
            <a:r>
              <a:rPr lang="bg-BG" b="1" dirty="0"/>
              <a:t> за проучване мнението на студентите. </a:t>
            </a:r>
            <a:r>
              <a:rPr lang="bg-BG" b="1" dirty="0" smtClean="0"/>
              <a:t>Мерки </a:t>
            </a:r>
            <a:r>
              <a:rPr lang="bg-BG" b="1" dirty="0"/>
              <a:t>за подобряване работата.</a:t>
            </a:r>
          </a:p>
          <a:p>
            <a:r>
              <a:rPr lang="bg-BG" b="1" dirty="0"/>
              <a:t>● </a:t>
            </a:r>
            <a:r>
              <a:rPr lang="ru-RU" b="1" dirty="0" err="1"/>
              <a:t>Продължава</a:t>
            </a:r>
            <a:r>
              <a:rPr lang="ru-RU" b="1" dirty="0"/>
              <a:t> </a:t>
            </a:r>
            <a:r>
              <a:rPr lang="ru-RU" b="1" dirty="0" err="1"/>
              <a:t>работата</a:t>
            </a:r>
            <a:r>
              <a:rPr lang="ru-RU" b="1" dirty="0"/>
              <a:t> за </a:t>
            </a:r>
            <a:r>
              <a:rPr lang="ru-RU" b="1" dirty="0" err="1">
                <a:solidFill>
                  <a:srgbClr val="00B050"/>
                </a:solidFill>
              </a:rPr>
              <a:t>изпълнение</a:t>
            </a:r>
            <a:r>
              <a:rPr lang="ru-RU" b="1" dirty="0">
                <a:solidFill>
                  <a:srgbClr val="00B050"/>
                </a:solidFill>
              </a:rPr>
              <a:t> на </a:t>
            </a:r>
            <a:r>
              <a:rPr lang="ru-RU" b="1" dirty="0" err="1">
                <a:solidFill>
                  <a:srgbClr val="00B050"/>
                </a:solidFill>
              </a:rPr>
              <a:t>препоръките</a:t>
            </a:r>
            <a:r>
              <a:rPr lang="ru-RU" b="1" dirty="0"/>
              <a:t> от </a:t>
            </a:r>
            <a:r>
              <a:rPr lang="ru-RU" b="1" dirty="0" err="1"/>
              <a:t>програмните</a:t>
            </a:r>
            <a:r>
              <a:rPr lang="ru-RU" b="1" dirty="0"/>
              <a:t> </a:t>
            </a:r>
            <a:r>
              <a:rPr lang="ru-RU" b="1" dirty="0" err="1"/>
              <a:t>акредитации</a:t>
            </a:r>
            <a:r>
              <a:rPr lang="ru-RU" b="1" dirty="0"/>
              <a:t> на трите </a:t>
            </a:r>
            <a:r>
              <a:rPr lang="ru-RU" b="1" dirty="0" err="1"/>
              <a:t>професионални</a:t>
            </a:r>
            <a:r>
              <a:rPr lang="ru-RU" b="1" dirty="0"/>
              <a:t> направления.</a:t>
            </a:r>
            <a:endParaRPr lang="bg-BG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57550"/>
            <a:ext cx="4497698" cy="338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67" y="980728"/>
            <a:ext cx="3505279" cy="271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6" b="34600"/>
          <a:stretch/>
        </p:blipFill>
        <p:spPr>
          <a:xfrm>
            <a:off x="4286795" y="3467248"/>
            <a:ext cx="4861768" cy="2192766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53" b="93523" l="0" r="993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16400"/>
          <a:stretch/>
        </p:blipFill>
        <p:spPr>
          <a:xfrm>
            <a:off x="4286795" y="5044865"/>
            <a:ext cx="4860032" cy="195188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94665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10150" r="18182" b="17436"/>
          <a:stretch/>
        </p:blipFill>
        <p:spPr>
          <a:xfrm>
            <a:off x="2122669" y="3887600"/>
            <a:ext cx="1655398" cy="1512168"/>
          </a:xfrm>
          <a:prstGeom prst="ellipse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179511" y="260648"/>
            <a:ext cx="88825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	</a:t>
            </a:r>
            <a:r>
              <a:rPr lang="bg-BG" b="1" i="1" dirty="0" smtClean="0"/>
              <a:t>Работа със студентите:</a:t>
            </a:r>
          </a:p>
          <a:p>
            <a:r>
              <a:rPr lang="bg-BG" dirty="0" smtClean="0"/>
              <a:t> </a:t>
            </a:r>
            <a:r>
              <a:rPr lang="en-US" dirty="0" smtClean="0"/>
              <a:t>		         </a:t>
            </a:r>
            <a:r>
              <a:rPr lang="bg-BG" dirty="0" smtClean="0"/>
              <a:t>♥ </a:t>
            </a:r>
            <a:r>
              <a:rPr lang="bg-BG" b="1" dirty="0"/>
              <a:t>О</a:t>
            </a:r>
            <a:r>
              <a:rPr lang="bg-BG" b="1" dirty="0" smtClean="0"/>
              <a:t>т  началото на </a:t>
            </a:r>
            <a:r>
              <a:rPr lang="bg-BG" b="1" dirty="0"/>
              <a:t>следването им до дипломирането. </a:t>
            </a:r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                     </a:t>
            </a:r>
            <a:r>
              <a:rPr lang="bg-BG" b="1" dirty="0" smtClean="0"/>
              <a:t>Освен </a:t>
            </a:r>
            <a:r>
              <a:rPr lang="bg-BG" b="1" dirty="0"/>
              <a:t>в учебния процес и научноизследователска работа, студентите работят в клубове: </a:t>
            </a:r>
            <a:r>
              <a:rPr lang="bg-BG" b="1" i="1" dirty="0">
                <a:solidFill>
                  <a:srgbClr val="00B050"/>
                </a:solidFill>
              </a:rPr>
              <a:t>Наука и изкуство – ръка за ръка</a:t>
            </a:r>
            <a:r>
              <a:rPr lang="bg-BG" b="1" dirty="0"/>
              <a:t>, </a:t>
            </a:r>
            <a:r>
              <a:rPr lang="en-US" b="1" i="1" dirty="0" err="1">
                <a:solidFill>
                  <a:srgbClr val="FF0000"/>
                </a:solidFill>
              </a:rPr>
              <a:t>Microbio</a:t>
            </a:r>
            <a:r>
              <a:rPr lang="en-US" b="1" i="1" dirty="0">
                <a:solidFill>
                  <a:srgbClr val="FF0000"/>
                </a:solidFill>
              </a:rPr>
              <a:t> art</a:t>
            </a:r>
            <a:r>
              <a:rPr lang="bg-BG" b="1" dirty="0">
                <a:solidFill>
                  <a:srgbClr val="FF0000"/>
                </a:solidFill>
              </a:rPr>
              <a:t>, </a:t>
            </a:r>
            <a:r>
              <a:rPr lang="bg-BG" b="1" dirty="0"/>
              <a:t>кулинарен клуб  </a:t>
            </a:r>
            <a:r>
              <a:rPr lang="bg-BG" b="1" i="1" dirty="0">
                <a:solidFill>
                  <a:srgbClr val="00B0F0"/>
                </a:solidFill>
              </a:rPr>
              <a:t>Сладко и солено</a:t>
            </a:r>
            <a:r>
              <a:rPr lang="bg-BG" b="1" dirty="0"/>
              <a:t>,  </a:t>
            </a:r>
            <a:r>
              <a:rPr lang="bg-BG" b="1" i="1" dirty="0">
                <a:solidFill>
                  <a:srgbClr val="7030A0"/>
                </a:solidFill>
              </a:rPr>
              <a:t>Млад градинар</a:t>
            </a:r>
            <a:r>
              <a:rPr lang="bg-BG" b="1" dirty="0"/>
              <a:t>. От областта на спорта е сформиран </a:t>
            </a:r>
            <a:r>
              <a:rPr lang="bg-BG" b="1" dirty="0">
                <a:solidFill>
                  <a:srgbClr val="C00000"/>
                </a:solidFill>
              </a:rPr>
              <a:t>отбор по </a:t>
            </a:r>
            <a:r>
              <a:rPr lang="bg-BG" b="1" i="1" dirty="0">
                <a:solidFill>
                  <a:srgbClr val="C00000"/>
                </a:solidFill>
              </a:rPr>
              <a:t>Тенис на маса</a:t>
            </a:r>
            <a:r>
              <a:rPr lang="bg-BG" b="1" dirty="0"/>
              <a:t>;</a:t>
            </a:r>
          </a:p>
          <a:p>
            <a:r>
              <a:rPr lang="en-US" b="1" dirty="0" smtClean="0"/>
              <a:t>		</a:t>
            </a:r>
            <a:r>
              <a:rPr lang="bg-BG" b="1" dirty="0" smtClean="0"/>
              <a:t>♥ Подпомагаме </a:t>
            </a:r>
            <a:r>
              <a:rPr lang="bg-BG" b="1" dirty="0"/>
              <a:t>завършилите студенти при търсене и </a:t>
            </a:r>
            <a:r>
              <a:rPr lang="bg-BG" b="1" dirty="0">
                <a:solidFill>
                  <a:srgbClr val="FF0000"/>
                </a:solidFill>
              </a:rPr>
              <a:t>намиране на работа</a:t>
            </a:r>
            <a:r>
              <a:rPr lang="bg-BG" b="1" dirty="0"/>
              <a:t>. В контакти сме с фирмите от региона и съдействаме за реализацията на студентите ни.</a:t>
            </a: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3732074"/>
            <a:ext cx="4139952" cy="310496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27586" r="9939" b="13793"/>
          <a:stretch/>
        </p:blipFill>
        <p:spPr>
          <a:xfrm>
            <a:off x="-8982" y="3292184"/>
            <a:ext cx="1552662" cy="1466404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10" y="2845970"/>
            <a:ext cx="3126271" cy="3996798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10" y="2845970"/>
            <a:ext cx="1843708" cy="2381995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227966"/>
            <a:ext cx="2417838" cy="163477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t="33738" r="11576" b="17531"/>
          <a:stretch/>
        </p:blipFill>
        <p:spPr>
          <a:xfrm>
            <a:off x="1540021" y="2914682"/>
            <a:ext cx="1425474" cy="13206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9698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6" r="6719" b="15757"/>
          <a:stretch/>
        </p:blipFill>
        <p:spPr bwMode="auto">
          <a:xfrm>
            <a:off x="0" y="1027538"/>
            <a:ext cx="4572000" cy="23940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Картина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3" b="16705"/>
          <a:stretch/>
        </p:blipFill>
        <p:spPr>
          <a:xfrm>
            <a:off x="4572000" y="-171400"/>
            <a:ext cx="4572000" cy="2536441"/>
          </a:xfrm>
          <a:prstGeom prst="roundRect">
            <a:avLst>
              <a:gd name="adj" fmla="val 2632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5350" r="24801" b="20600"/>
          <a:stretch/>
        </p:blipFill>
        <p:spPr>
          <a:xfrm>
            <a:off x="-31403" y="3429000"/>
            <a:ext cx="4919019" cy="344896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99" b="98908" l="26206" r="84850">
                        <a14:foregroundMark x1="60146" y1="69375" x2="60146" y2="69375"/>
                        <a14:foregroundMark x1="60328" y1="70224" x2="60464" y2="64767"/>
                        <a14:foregroundMark x1="60783" y1="92723" x2="62966" y2="62705"/>
                        <a14:foregroundMark x1="51228" y1="63311" x2="51228" y2="63311"/>
                        <a14:foregroundMark x1="54823" y1="92056" x2="55141" y2="92056"/>
                        <a14:foregroundMark x1="60783" y1="92298" x2="60783" y2="92298"/>
                        <a14:foregroundMark x1="62511" y1="63736" x2="62511" y2="63736"/>
                        <a14:foregroundMark x1="50955" y1="63736" x2="54823" y2="91874"/>
                        <a14:foregroundMark x1="55141" y1="92480" x2="60783" y2="92298"/>
                        <a14:foregroundMark x1="58144" y1="92480" x2="57643" y2="63978"/>
                        <a14:foregroundMark x1="57825" y1="92905" x2="58280" y2="98969"/>
                        <a14:foregroundMark x1="31256" y1="38326" x2="31256" y2="38326"/>
                        <a14:foregroundMark x1="27025" y1="50212" x2="27025" y2="50212"/>
                        <a14:foregroundMark x1="33303" y1="59612" x2="33439" y2="59612"/>
                        <a14:foregroundMark x1="31074" y1="38751" x2="27343" y2="50212"/>
                        <a14:foregroundMark x1="27025" y1="50637" x2="33121" y2="59976"/>
                        <a14:foregroundMark x1="33121" y1="60400" x2="32484" y2="76653"/>
                        <a14:foregroundMark x1="32666" y1="77926" x2="29390" y2="97696"/>
                        <a14:foregroundMark x1="28890" y1="97696" x2="57825" y2="98363"/>
                        <a14:foregroundMark x1="31256" y1="38326" x2="38126" y2="32929"/>
                        <a14:foregroundMark x1="47498" y1="97271" x2="47498" y2="97271"/>
                        <a14:foregroundMark x1="47361" y1="97271" x2="44540" y2="90843"/>
                        <a14:foregroundMark x1="44222" y1="90843" x2="49045" y2="69193"/>
                        <a14:foregroundMark x1="48908" y1="70224" x2="50955" y2="62705"/>
                        <a14:foregroundMark x1="51410" y1="63554" x2="56870" y2="59612"/>
                        <a14:foregroundMark x1="57052" y1="59794" x2="51410" y2="43360"/>
                        <a14:foregroundMark x1="51410" y1="43542" x2="47816" y2="44148"/>
                        <a14:foregroundMark x1="48135" y1="44391" x2="45314" y2="34142"/>
                        <a14:foregroundMark x1="45450" y1="34991" x2="37671" y2="33111"/>
                        <a14:foregroundMark x1="31074" y1="87508" x2="46269" y2="79988"/>
                        <a14:foregroundMark x1="32985" y1="68526" x2="50136" y2="66646"/>
                        <a14:foregroundMark x1="33439" y1="59369" x2="49363" y2="43966"/>
                        <a14:foregroundMark x1="52047" y1="16252" x2="64377" y2="23105"/>
                        <a14:foregroundMark x1="53685" y1="27289" x2="53685" y2="27289"/>
                        <a14:foregroundMark x1="53822" y1="27471" x2="54459" y2="20437"/>
                        <a14:foregroundMark x1="38672" y1="37417" x2="41037" y2="41176"/>
                        <a14:backgroundMark x1="52639" y1="16677" x2="65150" y2="23347"/>
                        <a14:backgroundMark x1="34668" y1="13766" x2="37352" y2="32686"/>
                        <a14:backgroundMark x1="32166" y1="36022" x2="26251" y2="50394"/>
                        <a14:backgroundMark x1="26251" y1="51061" x2="32666" y2="60218"/>
                        <a14:backgroundMark x1="32348" y1="67495" x2="30937" y2="85446"/>
                        <a14:backgroundMark x1="65332" y1="23772" x2="43267" y2="17101"/>
                        <a14:backgroundMark x1="65378" y1="25227" x2="65378" y2="25227"/>
                        <a14:backgroundMark x1="66652" y1="49788" x2="66788" y2="49788"/>
                        <a14:backgroundMark x1="66652" y1="49788" x2="65560" y2="24560"/>
                        <a14:backgroundMark x1="58826" y1="23954" x2="61328" y2="40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967"/>
            <a:ext cx="9144000" cy="6858000"/>
          </a:xfrm>
          <a:prstGeom prst="rect">
            <a:avLst/>
          </a:prstGeom>
        </p:spPr>
      </p:pic>
      <p:pic>
        <p:nvPicPr>
          <p:cNvPr id="4" name="Картина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9" t="11023"/>
          <a:stretch/>
        </p:blipFill>
        <p:spPr>
          <a:xfrm>
            <a:off x="4396707" y="4385071"/>
            <a:ext cx="4572000" cy="249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softEdge rad="16510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9051" r="24013" b="17450"/>
          <a:stretch/>
        </p:blipFill>
        <p:spPr>
          <a:xfrm>
            <a:off x="7494862" y="3042940"/>
            <a:ext cx="1752880" cy="172819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5034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719572" y="0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i="1" dirty="0" smtClean="0"/>
              <a:t>                                                      КАДРОВА ОБЕЗПЕЧЕНОСТ</a:t>
            </a:r>
            <a:endParaRPr lang="en-US" b="1" i="1" dirty="0" smtClean="0"/>
          </a:p>
          <a:p>
            <a:pPr algn="ctr"/>
            <a:endParaRPr lang="bg-BG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b="1" dirty="0" smtClean="0"/>
              <a:t>                      Две </a:t>
            </a:r>
            <a:r>
              <a:rPr lang="bg-BG" b="1" dirty="0"/>
              <a:t>катедри: </a:t>
            </a:r>
            <a:r>
              <a:rPr lang="bg-BG" b="1" i="1" dirty="0"/>
              <a:t>Химия и химични технологии </a:t>
            </a:r>
            <a:r>
              <a:rPr lang="bg-BG" b="1" dirty="0"/>
              <a:t>и </a:t>
            </a:r>
            <a:endParaRPr lang="bg-BG" b="1" dirty="0" smtClean="0"/>
          </a:p>
          <a:p>
            <a:r>
              <a:rPr lang="en-US" b="1" dirty="0" smtClean="0"/>
              <a:t>        </a:t>
            </a:r>
            <a:r>
              <a:rPr lang="bg-BG" b="1" dirty="0" smtClean="0"/>
              <a:t>                                        </a:t>
            </a:r>
            <a:r>
              <a:rPr lang="bg-BG" b="1" i="1" dirty="0" smtClean="0"/>
              <a:t>Биотехнологии </a:t>
            </a:r>
            <a:r>
              <a:rPr lang="bg-BG" b="1" i="1" dirty="0"/>
              <a:t>и хранителни </a:t>
            </a:r>
            <a:r>
              <a:rPr lang="bg-BG" b="1" i="1" dirty="0" smtClean="0"/>
              <a:t>технологии</a:t>
            </a:r>
            <a:r>
              <a:rPr lang="bg-BG" b="1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b="1" dirty="0" smtClean="0">
                <a:solidFill>
                  <a:srgbClr val="FF0000"/>
                </a:solidFill>
              </a:rPr>
              <a:t>7 </a:t>
            </a:r>
            <a:r>
              <a:rPr lang="bg-BG" b="1" dirty="0" smtClean="0"/>
              <a:t>служители </a:t>
            </a:r>
            <a:r>
              <a:rPr lang="bg-BG" b="1" dirty="0" smtClean="0">
                <a:solidFill>
                  <a:srgbClr val="FF0000"/>
                </a:solidFill>
              </a:rPr>
              <a:t>административен </a:t>
            </a:r>
            <a:r>
              <a:rPr lang="bg-BG" b="1" dirty="0" smtClean="0"/>
              <a:t>и </a:t>
            </a:r>
            <a:r>
              <a:rPr lang="bg-BG" b="1" dirty="0" smtClean="0">
                <a:solidFill>
                  <a:srgbClr val="00B050"/>
                </a:solidFill>
              </a:rPr>
              <a:t>6 – помощен персонал;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b="1" dirty="0" smtClean="0"/>
              <a:t>Студентско </a:t>
            </a:r>
            <a:r>
              <a:rPr lang="bg-BG" b="1" dirty="0" smtClean="0">
                <a:solidFill>
                  <a:srgbClr val="7030A0"/>
                </a:solidFill>
              </a:rPr>
              <a:t>общежитие</a:t>
            </a:r>
            <a:r>
              <a:rPr lang="bg-BG" b="1" dirty="0" smtClean="0"/>
              <a:t>: </a:t>
            </a:r>
            <a:r>
              <a:rPr lang="bg-BG" b="1" dirty="0" smtClean="0">
                <a:solidFill>
                  <a:srgbClr val="7030A0"/>
                </a:solidFill>
              </a:rPr>
              <a:t>2 служители</a:t>
            </a:r>
            <a:r>
              <a:rPr lang="bg-BG" b="1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b="1" dirty="0"/>
              <a:t>Към месец юни 2015 г. във Филиал - Разград  на </a:t>
            </a:r>
            <a:r>
              <a:rPr lang="bg-BG" b="1" dirty="0" smtClean="0"/>
              <a:t>ОТД са </a:t>
            </a:r>
            <a:r>
              <a:rPr lang="bg-BG" b="1" dirty="0">
                <a:solidFill>
                  <a:srgbClr val="C00000"/>
                </a:solidFill>
              </a:rPr>
              <a:t>14,5 преподаватели. </a:t>
            </a:r>
            <a:endParaRPr lang="bg-BG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b="1" dirty="0" smtClean="0">
                <a:solidFill>
                  <a:srgbClr val="0070C0"/>
                </a:solidFill>
              </a:rPr>
              <a:t>Средна </a:t>
            </a:r>
            <a:r>
              <a:rPr lang="bg-BG" b="1" dirty="0">
                <a:solidFill>
                  <a:srgbClr val="0070C0"/>
                </a:solidFill>
              </a:rPr>
              <a:t>възраст </a:t>
            </a:r>
            <a:r>
              <a:rPr lang="bg-BG" b="1" dirty="0"/>
              <a:t>на академичния състав </a:t>
            </a:r>
            <a:r>
              <a:rPr lang="bg-BG" b="1" dirty="0" smtClean="0"/>
              <a:t>- </a:t>
            </a:r>
            <a:r>
              <a:rPr lang="bg-BG" b="1" dirty="0">
                <a:solidFill>
                  <a:srgbClr val="0070C0"/>
                </a:solidFill>
              </a:rPr>
              <a:t>55 години</a:t>
            </a:r>
            <a:r>
              <a:rPr lang="bg-BG" b="1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b="1" dirty="0" smtClean="0"/>
              <a:t>     </a:t>
            </a:r>
            <a:r>
              <a:rPr lang="bg-BG" b="1" dirty="0" smtClean="0">
                <a:solidFill>
                  <a:srgbClr val="FF0000"/>
                </a:solidFill>
              </a:rPr>
              <a:t>Хабилитирани:  </a:t>
            </a:r>
            <a:r>
              <a:rPr lang="bg-BG" b="1" dirty="0">
                <a:solidFill>
                  <a:srgbClr val="FF0000"/>
                </a:solidFill>
              </a:rPr>
              <a:t>45 % </a:t>
            </a:r>
            <a:r>
              <a:rPr lang="bg-BG" b="1" dirty="0" smtClean="0"/>
              <a:t>, </a:t>
            </a:r>
            <a:r>
              <a:rPr lang="bg-BG" b="1" dirty="0" smtClean="0">
                <a:solidFill>
                  <a:srgbClr val="00B050"/>
                </a:solidFill>
              </a:rPr>
              <a:t>нехабилитирани - 55 </a:t>
            </a:r>
            <a:r>
              <a:rPr lang="bg-BG" b="1" dirty="0">
                <a:solidFill>
                  <a:srgbClr val="00B050"/>
                </a:solidFill>
              </a:rPr>
              <a:t>% </a:t>
            </a:r>
            <a:r>
              <a:rPr lang="bg-BG" b="1" dirty="0" smtClean="0"/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b="1" dirty="0" smtClean="0"/>
              <a:t>     Ръст при научните степени: </a:t>
            </a:r>
            <a:r>
              <a:rPr lang="bg-BG" b="1" dirty="0"/>
              <a:t>1 придоби образователна и научна степен </a:t>
            </a:r>
            <a:r>
              <a:rPr lang="bg-BG" b="1" dirty="0">
                <a:solidFill>
                  <a:srgbClr val="7030A0"/>
                </a:solidFill>
              </a:rPr>
              <a:t>„доктор“ </a:t>
            </a:r>
            <a:r>
              <a:rPr lang="bg-BG" b="1" dirty="0"/>
              <a:t>и 1 – </a:t>
            </a:r>
            <a:r>
              <a:rPr lang="bg-BG" b="1" dirty="0">
                <a:solidFill>
                  <a:srgbClr val="C00000"/>
                </a:solidFill>
              </a:rPr>
              <a:t>„доктор на науките“.</a:t>
            </a:r>
          </a:p>
        </p:txBody>
      </p:sp>
      <p:pic>
        <p:nvPicPr>
          <p:cNvPr id="1026" name="Диагра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4572000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Диаграма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26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23528" y="404664"/>
            <a:ext cx="8820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	</a:t>
            </a:r>
            <a:r>
              <a:rPr lang="bg-BG" b="1" dirty="0" smtClean="0"/>
              <a:t>                     НАУЧНОИЗСЛЕДОВАТЕЛСКА  </a:t>
            </a:r>
            <a:r>
              <a:rPr lang="bg-BG" b="1" dirty="0"/>
              <a:t>ДЕЙНОСТ </a:t>
            </a:r>
            <a:endParaRPr lang="en-US" b="1" dirty="0" smtClean="0"/>
          </a:p>
          <a:p>
            <a:pPr algn="ctr"/>
            <a:endParaRPr lang="bg-BG" dirty="0"/>
          </a:p>
          <a:p>
            <a:r>
              <a:rPr lang="bg-BG" dirty="0"/>
              <a:t>►  </a:t>
            </a:r>
            <a:r>
              <a:rPr lang="bg-BG" b="1" dirty="0"/>
              <a:t>Научната работа във Филиал-Разград </a:t>
            </a:r>
            <a:r>
              <a:rPr lang="bg-BG" b="1" dirty="0" smtClean="0"/>
              <a:t>: </a:t>
            </a:r>
            <a:r>
              <a:rPr lang="bg-BG" b="1" dirty="0" smtClean="0">
                <a:solidFill>
                  <a:srgbClr val="C00000"/>
                </a:solidFill>
              </a:rPr>
              <a:t>академичния </a:t>
            </a:r>
            <a:r>
              <a:rPr lang="bg-BG" b="1" dirty="0">
                <a:solidFill>
                  <a:srgbClr val="C00000"/>
                </a:solidFill>
              </a:rPr>
              <a:t>състав </a:t>
            </a:r>
            <a:r>
              <a:rPr lang="bg-BG" b="1" dirty="0" smtClean="0"/>
              <a:t>и </a:t>
            </a:r>
            <a:r>
              <a:rPr lang="bg-BG" b="1" dirty="0">
                <a:solidFill>
                  <a:srgbClr val="00B050"/>
                </a:solidFill>
              </a:rPr>
              <a:t>студенти</a:t>
            </a:r>
            <a:r>
              <a:rPr lang="bg-BG" b="1" dirty="0"/>
              <a:t> </a:t>
            </a:r>
            <a:r>
              <a:rPr lang="bg-BG" b="1" dirty="0" smtClean="0"/>
              <a:t>(разработване </a:t>
            </a:r>
            <a:r>
              <a:rPr lang="bg-BG" b="1" dirty="0"/>
              <a:t>на дипломни работи и участие в проекти и научни </a:t>
            </a:r>
            <a:r>
              <a:rPr lang="bg-BG" b="1" dirty="0" smtClean="0"/>
              <a:t>сесии); </a:t>
            </a:r>
            <a:endParaRPr lang="bg-BG" b="1" dirty="0"/>
          </a:p>
          <a:p>
            <a:r>
              <a:rPr lang="bg-BG" b="1" dirty="0"/>
              <a:t>► Успешно се работи по  </a:t>
            </a:r>
            <a:r>
              <a:rPr lang="bg-BG" b="1" dirty="0">
                <a:solidFill>
                  <a:srgbClr val="C00000"/>
                </a:solidFill>
              </a:rPr>
              <a:t>проекти</a:t>
            </a:r>
            <a:r>
              <a:rPr lang="bg-BG" b="1" dirty="0"/>
              <a:t>: от ФНИ към </a:t>
            </a:r>
            <a:r>
              <a:rPr lang="bg-BG" b="1" dirty="0" smtClean="0"/>
              <a:t>Университета  </a:t>
            </a:r>
            <a:r>
              <a:rPr lang="bg-BG" b="1" dirty="0"/>
              <a:t>(2 броя </a:t>
            </a:r>
            <a:r>
              <a:rPr lang="bg-BG" b="1" dirty="0">
                <a:solidFill>
                  <a:srgbClr val="7030A0"/>
                </a:solidFill>
              </a:rPr>
              <a:t>научноизследователски, </a:t>
            </a:r>
            <a:r>
              <a:rPr lang="bg-BG" b="1" dirty="0"/>
              <a:t>1 брой </a:t>
            </a:r>
            <a:r>
              <a:rPr lang="bg-BG" b="1" dirty="0">
                <a:solidFill>
                  <a:srgbClr val="00B050"/>
                </a:solidFill>
              </a:rPr>
              <a:t>за оборудване на учебна зала </a:t>
            </a:r>
            <a:r>
              <a:rPr lang="bg-BG" b="1" dirty="0"/>
              <a:t>с интерактивна дъска и </a:t>
            </a:r>
            <a:r>
              <a:rPr lang="bg-BG" b="1" dirty="0" smtClean="0"/>
              <a:t>лаптоп, 1 </a:t>
            </a:r>
            <a:r>
              <a:rPr lang="bg-BG" b="1" dirty="0"/>
              <a:t>– по приложни изследвания за </a:t>
            </a:r>
            <a:r>
              <a:rPr lang="bg-BG" b="1" dirty="0">
                <a:solidFill>
                  <a:srgbClr val="0070C0"/>
                </a:solidFill>
              </a:rPr>
              <a:t>доставка на оборудване</a:t>
            </a:r>
            <a:r>
              <a:rPr lang="bg-BG" b="1" dirty="0" smtClean="0"/>
              <a:t>); </a:t>
            </a:r>
            <a:r>
              <a:rPr lang="bg-BG" b="1" dirty="0"/>
              <a:t>по </a:t>
            </a:r>
            <a:r>
              <a:rPr lang="bg-BG" b="1" dirty="0">
                <a:solidFill>
                  <a:srgbClr val="C00000"/>
                </a:solidFill>
              </a:rPr>
              <a:t>7 Рамкова програма </a:t>
            </a:r>
            <a:r>
              <a:rPr lang="bg-BG" b="1" dirty="0"/>
              <a:t>– 1 брой: 12 университета от 5 държави;</a:t>
            </a:r>
          </a:p>
          <a:p>
            <a:r>
              <a:rPr lang="bg-BG" b="1" dirty="0"/>
              <a:t>►  Работим в общи колективи с колеги от други университети у нас и чужбина. Налице са </a:t>
            </a:r>
            <a:r>
              <a:rPr lang="bg-BG" b="1" dirty="0">
                <a:solidFill>
                  <a:srgbClr val="00B050"/>
                </a:solidFill>
              </a:rPr>
              <a:t>съвместни публикации</a:t>
            </a:r>
            <a:r>
              <a:rPr lang="bg-BG" b="1" dirty="0"/>
              <a:t>. Засили се участието на наши </a:t>
            </a:r>
            <a:r>
              <a:rPr lang="bg-BG" b="1" dirty="0">
                <a:solidFill>
                  <a:srgbClr val="00B050"/>
                </a:solidFill>
              </a:rPr>
              <a:t>преподаватели и студенти в конференции в чужбина </a:t>
            </a:r>
            <a:r>
              <a:rPr lang="bg-BG" b="1" dirty="0"/>
              <a:t>(Украйна, Румъния, Молдова, Русия, Македония и др.). </a:t>
            </a: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1" b="10251"/>
          <a:stretch/>
        </p:blipFill>
        <p:spPr>
          <a:xfrm>
            <a:off x="0" y="4374982"/>
            <a:ext cx="4552222" cy="24567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6962" b="11554"/>
          <a:stretch/>
        </p:blipFill>
        <p:spPr>
          <a:xfrm>
            <a:off x="4572000" y="4365104"/>
            <a:ext cx="4572000" cy="2466578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88542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842</TotalTime>
  <Words>800</Words>
  <Application>Microsoft Office PowerPoint</Application>
  <PresentationFormat>On-screen Show (4:3)</PresentationFormat>
  <Paragraphs>103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</vt:lpstr>
      <vt:lpstr>Vapor Trail</vt:lpstr>
      <vt:lpstr>РУСЕНСКИ УНИВЕРСИТЕТ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GB</dc:creator>
  <cp:lastModifiedBy>ruuser</cp:lastModifiedBy>
  <cp:revision>73</cp:revision>
  <dcterms:created xsi:type="dcterms:W3CDTF">2015-06-30T12:08:55Z</dcterms:created>
  <dcterms:modified xsi:type="dcterms:W3CDTF">2015-07-06T07:40:27Z</dcterms:modified>
</cp:coreProperties>
</file>