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1"/>
  </p:notesMasterIdLst>
  <p:handoutMasterIdLst>
    <p:handoutMasterId r:id="rId32"/>
  </p:handoutMasterIdLst>
  <p:sldIdLst>
    <p:sldId id="303" r:id="rId6"/>
    <p:sldId id="304" r:id="rId7"/>
    <p:sldId id="284" r:id="rId8"/>
    <p:sldId id="306" r:id="rId9"/>
    <p:sldId id="278" r:id="rId10"/>
    <p:sldId id="288" r:id="rId11"/>
    <p:sldId id="307" r:id="rId12"/>
    <p:sldId id="308" r:id="rId13"/>
    <p:sldId id="291" r:id="rId14"/>
    <p:sldId id="293" r:id="rId15"/>
    <p:sldId id="294" r:id="rId16"/>
    <p:sldId id="309" r:id="rId17"/>
    <p:sldId id="315" r:id="rId18"/>
    <p:sldId id="321" r:id="rId19"/>
    <p:sldId id="316" r:id="rId20"/>
    <p:sldId id="318" r:id="rId21"/>
    <p:sldId id="310" r:id="rId22"/>
    <p:sldId id="301" r:id="rId23"/>
    <p:sldId id="317" r:id="rId24"/>
    <p:sldId id="314" r:id="rId25"/>
    <p:sldId id="323" r:id="rId26"/>
    <p:sldId id="324" r:id="rId27"/>
    <p:sldId id="319" r:id="rId28"/>
    <p:sldId id="320" r:id="rId29"/>
    <p:sldId id="322" r:id="rId30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220"/>
    <a:srgbClr val="2D5EC1"/>
    <a:srgbClr val="00BBCE"/>
    <a:srgbClr val="0F5494"/>
    <a:srgbClr val="3166CF"/>
    <a:srgbClr val="FFD624"/>
    <a:srgbClr val="3E6FD2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7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mtClean="0"/>
              <a:t>Град Лодз, Полша</a:t>
            </a:r>
          </a:p>
          <a:p>
            <a:r>
              <a:rPr lang="bg-BG" smtClean="0"/>
              <a:t>Обект, кандидатстващ за знака за европейско наследство </a:t>
            </a: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49439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28396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15089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mtClean="0"/>
              <a:t>Специална покана за отправяне на предложения по програмата „Творческа Европа“ с бюджет от 5—7 милиона евро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F3B4D-E06C-459B-92C3-A216FA839E2A}" type="slidenum">
              <a:rPr lang="en-GB" altLang="en-US" smtClean="0"/>
              <a:pPr/>
              <a:t>17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3687270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F3B4D-E06C-459B-92C3-A216FA839E2A}" type="slidenum">
              <a:rPr lang="en-GB" altLang="en-US" smtClean="0"/>
              <a:pPr/>
              <a:t>19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2892025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F3B4D-E06C-459B-92C3-A216FA839E2A}" type="slidenum">
              <a:rPr lang="en-GB" altLang="en-US" smtClean="0"/>
              <a:pPr/>
              <a:t>20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1632541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F3B4D-E06C-459B-92C3-A216FA839E2A}" type="slidenum">
              <a:rPr lang="en-GB" altLang="en-US" smtClean="0"/>
              <a:pPr/>
              <a:t>2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2087192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mtClean="0"/>
              <a:t>© Pol Englebert Joutes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F3B4D-E06C-459B-92C3-A216FA839E2A}" type="slidenum">
              <a:rPr lang="en-GB" altLang="en-US" smtClean="0"/>
              <a:pPr/>
              <a:t>3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2499499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F3B4D-E06C-459B-92C3-A216FA839E2A}" type="slidenum">
              <a:rPr lang="en-GB" altLang="en-US" smtClean="0"/>
              <a:pPr/>
              <a:t>4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1714338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F3B4D-E06C-459B-92C3-A216FA839E2A}" type="slidenum">
              <a:rPr lang="en-GB" altLang="en-US" smtClean="0"/>
              <a:pPr/>
              <a:t>5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2916523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F3B4D-E06C-459B-92C3-A216FA839E2A}" type="slidenum">
              <a:rPr lang="en-GB" altLang="en-US" smtClean="0"/>
              <a:pPr/>
              <a:t>6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738006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F3B4D-E06C-459B-92C3-A216FA839E2A}" type="slidenum">
              <a:rPr lang="en-GB" altLang="en-US" smtClean="0"/>
              <a:pPr/>
              <a:t>7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1187061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F3B4D-E06C-459B-92C3-A216FA839E2A}" type="slidenum">
              <a:rPr lang="en-GB" altLang="en-US" smtClean="0"/>
              <a:pPr/>
              <a:t>8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2294751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F3B4D-E06C-459B-92C3-A216FA839E2A}" type="slidenum">
              <a:rPr lang="en-GB" altLang="en-US" smtClean="0"/>
              <a:pPr/>
              <a:t>11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163254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284006" y="6640719"/>
            <a:ext cx="630000" cy="316674"/>
          </a:xfrm>
          <a:prstGeom prst="rect">
            <a:avLst/>
          </a:prstGeom>
          <a:solidFill>
            <a:srgbClr val="F58220"/>
          </a:solidFill>
          <a:ln w="9525" algn="ctr">
            <a:solidFill>
              <a:srgbClr val="F5822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 bwMode="auto">
          <a:xfrm>
            <a:off x="4238581" y="6620345"/>
            <a:ext cx="62671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bg-BG" sz="700" b="0" i="1" dirty="0" smtClean="0">
                <a:solidFill>
                  <a:schemeClr val="bg1"/>
                </a:solidFill>
              </a:rPr>
              <a:t>Култура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484" y="304081"/>
            <a:ext cx="1577283" cy="1095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6143768"/>
            <a:ext cx="2644482" cy="59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eur-lex.europa.eu/legal-content/BG/TXT/PDF/?uri=CELEX:32017D0864&amp;from=BG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CreativeEurope.Bg" TargetMode="External"/><Relationship Id="rId2" Type="http://schemas.openxmlformats.org/officeDocument/2006/relationships/hyperlink" Target="http://www.creativeeurope.b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vesela_ko@mc.government.bg" TargetMode="External"/><Relationship Id="rId4" Type="http://schemas.openxmlformats.org/officeDocument/2006/relationships/hyperlink" Target="mailto:i.strahilov@mc.government.b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5" t="1" r="1447" b="13035"/>
          <a:stretch/>
        </p:blipFill>
        <p:spPr>
          <a:xfrm>
            <a:off x="364325" y="1556792"/>
            <a:ext cx="8403157" cy="4830052"/>
          </a:xfrm>
        </p:spPr>
      </p:pic>
      <p:sp>
        <p:nvSpPr>
          <p:cNvPr id="5" name="Rectangle 4"/>
          <p:cNvSpPr/>
          <p:nvPr/>
        </p:nvSpPr>
        <p:spPr>
          <a:xfrm>
            <a:off x="364325" y="1556792"/>
            <a:ext cx="826706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Европейска </a:t>
            </a:r>
            <a:r>
              <a:rPr lang="bg-BG" sz="4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година на културното наследство </a:t>
            </a:r>
          </a:p>
          <a:p>
            <a:pPr algn="ctr"/>
            <a:r>
              <a:rPr lang="bg-BG" sz="4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2018 г.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96752" y="4869160"/>
            <a:ext cx="6049149" cy="1171200"/>
            <a:chOff x="1556792" y="5229202"/>
            <a:chExt cx="6049149" cy="1171200"/>
          </a:xfrm>
        </p:grpSpPr>
        <p:sp>
          <p:nvSpPr>
            <p:cNvPr id="6" name="Rectangle 5"/>
            <p:cNvSpPr/>
            <p:nvPr/>
          </p:nvSpPr>
          <p:spPr>
            <a:xfrm>
              <a:off x="2270941" y="5229202"/>
              <a:ext cx="462479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g-BG" dirty="0" smtClean="0"/>
                <a:t> </a:t>
              </a:r>
              <a:r>
                <a:rPr lang="bg-BG" sz="4400" b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anose="020F0502020204030204" pitchFamily="34" charset="0"/>
                </a:rPr>
                <a:t>#EuropeForCulture</a:t>
              </a:r>
              <a:endParaRPr lang="bg-BG" sz="4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6792" y="5733258"/>
              <a:ext cx="1412776" cy="66714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  <a14:imgEffect>
                        <a14:brightnessContrast bright="-24000" contras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95733" y="5651345"/>
              <a:ext cx="710208" cy="710208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323528" y="617633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sz="1200" b="0" dirty="0">
                <a:solidFill>
                  <a:schemeClr val="bg1"/>
                </a:solidFill>
              </a:rPr>
              <a:t>© Знак за европейско наследство</a:t>
            </a:r>
          </a:p>
        </p:txBody>
      </p:sp>
    </p:spTree>
    <p:extLst>
      <p:ext uri="{BB962C8B-B14F-4D97-AF65-F5344CB8AC3E}">
        <p14:creationId xmlns:p14="http://schemas.microsoft.com/office/powerpoint/2010/main" val="266329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20060" y="2276872"/>
            <a:ext cx="7928404" cy="2151928"/>
          </a:xfrm>
        </p:spPr>
        <p:txBody>
          <a:bodyPr/>
          <a:lstStyle/>
          <a:p>
            <a:pPr>
              <a:buClrTx/>
              <a:defRPr/>
            </a:pPr>
            <a:r>
              <a:rPr lang="bg-BG" sz="2000" i="0" dirty="0" smtClean="0">
                <a:solidFill>
                  <a:schemeClr val="tx1"/>
                </a:solidFill>
              </a:rPr>
              <a:t>Съвместни действия на </a:t>
            </a:r>
            <a:r>
              <a:rPr lang="bg-BG" sz="2000" b="1" i="0" dirty="0">
                <a:solidFill>
                  <a:srgbClr val="2D5EC1"/>
                </a:solidFill>
              </a:rPr>
              <a:t>Европейските институции</a:t>
            </a:r>
            <a:r>
              <a:rPr lang="bg-BG" sz="2000" i="0" dirty="0">
                <a:solidFill>
                  <a:schemeClr val="tx1"/>
                </a:solidFill>
              </a:rPr>
              <a:t>: Комисията, Парламента, Съвета на ЕС, Европейската служба за външна дейност, Комитета на регионите и Икономическия и социален комитет</a:t>
            </a:r>
            <a:r>
              <a:rPr lang="bg-BG" sz="2000" i="0" dirty="0" smtClean="0">
                <a:solidFill>
                  <a:schemeClr val="tx1"/>
                </a:solidFill>
              </a:rPr>
              <a:t>.</a:t>
            </a:r>
          </a:p>
          <a:p>
            <a:pPr marL="0" lvl="0" indent="0">
              <a:spcBef>
                <a:spcPts val="350"/>
              </a:spcBef>
              <a:buClrTx/>
              <a:buNone/>
              <a:defRPr/>
            </a:pPr>
            <a:endParaRPr lang="bg-BG" sz="1100" i="0" dirty="0" smtClean="0">
              <a:solidFill>
                <a:schemeClr val="tx1"/>
              </a:solidFill>
            </a:endParaRPr>
          </a:p>
          <a:p>
            <a:pPr lvl="0">
              <a:buClrTx/>
              <a:defRPr/>
            </a:pPr>
            <a:r>
              <a:rPr lang="bg-BG" sz="2000" i="0" dirty="0" smtClean="0">
                <a:solidFill>
                  <a:schemeClr val="tx1"/>
                </a:solidFill>
              </a:rPr>
              <a:t>Под водачеството на </a:t>
            </a:r>
            <a:r>
              <a:rPr lang="bg-BG" sz="2000" b="1" i="0" dirty="0">
                <a:solidFill>
                  <a:srgbClr val="2D5EC1"/>
                </a:solidFill>
              </a:rPr>
              <a:t>генерална дирекция „Образование, младеж, спорт и култура“</a:t>
            </a:r>
            <a:r>
              <a:rPr lang="bg-BG" sz="2000" i="0" dirty="0" smtClean="0">
                <a:solidFill>
                  <a:schemeClr val="tx1"/>
                </a:solidFill>
              </a:rPr>
              <a:t> това ще бъде съвместно начинание на </a:t>
            </a:r>
            <a:r>
              <a:rPr lang="bg-BG" sz="2000" b="1" i="0" dirty="0">
                <a:solidFill>
                  <a:srgbClr val="2D5EC1"/>
                </a:solidFill>
              </a:rPr>
              <a:t>различни департаменти на Комисията</a:t>
            </a:r>
            <a:r>
              <a:rPr lang="bg-BG" sz="2000" i="0" dirty="0" smtClean="0">
                <a:solidFill>
                  <a:schemeClr val="tx1"/>
                </a:solidFill>
              </a:rPr>
              <a:t> с</a:t>
            </a:r>
            <a:r>
              <a:rPr lang="bg-BG" dirty="0" smtClean="0"/>
              <a:t> </a:t>
            </a:r>
            <a:r>
              <a:rPr lang="bg-BG" sz="2000" i="0" dirty="0" smtClean="0">
                <a:solidFill>
                  <a:schemeClr val="tx1"/>
                </a:solidFill>
              </a:rPr>
              <a:t>акцент върху: образованието, регионалното развитие, социалното сближаване, околната среда, туризма, научните изследвания, аудиовизуалната политика и др.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23528" y="548680"/>
            <a:ext cx="777032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g-BG" dirty="0" smtClean="0"/>
              <a:t>        		</a:t>
            </a:r>
            <a:r>
              <a:rPr lang="bg-BG" sz="4800" b="0" i="0" kern="1200" dirty="0" smtClean="0">
                <a:solidFill>
                  <a:srgbClr val="F58220"/>
                </a:solidFill>
                <a:latin typeface="Verdana" pitchFamily="34" charset="0"/>
              </a:rPr>
              <a:t>Как?</a:t>
            </a:r>
          </a:p>
          <a:p>
            <a:pPr>
              <a:buFont typeface="Arial" pitchFamily="34" charset="0"/>
              <a:buNone/>
            </a:pPr>
            <a:endParaRPr lang="bg-BG" sz="700" b="0" kern="1200" dirty="0" smtClean="0">
              <a:solidFill>
                <a:srgbClr val="FFC91D"/>
              </a:solidFill>
              <a:latin typeface="Verdana" pitchFamily="34" charset="0"/>
            </a:endParaRPr>
          </a:p>
          <a:p>
            <a:pPr algn="just">
              <a:buFont typeface="Arial" pitchFamily="34" charset="0"/>
              <a:buNone/>
            </a:pPr>
            <a:endParaRPr lang="bg-BG" sz="700" b="1" i="0" kern="0" dirty="0" smtClean="0">
              <a:solidFill>
                <a:schemeClr val="tx1"/>
              </a:solidFill>
            </a:endParaRPr>
          </a:p>
          <a:p>
            <a:pPr marL="0" indent="0" algn="just">
              <a:buClrTx/>
              <a:buFont typeface="Arial" pitchFamily="34" charset="0"/>
              <a:buNone/>
            </a:pPr>
            <a:endParaRPr lang="bg-BG" sz="2000" b="1" i="0" kern="0" dirty="0" smtClean="0">
              <a:solidFill>
                <a:srgbClr val="7030A0"/>
              </a:solidFill>
            </a:endParaRPr>
          </a:p>
          <a:p>
            <a:pPr marL="0" indent="0" algn="just">
              <a:buClrTx/>
              <a:buNone/>
              <a:defRPr/>
            </a:pPr>
            <a:endParaRPr lang="bg-BG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bg-BG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bg-BG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bg-BG" sz="1800" b="0" i="0" kern="0" dirty="0" smtClean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0060" y="1383159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solidFill>
                  <a:schemeClr val="tx1"/>
                </a:solidFill>
              </a:rPr>
              <a:t>Организация на Годината на европейско равнище </a:t>
            </a:r>
          </a:p>
        </p:txBody>
      </p:sp>
      <p:grpSp>
        <p:nvGrpSpPr>
          <p:cNvPr id="13" name="Shape 279"/>
          <p:cNvGrpSpPr/>
          <p:nvPr/>
        </p:nvGrpSpPr>
        <p:grpSpPr>
          <a:xfrm>
            <a:off x="963699" y="685856"/>
            <a:ext cx="727981" cy="575227"/>
            <a:chOff x="3918650" y="293075"/>
            <a:chExt cx="488500" cy="412775"/>
          </a:xfrm>
          <a:solidFill>
            <a:srgbClr val="F58220"/>
          </a:solidFill>
        </p:grpSpPr>
        <p:sp>
          <p:nvSpPr>
            <p:cNvPr id="14" name="Shape 280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5" name="Shape 281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7" name="Shape 282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0724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48805" y="1628800"/>
            <a:ext cx="7820020" cy="84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en-US" sz="700" kern="1200" dirty="0" smtClean="0">
              <a:solidFill>
                <a:srgbClr val="FFC91D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en-US" sz="700" dirty="0">
              <a:solidFill>
                <a:srgbClr val="FFC91D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en-US" sz="700" kern="1200" dirty="0" smtClean="0">
              <a:solidFill>
                <a:srgbClr val="FFC91D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en-US" sz="700" dirty="0">
              <a:solidFill>
                <a:srgbClr val="FFC91D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en-US" sz="700" kern="1200" dirty="0" smtClean="0">
              <a:solidFill>
                <a:srgbClr val="FFC91D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en-US" sz="700" dirty="0">
              <a:solidFill>
                <a:srgbClr val="FFC91D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en-US" sz="700" kern="1200" dirty="0" smtClean="0">
              <a:solidFill>
                <a:srgbClr val="FFC91D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en-GB" b="1" i="0" kern="0" dirty="0" smtClean="0">
              <a:solidFill>
                <a:schemeClr val="tx1"/>
              </a:solidFill>
            </a:endParaRPr>
          </a:p>
          <a:p>
            <a:pPr algn="just">
              <a:buFontTx/>
              <a:buNone/>
            </a:pPr>
            <a:endParaRPr lang="en-US" sz="700" b="1" i="0" kern="0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0856" y="2478161"/>
            <a:ext cx="45532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bg-BG" sz="2000" b="0" dirty="0" smtClean="0">
                <a:solidFill>
                  <a:schemeClr val="tx1"/>
                </a:solidFill>
                <a:latin typeface="+mn-lt"/>
              </a:rPr>
              <a:t>Комисията се подпомага от </a:t>
            </a:r>
            <a:r>
              <a:rPr lang="bg-BG" sz="2000" dirty="0" smtClean="0">
                <a:solidFill>
                  <a:srgbClr val="2D5EC1"/>
                </a:solidFill>
                <a:latin typeface="+mn-lt"/>
              </a:rPr>
              <a:t>Комитет на заинтересованите страни,</a:t>
            </a:r>
            <a:r>
              <a:rPr lang="bg-BG" sz="2000" dirty="0" smtClean="0"/>
              <a:t> </a:t>
            </a:r>
            <a:r>
              <a:rPr lang="bg-BG" sz="2000" b="0" dirty="0" smtClean="0">
                <a:solidFill>
                  <a:schemeClr val="tx1"/>
                </a:solidFill>
                <a:latin typeface="+mn-lt"/>
              </a:rPr>
              <a:t>състоящ се от 35 представителни организации.</a:t>
            </a:r>
          </a:p>
          <a:p>
            <a:pPr lvl="0" algn="just">
              <a:buClrTx/>
              <a:defRPr/>
            </a:pPr>
            <a:endParaRPr lang="bg-BG" sz="20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473" t="11140" r="35057" b="67202"/>
          <a:stretch/>
        </p:blipFill>
        <p:spPr bwMode="auto">
          <a:xfrm>
            <a:off x="5580112" y="2818733"/>
            <a:ext cx="2736304" cy="1474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22169" y="4353325"/>
            <a:ext cx="49951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Tx/>
              <a:defRPr/>
            </a:pPr>
            <a:endParaRPr lang="bg-BG" sz="2000" dirty="0">
              <a:solidFill>
                <a:schemeClr val="tx1"/>
              </a:solidFill>
              <a:latin typeface="+mn-lt"/>
            </a:endParaRPr>
          </a:p>
          <a:p>
            <a:pPr marL="342900" lvl="0" indent="-342900">
              <a:buClrTx/>
              <a:buFont typeface="Arial" panose="020B0604020202020204" pitchFamily="34" charset="0"/>
              <a:buChar char="•"/>
              <a:defRPr/>
            </a:pPr>
            <a:r>
              <a:rPr lang="bg-BG" sz="2000" dirty="0">
                <a:solidFill>
                  <a:srgbClr val="2D5EC1"/>
                </a:solidFill>
                <a:latin typeface="+mn-lt"/>
              </a:rPr>
              <a:t>Някои</a:t>
            </a:r>
            <a:r>
              <a:rPr lang="bg-BG" sz="2000" dirty="0" smtClean="0"/>
              <a:t> </a:t>
            </a:r>
            <a:r>
              <a:rPr lang="bg-BG" sz="2000" dirty="0">
                <a:solidFill>
                  <a:srgbClr val="2D5EC1"/>
                </a:solidFill>
                <a:latin typeface="+mn-lt"/>
              </a:rPr>
              <a:t>международни организации, </a:t>
            </a:r>
            <a:r>
              <a:rPr lang="bg-BG" sz="2000" b="0" dirty="0">
                <a:solidFill>
                  <a:schemeClr val="tx1"/>
                </a:solidFill>
                <a:latin typeface="+mn-lt"/>
              </a:rPr>
              <a:t>включително ЮНЕСКО и Съвета на Европа, също са тясно асоциирани.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08104" y="4376137"/>
            <a:ext cx="311589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950" b="0" dirty="0">
                <a:solidFill>
                  <a:schemeClr val="tx1"/>
                </a:solidFill>
              </a:rPr>
              <a:t>http://www.voicesofculture.eu/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0856" y="1412776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solidFill>
                  <a:schemeClr val="tx1"/>
                </a:solidFill>
              </a:rPr>
              <a:t>Организация на Годината на европейско равнище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23528" y="548680"/>
            <a:ext cx="777032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g-BG" dirty="0" smtClean="0"/>
              <a:t>        		</a:t>
            </a:r>
            <a:r>
              <a:rPr lang="bg-BG" sz="4800" b="0" i="0" kern="1200" dirty="0" smtClean="0">
                <a:solidFill>
                  <a:srgbClr val="F58220"/>
                </a:solidFill>
                <a:latin typeface="Verdana" pitchFamily="34" charset="0"/>
              </a:rPr>
              <a:t>Как?</a:t>
            </a:r>
          </a:p>
          <a:p>
            <a:pPr>
              <a:buFont typeface="Arial" pitchFamily="34" charset="0"/>
              <a:buNone/>
            </a:pPr>
            <a:endParaRPr lang="bg-BG" sz="700" b="0" kern="1200" dirty="0" smtClean="0">
              <a:solidFill>
                <a:srgbClr val="FFC91D"/>
              </a:solidFill>
              <a:latin typeface="Verdana" pitchFamily="34" charset="0"/>
            </a:endParaRPr>
          </a:p>
          <a:p>
            <a:pPr algn="just">
              <a:buFont typeface="Arial" pitchFamily="34" charset="0"/>
              <a:buNone/>
            </a:pPr>
            <a:endParaRPr lang="bg-BG" sz="700" b="1" i="0" kern="0" dirty="0" smtClean="0">
              <a:solidFill>
                <a:schemeClr val="tx1"/>
              </a:solidFill>
            </a:endParaRPr>
          </a:p>
          <a:p>
            <a:pPr marL="0" indent="0" algn="just">
              <a:buClrTx/>
              <a:buFont typeface="Arial" pitchFamily="34" charset="0"/>
              <a:buNone/>
            </a:pPr>
            <a:endParaRPr lang="bg-BG" sz="2000" b="1" i="0" kern="0" dirty="0" smtClean="0">
              <a:solidFill>
                <a:srgbClr val="7030A0"/>
              </a:solidFill>
            </a:endParaRPr>
          </a:p>
          <a:p>
            <a:pPr marL="0" indent="0" algn="just">
              <a:buClrTx/>
              <a:buNone/>
              <a:defRPr/>
            </a:pPr>
            <a:endParaRPr lang="bg-BG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bg-BG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bg-BG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bg-BG" sz="1800" b="0" i="0" kern="0" dirty="0" smtClean="0">
              <a:solidFill>
                <a:schemeClr val="tx1"/>
              </a:solidFill>
            </a:endParaRPr>
          </a:p>
        </p:txBody>
      </p:sp>
      <p:grpSp>
        <p:nvGrpSpPr>
          <p:cNvPr id="14" name="Shape 279"/>
          <p:cNvGrpSpPr/>
          <p:nvPr/>
        </p:nvGrpSpPr>
        <p:grpSpPr>
          <a:xfrm>
            <a:off x="963699" y="685856"/>
            <a:ext cx="727981" cy="575227"/>
            <a:chOff x="3918650" y="293075"/>
            <a:chExt cx="488500" cy="412775"/>
          </a:xfrm>
          <a:solidFill>
            <a:srgbClr val="F58220"/>
          </a:solidFill>
        </p:grpSpPr>
        <p:sp>
          <p:nvSpPr>
            <p:cNvPr id="15" name="Shape 280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6" name="Shape 281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4" name="Shape 282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2223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20060" y="1844824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schemeClr val="tx1"/>
                </a:solidFill>
              </a:rPr>
              <a:t>Инициативи на европейско равнище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2636912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 dirty="0">
                <a:solidFill>
                  <a:srgbClr val="2D5EC1"/>
                </a:solidFill>
              </a:rPr>
              <a:t>Транснационални проекти </a:t>
            </a:r>
            <a:r>
              <a:rPr lang="bg-BG" sz="2000" b="0" dirty="0">
                <a:solidFill>
                  <a:schemeClr val="tx1"/>
                </a:solidFill>
              </a:rPr>
              <a:t>и </a:t>
            </a:r>
            <a:r>
              <a:rPr lang="bg-BG" sz="2000" dirty="0">
                <a:solidFill>
                  <a:srgbClr val="2D5EC1"/>
                </a:solidFill>
              </a:rPr>
              <a:t>европейски </a:t>
            </a:r>
            <a:r>
              <a:rPr lang="bg-BG" sz="2000" dirty="0" smtClean="0">
                <a:solidFill>
                  <a:srgbClr val="2D5EC1"/>
                </a:solidFill>
              </a:rPr>
              <a:t>инициативи</a:t>
            </a:r>
          </a:p>
          <a:p>
            <a:pPr>
              <a:buClrTx/>
            </a:pPr>
            <a:endParaRPr lang="bg-BG" sz="2000" dirty="0" smtClean="0">
              <a:solidFill>
                <a:srgbClr val="2D5EC1"/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bg-BG" sz="2000" dirty="0" smtClean="0">
                <a:solidFill>
                  <a:srgbClr val="2D5EC1"/>
                </a:solidFill>
              </a:rPr>
              <a:t>Множество събития</a:t>
            </a:r>
            <a:r>
              <a:rPr lang="bg-BG" sz="2000" b="0" dirty="0" smtClean="0">
                <a:solidFill>
                  <a:schemeClr val="tx1"/>
                </a:solidFill>
              </a:rPr>
              <a:t>,</a:t>
            </a:r>
            <a:r>
              <a:rPr lang="bg-BG" sz="2000" dirty="0" smtClean="0"/>
              <a:t> </a:t>
            </a:r>
            <a:r>
              <a:rPr lang="bg-BG" sz="2000" b="0" dirty="0" smtClean="0">
                <a:solidFill>
                  <a:schemeClr val="tx1"/>
                </a:solidFill>
              </a:rPr>
              <a:t>като се започне от форума на Годината на европейската култура на 7—8 декември 2017 г.</a:t>
            </a:r>
          </a:p>
          <a:p>
            <a:pPr>
              <a:buClrTx/>
            </a:pPr>
            <a:r>
              <a:rPr lang="bg-BG" sz="2000" dirty="0" smtClean="0"/>
              <a:t> </a:t>
            </a:r>
            <a:endParaRPr lang="bg-BG" sz="2000" b="0" dirty="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bg-BG" sz="2000" dirty="0">
                <a:solidFill>
                  <a:srgbClr val="2D5EC1"/>
                </a:solidFill>
              </a:rPr>
              <a:t>Комуникационна кампания</a:t>
            </a:r>
            <a:r>
              <a:rPr lang="bg-BG" sz="2000" dirty="0" smtClean="0"/>
              <a:t> </a:t>
            </a:r>
            <a:r>
              <a:rPr lang="bg-BG" sz="2000" b="0" dirty="0" smtClean="0">
                <a:solidFill>
                  <a:schemeClr val="tx1"/>
                </a:solidFill>
              </a:rPr>
              <a:t>и </a:t>
            </a:r>
            <a:r>
              <a:rPr lang="bg-BG" sz="2000" dirty="0">
                <a:solidFill>
                  <a:srgbClr val="2D5EC1"/>
                </a:solidFill>
              </a:rPr>
              <a:t>проучване „Евробарометър“</a:t>
            </a:r>
            <a:endParaRPr lang="bg-BG" sz="2000" b="0" dirty="0" smtClean="0">
              <a:solidFill>
                <a:srgbClr val="0F5494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7544" y="521389"/>
            <a:ext cx="7770327" cy="1035403"/>
          </a:xfrm>
        </p:spPr>
        <p:txBody>
          <a:bodyPr/>
          <a:lstStyle/>
          <a:p>
            <a:pPr>
              <a:buNone/>
            </a:pPr>
            <a:r>
              <a:rPr lang="bg-BG" dirty="0" smtClean="0"/>
              <a:t>       		</a:t>
            </a:r>
            <a:r>
              <a:rPr lang="bg-BG" sz="4800" i="0" kern="1200" dirty="0" smtClean="0">
                <a:solidFill>
                  <a:srgbClr val="F58220"/>
                </a:solidFill>
                <a:latin typeface="Verdana" pitchFamily="34" charset="0"/>
              </a:rPr>
              <a:t>Как?</a:t>
            </a:r>
          </a:p>
          <a:p>
            <a:pPr>
              <a:buNone/>
            </a:pPr>
            <a:endParaRPr lang="bg-BG" sz="700" kern="1200" dirty="0" smtClean="0">
              <a:solidFill>
                <a:srgbClr val="FFC91D"/>
              </a:solidFill>
              <a:latin typeface="Verdana" pitchFamily="34" charset="0"/>
            </a:endParaRPr>
          </a:p>
          <a:p>
            <a:pPr algn="just">
              <a:buNone/>
            </a:pPr>
            <a:endParaRPr lang="bg-BG" sz="700" b="1" i="0" dirty="0" smtClean="0">
              <a:solidFill>
                <a:schemeClr val="tx1"/>
              </a:solidFill>
            </a:endParaRPr>
          </a:p>
          <a:p>
            <a:pPr marL="0" indent="0" algn="just">
              <a:buClrTx/>
              <a:buNone/>
            </a:pPr>
            <a:endParaRPr lang="bg-BG" sz="2000" b="1" i="0" dirty="0" smtClean="0">
              <a:solidFill>
                <a:srgbClr val="7030A0"/>
              </a:solidFill>
            </a:endParaRPr>
          </a:p>
          <a:p>
            <a:pPr algn="just">
              <a:buClrTx/>
              <a:defRPr/>
            </a:pPr>
            <a:endParaRPr lang="bg-BG" sz="2000" i="0" dirty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bg-BG" sz="2000" i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bg-BG" sz="2000" i="0" dirty="0">
              <a:solidFill>
                <a:schemeClr val="bg2"/>
              </a:solidFill>
            </a:endParaRPr>
          </a:p>
          <a:p>
            <a:pPr lvl="0" algn="just">
              <a:buClrTx/>
              <a:defRPr/>
            </a:pPr>
            <a:endParaRPr lang="bg-BG" sz="1800" i="0" dirty="0" smtClean="0">
              <a:solidFill>
                <a:schemeClr val="tx1"/>
              </a:solidFill>
            </a:endParaRPr>
          </a:p>
        </p:txBody>
      </p:sp>
      <p:grpSp>
        <p:nvGrpSpPr>
          <p:cNvPr id="16" name="Shape 279"/>
          <p:cNvGrpSpPr/>
          <p:nvPr/>
        </p:nvGrpSpPr>
        <p:grpSpPr>
          <a:xfrm>
            <a:off x="963699" y="707875"/>
            <a:ext cx="727981" cy="560884"/>
            <a:chOff x="3918650" y="293075"/>
            <a:chExt cx="488500" cy="412775"/>
          </a:xfrm>
          <a:solidFill>
            <a:srgbClr val="F58220"/>
          </a:solidFill>
        </p:grpSpPr>
        <p:sp>
          <p:nvSpPr>
            <p:cNvPr id="17" name="Shape 280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0" name="Shape 281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" name="Shape 282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2973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7544" y="521389"/>
            <a:ext cx="8352928" cy="103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g-BG" dirty="0" smtClean="0"/>
              <a:t>        </a:t>
            </a:r>
            <a:r>
              <a:rPr lang="bg-BG" sz="3600" b="0" i="0" kern="1200" dirty="0" smtClean="0">
                <a:solidFill>
                  <a:srgbClr val="F58220"/>
                </a:solidFill>
                <a:latin typeface="Verdana" pitchFamily="34" charset="0"/>
              </a:rPr>
              <a:t>Ключови събития през 2018 г.</a:t>
            </a:r>
          </a:p>
          <a:p>
            <a:pPr>
              <a:buFont typeface="Arial" pitchFamily="34" charset="0"/>
              <a:buNone/>
            </a:pPr>
            <a:endParaRPr lang="bg-BG" sz="700" b="0" kern="1200" dirty="0" smtClean="0">
              <a:solidFill>
                <a:srgbClr val="FFC91D"/>
              </a:solidFill>
              <a:latin typeface="Verdana" pitchFamily="34" charset="0"/>
            </a:endParaRPr>
          </a:p>
          <a:p>
            <a:pPr algn="just">
              <a:buFont typeface="Arial" pitchFamily="34" charset="0"/>
              <a:buNone/>
            </a:pPr>
            <a:endParaRPr lang="bg-BG" sz="700" b="1" i="0" kern="0" dirty="0" smtClean="0">
              <a:solidFill>
                <a:schemeClr val="tx1"/>
              </a:solidFill>
            </a:endParaRPr>
          </a:p>
          <a:p>
            <a:pPr marL="0" indent="0" algn="just">
              <a:buClrTx/>
              <a:buFont typeface="Arial" pitchFamily="34" charset="0"/>
              <a:buNone/>
            </a:pPr>
            <a:endParaRPr lang="bg-BG" sz="2000" b="1" i="0" kern="0" dirty="0" smtClean="0">
              <a:solidFill>
                <a:srgbClr val="7030A0"/>
              </a:solidFill>
            </a:endParaRPr>
          </a:p>
          <a:p>
            <a:pPr marL="0" indent="0" algn="just">
              <a:buClrTx/>
              <a:buNone/>
              <a:defRPr/>
            </a:pPr>
            <a:endParaRPr lang="bg-BG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bg-BG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bg-BG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bg-BG" sz="1800" b="0" i="0" kern="0" dirty="0" smtClean="0">
              <a:solidFill>
                <a:schemeClr val="tx1"/>
              </a:solidFill>
            </a:endParaRPr>
          </a:p>
        </p:txBody>
      </p:sp>
      <p:grpSp>
        <p:nvGrpSpPr>
          <p:cNvPr id="12" name="Shape 327"/>
          <p:cNvGrpSpPr/>
          <p:nvPr/>
        </p:nvGrpSpPr>
        <p:grpSpPr>
          <a:xfrm>
            <a:off x="542530" y="633082"/>
            <a:ext cx="750589" cy="562931"/>
            <a:chOff x="5983625" y="301625"/>
            <a:chExt cx="403000" cy="395050"/>
          </a:xfrm>
          <a:solidFill>
            <a:srgbClr val="F58220"/>
          </a:solidFill>
        </p:grpSpPr>
        <p:sp>
          <p:nvSpPr>
            <p:cNvPr id="13" name="Shape 328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0" t="0" r="0" b="0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329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0" t="0" r="0" b="0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330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331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332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333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334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335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336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337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338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339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0" t="0" r="0" b="0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340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0" t="0" r="0" b="0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341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342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343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344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45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46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47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67543" y="3789040"/>
            <a:ext cx="5904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bg-BG" sz="2000" dirty="0" smtClean="0">
                <a:solidFill>
                  <a:srgbClr val="2D5EC1"/>
                </a:solidFill>
              </a:rPr>
              <a:t>Европейски дни на културното наследство</a:t>
            </a:r>
          </a:p>
          <a:p>
            <a:pPr>
              <a:buClrTx/>
            </a:pPr>
            <a:endParaRPr lang="bg-BG" sz="2000" dirty="0" smtClean="0">
              <a:solidFill>
                <a:srgbClr val="2D5EC1"/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bg-BG" sz="2000" b="0" dirty="0">
                <a:solidFill>
                  <a:schemeClr val="tx1"/>
                </a:solidFill>
              </a:rPr>
              <a:t>Честват се ежегодно през септември</a:t>
            </a:r>
          </a:p>
          <a:p>
            <a:pPr>
              <a:buClrTx/>
            </a:pPr>
            <a:endParaRPr lang="bg-BG" sz="2000" b="0" dirty="0" smtClean="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bg-BG" sz="2000" b="0" dirty="0" smtClean="0">
                <a:solidFill>
                  <a:schemeClr val="tx1"/>
                </a:solidFill>
              </a:rPr>
              <a:t>Хиляди събития и достъп до обекти, които рядко са отворени за посещения</a:t>
            </a:r>
          </a:p>
          <a:p>
            <a:pPr>
              <a:buClrTx/>
            </a:pPr>
            <a:endParaRPr lang="bg-BG" sz="2000" b="0" dirty="0" smtClean="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bg-BG" sz="2000" b="0" spc="-100" dirty="0" smtClean="0">
                <a:solidFill>
                  <a:schemeClr val="tx1"/>
                </a:solidFill>
              </a:rPr>
              <a:t>Над 30 милиона посетители всяка година</a:t>
            </a:r>
            <a:endParaRPr lang="bg-BG" sz="2000" b="0" spc="-100" dirty="0">
              <a:solidFill>
                <a:schemeClr val="tx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37" t="341" r="17177"/>
          <a:stretch/>
        </p:blipFill>
        <p:spPr>
          <a:xfrm>
            <a:off x="6516216" y="4325687"/>
            <a:ext cx="2198634" cy="17890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" name="Rectangle 39"/>
          <p:cNvSpPr/>
          <p:nvPr/>
        </p:nvSpPr>
        <p:spPr>
          <a:xfrm>
            <a:off x="395536" y="1660738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bg-BG" sz="2000" dirty="0" smtClean="0">
                <a:solidFill>
                  <a:srgbClr val="2D5EC1"/>
                </a:solidFill>
              </a:rPr>
              <a:t>Европейски културен форум: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7543" y="2157824"/>
            <a:ext cx="59046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 b="0" dirty="0" smtClean="0">
                <a:solidFill>
                  <a:schemeClr val="tx1"/>
                </a:solidFill>
              </a:rPr>
              <a:t>Събитие на всеки две години с широк отзвук</a:t>
            </a:r>
          </a:p>
          <a:p>
            <a:endParaRPr lang="bg-BG" sz="2000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 b="0" spc="-100" dirty="0" smtClean="0">
                <a:solidFill>
                  <a:schemeClr val="tx1"/>
                </a:solidFill>
              </a:rPr>
              <a:t>Провеждането му през декември 2017 г. ще послужи за начало на Годината, </a:t>
            </a:r>
            <a:endParaRPr lang="bg-BG" sz="2000" b="0" spc="-100" dirty="0">
              <a:solidFill>
                <a:schemeClr val="tx1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60" t="7002" r="13881" b="16789"/>
          <a:stretch/>
        </p:blipFill>
        <p:spPr>
          <a:xfrm>
            <a:off x="6616965" y="1879430"/>
            <a:ext cx="2173046" cy="16262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541804" y="3551598"/>
            <a:ext cx="24226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950" b="0" dirty="0">
                <a:solidFill>
                  <a:schemeClr val="tx1"/>
                </a:solidFill>
              </a:rPr>
              <a:t>http://ec.europa.eu/culture/forum/</a:t>
            </a:r>
            <a:endParaRPr lang="bg-BG" sz="950" b="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92538" y="6251252"/>
            <a:ext cx="2751462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950" b="0" dirty="0">
                <a:solidFill>
                  <a:schemeClr val="tx1"/>
                </a:solidFill>
              </a:rPr>
              <a:t>http://www.europeanheritagedays.com/</a:t>
            </a:r>
            <a:endParaRPr lang="bg-BG" sz="95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1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Ivo\Desktop\e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270"/>
            <a:ext cx="864096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922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467544" y="476672"/>
            <a:ext cx="8352928" cy="103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g-BG" dirty="0" smtClean="0"/>
              <a:t>        </a:t>
            </a:r>
            <a:r>
              <a:rPr lang="bg-BG" sz="3600" b="0" i="0" kern="1200" dirty="0" smtClean="0">
                <a:solidFill>
                  <a:srgbClr val="F58220"/>
                </a:solidFill>
                <a:latin typeface="Verdana" pitchFamily="34" charset="0"/>
              </a:rPr>
              <a:t>Ключови събития през 2018 г.</a:t>
            </a:r>
            <a:endParaRPr lang="bg-BG" sz="36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bg-BG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bg-BG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bg-BG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bg-BG" sz="1800" b="0" i="0" kern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3441917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bg-BG" sz="2000" dirty="0">
                <a:solidFill>
                  <a:srgbClr val="2D5EC1"/>
                </a:solidFill>
              </a:rPr>
              <a:t>Европейски столици на културата за 2018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027" y="4077072"/>
            <a:ext cx="592318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 b="0" dirty="0" smtClean="0">
                <a:solidFill>
                  <a:schemeClr val="tx1"/>
                </a:solidFill>
              </a:rPr>
              <a:t>От 1985 г. насам всяка година се определят 2 града. </a:t>
            </a:r>
          </a:p>
          <a:p>
            <a:endParaRPr lang="bg-BG" sz="2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 b="0" dirty="0" smtClean="0">
                <a:solidFill>
                  <a:schemeClr val="tx1"/>
                </a:solidFill>
              </a:rPr>
              <a:t>които открояват богатството на културното многообразие на Европа </a:t>
            </a:r>
          </a:p>
          <a:p>
            <a:endParaRPr lang="bg-BG" sz="2000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 b="0" spc="-100" dirty="0" smtClean="0">
                <a:solidFill>
                  <a:schemeClr val="tx1"/>
                </a:solidFill>
              </a:rPr>
              <a:t>Столици на културата за 2018 г.: Валета (Малта) и Леуварден (Нидерландия) </a:t>
            </a:r>
            <a:endParaRPr lang="bg-BG" sz="2000" b="0" spc="-100" dirty="0">
              <a:solidFill>
                <a:schemeClr val="tx1"/>
              </a:solidFill>
            </a:endParaRPr>
          </a:p>
          <a:p>
            <a:r>
              <a:rPr lang="bg-BG" dirty="0" smtClean="0"/>
              <a:t> </a:t>
            </a:r>
            <a:endParaRPr lang="bg-BG" sz="2000" b="0" dirty="0">
              <a:solidFill>
                <a:schemeClr val="tx1"/>
              </a:solidFill>
            </a:endParaRPr>
          </a:p>
        </p:txBody>
      </p:sp>
      <p:grpSp>
        <p:nvGrpSpPr>
          <p:cNvPr id="7" name="Shape 327"/>
          <p:cNvGrpSpPr/>
          <p:nvPr/>
        </p:nvGrpSpPr>
        <p:grpSpPr>
          <a:xfrm>
            <a:off x="604555" y="638396"/>
            <a:ext cx="750589" cy="562931"/>
            <a:chOff x="5983625" y="301625"/>
            <a:chExt cx="403000" cy="395050"/>
          </a:xfrm>
          <a:solidFill>
            <a:srgbClr val="F58220"/>
          </a:solidFill>
        </p:grpSpPr>
        <p:sp>
          <p:nvSpPr>
            <p:cNvPr id="8" name="Shape 328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0" t="0" r="0" b="0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329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0" t="0" r="0" b="0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330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331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332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333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334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335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336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337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338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339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0" t="0" r="0" b="0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340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0" t="0" r="0" b="0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341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342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343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344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345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346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347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" name="Rectangle 27"/>
          <p:cNvSpPr/>
          <p:nvPr/>
        </p:nvSpPr>
        <p:spPr>
          <a:xfrm>
            <a:off x="467544" y="1512075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bg-BG" sz="2000" dirty="0">
                <a:solidFill>
                  <a:srgbClr val="2D5EC1"/>
                </a:solidFill>
              </a:rPr>
              <a:t>Знак за европейско наследство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9191" y="1987672"/>
            <a:ext cx="59550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bg-BG" sz="2000" b="0" dirty="0">
                <a:solidFill>
                  <a:schemeClr val="tx1"/>
                </a:solidFill>
              </a:rPr>
              <a:t>За европейските обекти със символична стойност и историческо значение</a:t>
            </a:r>
          </a:p>
          <a:p>
            <a:pPr>
              <a:buClrTx/>
            </a:pPr>
            <a:endParaRPr lang="bg-BG" sz="2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 b="0" spc="-100" dirty="0">
                <a:solidFill>
                  <a:schemeClr val="tx1"/>
                </a:solidFill>
              </a:rPr>
              <a:t>От 2013 г. насам са определени 29 обекта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000" b="0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35" t="9609" r="21059" b="13216"/>
          <a:stretch/>
        </p:blipFill>
        <p:spPr>
          <a:xfrm>
            <a:off x="6693451" y="1964445"/>
            <a:ext cx="2127021" cy="16001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4581128"/>
            <a:ext cx="2173046" cy="16338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Rectangle 31"/>
          <p:cNvSpPr/>
          <p:nvPr/>
        </p:nvSpPr>
        <p:spPr>
          <a:xfrm>
            <a:off x="6647426" y="3618888"/>
            <a:ext cx="2389070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950" b="0" dirty="0">
                <a:solidFill>
                  <a:schemeClr val="tx1"/>
                </a:solidFill>
              </a:rPr>
              <a:t>https://ec.europa.eu/programmes/creative-europe/actions/heritage-label_en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534472" y="6316943"/>
            <a:ext cx="2502024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950" b="0" dirty="0">
                <a:solidFill>
                  <a:schemeClr val="tx1"/>
                </a:solidFill>
              </a:rPr>
              <a:t>https://ec.europa.eu/programmes/creative-europe/actions/capitals-culture_en</a:t>
            </a:r>
          </a:p>
        </p:txBody>
      </p:sp>
    </p:spTree>
    <p:extLst>
      <p:ext uri="{BB962C8B-B14F-4D97-AF65-F5344CB8AC3E}">
        <p14:creationId xmlns:p14="http://schemas.microsoft.com/office/powerpoint/2010/main" val="28169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7544" y="521389"/>
            <a:ext cx="7770327" cy="103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g-BG" dirty="0" smtClean="0"/>
              <a:t>       		</a:t>
            </a:r>
            <a:r>
              <a:rPr lang="bg-BG" sz="4800" b="0" i="0" kern="1200" dirty="0" smtClean="0">
                <a:solidFill>
                  <a:srgbClr val="F58220"/>
                </a:solidFill>
                <a:latin typeface="Verdana" pitchFamily="34" charset="0"/>
              </a:rPr>
              <a:t>Как?</a:t>
            </a:r>
          </a:p>
          <a:p>
            <a:pPr>
              <a:buFont typeface="Arial" pitchFamily="34" charset="0"/>
              <a:buNone/>
            </a:pPr>
            <a:endParaRPr lang="bg-BG" sz="700" b="0" kern="1200" dirty="0" smtClean="0">
              <a:solidFill>
                <a:srgbClr val="FFC91D"/>
              </a:solidFill>
              <a:latin typeface="Verdana" pitchFamily="34" charset="0"/>
            </a:endParaRPr>
          </a:p>
          <a:p>
            <a:pPr algn="just">
              <a:buFont typeface="Arial" pitchFamily="34" charset="0"/>
              <a:buNone/>
            </a:pPr>
            <a:endParaRPr lang="bg-BG" sz="700" b="1" i="0" kern="0" dirty="0" smtClean="0">
              <a:solidFill>
                <a:schemeClr val="tx1"/>
              </a:solidFill>
            </a:endParaRPr>
          </a:p>
          <a:p>
            <a:pPr marL="0" indent="0" algn="just">
              <a:buClrTx/>
              <a:buFont typeface="Arial" pitchFamily="34" charset="0"/>
              <a:buNone/>
            </a:pPr>
            <a:endParaRPr lang="bg-BG" sz="2000" b="1" i="0" kern="0" dirty="0" smtClean="0">
              <a:solidFill>
                <a:srgbClr val="7030A0"/>
              </a:solidFill>
            </a:endParaRPr>
          </a:p>
          <a:p>
            <a:pPr algn="just">
              <a:buClrTx/>
              <a:defRPr/>
            </a:pPr>
            <a:endParaRPr lang="bg-BG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bg-BG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bg-BG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bg-BG" sz="1800" b="0" i="0" kern="0" dirty="0" smtClean="0">
              <a:solidFill>
                <a:schemeClr val="tx1"/>
              </a:solidFill>
            </a:endParaRPr>
          </a:p>
        </p:txBody>
      </p:sp>
      <p:grpSp>
        <p:nvGrpSpPr>
          <p:cNvPr id="5" name="Shape 279"/>
          <p:cNvGrpSpPr/>
          <p:nvPr/>
        </p:nvGrpSpPr>
        <p:grpSpPr>
          <a:xfrm>
            <a:off x="963699" y="707875"/>
            <a:ext cx="727981" cy="560884"/>
            <a:chOff x="3918650" y="293075"/>
            <a:chExt cx="488500" cy="412775"/>
          </a:xfrm>
          <a:solidFill>
            <a:srgbClr val="F58220"/>
          </a:solidFill>
        </p:grpSpPr>
        <p:sp>
          <p:nvSpPr>
            <p:cNvPr id="6" name="Shape 280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" name="Shape 281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" name="Shape 282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53910" y="1412776"/>
            <a:ext cx="7776864" cy="49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>
              <a:buFont typeface="Arial" pitchFamily="34" charset="0"/>
              <a:buNone/>
            </a:pPr>
            <a:r>
              <a:rPr lang="bg-BG" b="1" i="0" kern="0" dirty="0" smtClean="0">
                <a:solidFill>
                  <a:schemeClr val="tx1"/>
                </a:solidFill>
              </a:rPr>
              <a:t>Бюджет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27584" y="1907281"/>
            <a:ext cx="7848872" cy="2151928"/>
          </a:xfrm>
        </p:spPr>
        <p:txBody>
          <a:bodyPr/>
          <a:lstStyle/>
          <a:p>
            <a:pPr marL="0" indent="0">
              <a:buNone/>
            </a:pPr>
            <a:r>
              <a:rPr lang="bg-BG" sz="2000" b="1" i="0" kern="1200" dirty="0">
                <a:solidFill>
                  <a:srgbClr val="2D5EC1"/>
                </a:solidFill>
                <a:latin typeface="Verdana" pitchFamily="34" charset="0"/>
              </a:rPr>
              <a:t>Общ бюджет от 8 милиона евро за 2017 г. и 2018 г.</a:t>
            </a:r>
          </a:p>
          <a:p>
            <a:pPr marL="0" indent="0">
              <a:buNone/>
            </a:pPr>
            <a:endParaRPr lang="bg-BG" sz="2000" b="1" i="0" kern="1200" dirty="0">
              <a:solidFill>
                <a:srgbClr val="2D5EC1"/>
              </a:solidFill>
              <a:latin typeface="Verdana" pitchFamily="34" charset="0"/>
            </a:endParaRPr>
          </a:p>
          <a:p>
            <a:pPr>
              <a:buClrTx/>
            </a:pPr>
            <a:r>
              <a:rPr lang="bg-BG" sz="2000" i="0" kern="1200" dirty="0" smtClean="0">
                <a:solidFill>
                  <a:schemeClr val="tx1"/>
                </a:solidFill>
                <a:latin typeface="Verdana" pitchFamily="34" charset="0"/>
              </a:rPr>
              <a:t>За финансиране на транснационални проекти посредством специална покана за отправяне на предложения по програмата „Творческа Европа“;</a:t>
            </a:r>
          </a:p>
          <a:p>
            <a:pPr>
              <a:buClrTx/>
            </a:pPr>
            <a:endParaRPr lang="bg-BG" sz="1400" i="0" kern="120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ClrTx/>
            </a:pPr>
            <a:r>
              <a:rPr lang="bg-BG" sz="2000" i="0" kern="1200" dirty="0" smtClean="0">
                <a:solidFill>
                  <a:schemeClr val="tx1"/>
                </a:solidFill>
                <a:latin typeface="Verdana" pitchFamily="34" charset="0"/>
              </a:rPr>
              <a:t>За подпомагане на изпълнението на 10 европейски инициативи; </a:t>
            </a:r>
          </a:p>
          <a:p>
            <a:pPr marL="0" indent="0">
              <a:buClrTx/>
              <a:buNone/>
            </a:pPr>
            <a:endParaRPr lang="bg-BG" sz="1400" i="0" kern="120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ClrTx/>
            </a:pPr>
            <a:r>
              <a:rPr lang="bg-BG" sz="2000" i="0" kern="1200" dirty="0" smtClean="0">
                <a:solidFill>
                  <a:schemeClr val="tx1"/>
                </a:solidFill>
                <a:latin typeface="Verdana" pitchFamily="34" charset="0"/>
              </a:rPr>
              <a:t>За комуникационната стратегия на Годината (проучване „Евробарометър“, изготвяне на инструменти за достигане до целевите групи и др.)</a:t>
            </a:r>
            <a:endParaRPr lang="bg-BG" sz="2000" i="0" kern="120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ClrTx/>
            </a:pPr>
            <a:endParaRPr lang="bg-BG" sz="2000" i="0" kern="1200" dirty="0">
              <a:solidFill>
                <a:schemeClr val="tx1"/>
              </a:solidFill>
              <a:latin typeface="Verdana" pitchFamily="34" charset="0"/>
            </a:endParaRPr>
          </a:p>
          <a:p>
            <a:pPr lvl="0">
              <a:buClrTx/>
              <a:defRPr/>
            </a:pPr>
            <a:endParaRPr lang="bg-BG" sz="2000" i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6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11560" y="1591907"/>
            <a:ext cx="7776864" cy="494505"/>
          </a:xfrm>
        </p:spPr>
        <p:txBody>
          <a:bodyPr/>
          <a:lstStyle/>
          <a:p>
            <a:pPr>
              <a:buNone/>
            </a:pPr>
            <a:r>
              <a:rPr lang="en-US" smtClean="0"/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827584" y="2492896"/>
            <a:ext cx="5400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bg-BG" sz="2000" b="0" dirty="0" smtClean="0">
                <a:solidFill>
                  <a:schemeClr val="tx1"/>
                </a:solidFill>
              </a:rPr>
              <a:t>Финансирането за културното наследство ще бъде осигурено по линия на различни програми на ЕС: 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bg-BG" sz="2000" dirty="0" smtClean="0">
                <a:solidFill>
                  <a:srgbClr val="2D5EC1"/>
                </a:solidFill>
              </a:rPr>
              <a:t>„Еразъм+“, 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bg-BG" sz="2000" dirty="0" smtClean="0">
                <a:solidFill>
                  <a:srgbClr val="2D5EC1"/>
                </a:solidFill>
              </a:rPr>
              <a:t>„Хоризонт 2020“, 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bg-BG" sz="2000" dirty="0" smtClean="0">
                <a:solidFill>
                  <a:srgbClr val="2D5EC1"/>
                </a:solidFill>
              </a:rPr>
              <a:t>Програма за конкурентоспособност на предприятията и малките и средните предприятия (COSME), 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bg-BG" sz="2000" dirty="0" smtClean="0">
                <a:solidFill>
                  <a:srgbClr val="2D5EC1"/>
                </a:solidFill>
              </a:rPr>
              <a:t>„Европа на гражданите“,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bg-BG" sz="2000" dirty="0" smtClean="0">
                <a:solidFill>
                  <a:srgbClr val="2D5EC1"/>
                </a:solidFill>
              </a:rPr>
              <a:t>Структурни и кохезионни фондове на ЕС и др.  </a:t>
            </a:r>
            <a:endParaRPr lang="bg-BG" sz="2000" dirty="0">
              <a:solidFill>
                <a:srgbClr val="2D5EC1"/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bg-BG" sz="2000" b="0" dirty="0">
              <a:solidFill>
                <a:srgbClr val="2D5EC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84168" y="2370946"/>
            <a:ext cx="2952328" cy="3481065"/>
            <a:chOff x="7200292" y="3212976"/>
            <a:chExt cx="2952328" cy="348106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44308" y="3212976"/>
              <a:ext cx="1982989" cy="280831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7200292" y="6309320"/>
              <a:ext cx="2952328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950" b="0" dirty="0">
                  <a:solidFill>
                    <a:schemeClr val="tx1"/>
                  </a:solidFill>
                </a:rPr>
                <a:t>http://ec.europa.eu/assets/eac/culture/library/reports/2014-heritage-mapping_bg.pdf</a:t>
              </a:r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67544" y="521389"/>
            <a:ext cx="7770327" cy="103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g-BG" dirty="0" smtClean="0"/>
              <a:t>       		</a:t>
            </a:r>
            <a:r>
              <a:rPr lang="bg-BG" sz="4800" b="0" i="0" kern="1200" dirty="0" smtClean="0">
                <a:solidFill>
                  <a:srgbClr val="F58220"/>
                </a:solidFill>
                <a:latin typeface="Verdana" pitchFamily="34" charset="0"/>
              </a:rPr>
              <a:t>Как?</a:t>
            </a:r>
          </a:p>
          <a:p>
            <a:pPr>
              <a:buFont typeface="Arial" pitchFamily="34" charset="0"/>
              <a:buNone/>
            </a:pPr>
            <a:endParaRPr lang="bg-BG" sz="700" b="0" kern="1200" dirty="0" smtClean="0">
              <a:solidFill>
                <a:srgbClr val="FFC91D"/>
              </a:solidFill>
              <a:latin typeface="Verdana" pitchFamily="34" charset="0"/>
            </a:endParaRPr>
          </a:p>
          <a:p>
            <a:pPr algn="just">
              <a:buFont typeface="Arial" pitchFamily="34" charset="0"/>
              <a:buNone/>
            </a:pPr>
            <a:endParaRPr lang="bg-BG" sz="700" b="1" i="0" kern="0" dirty="0" smtClean="0">
              <a:solidFill>
                <a:schemeClr val="tx1"/>
              </a:solidFill>
            </a:endParaRPr>
          </a:p>
          <a:p>
            <a:pPr marL="0" indent="0" algn="just">
              <a:buClrTx/>
              <a:buFont typeface="Arial" pitchFamily="34" charset="0"/>
              <a:buNone/>
            </a:pPr>
            <a:endParaRPr lang="bg-BG" sz="2000" b="1" i="0" kern="0" dirty="0" smtClean="0">
              <a:solidFill>
                <a:srgbClr val="7030A0"/>
              </a:solidFill>
            </a:endParaRPr>
          </a:p>
          <a:p>
            <a:pPr marL="0" indent="0" algn="just">
              <a:buClrTx/>
              <a:buFont typeface="Arial" pitchFamily="34" charset="0"/>
              <a:buNone/>
            </a:pPr>
            <a:r>
              <a:rPr lang="bg-BG" b="1" i="0" kern="0" dirty="0" smtClean="0">
                <a:solidFill>
                  <a:srgbClr val="7030A0"/>
                </a:solidFill>
              </a:rPr>
              <a:t>В ДОПЪЛНЕНИЕ: </a:t>
            </a:r>
          </a:p>
          <a:p>
            <a:pPr algn="just">
              <a:buClrTx/>
              <a:defRPr/>
            </a:pPr>
            <a:endParaRPr lang="bg-BG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bg-BG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bg-BG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bg-BG" sz="1800" b="0" i="0" kern="0" dirty="0" smtClean="0">
              <a:solidFill>
                <a:schemeClr val="tx1"/>
              </a:solidFill>
            </a:endParaRPr>
          </a:p>
        </p:txBody>
      </p:sp>
      <p:grpSp>
        <p:nvGrpSpPr>
          <p:cNvPr id="17" name="Shape 279"/>
          <p:cNvGrpSpPr/>
          <p:nvPr/>
        </p:nvGrpSpPr>
        <p:grpSpPr>
          <a:xfrm>
            <a:off x="963699" y="707875"/>
            <a:ext cx="727981" cy="560884"/>
            <a:chOff x="3918650" y="293075"/>
            <a:chExt cx="488500" cy="412775"/>
          </a:xfrm>
          <a:solidFill>
            <a:srgbClr val="F58220"/>
          </a:solidFill>
        </p:grpSpPr>
        <p:sp>
          <p:nvSpPr>
            <p:cNvPr id="22" name="Shape 280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" name="Shape 281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4" name="Shape 282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0851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7504" y="548680"/>
            <a:ext cx="914501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bg-BG" dirty="0" smtClean="0"/>
              <a:t>      	     </a:t>
            </a:r>
            <a:r>
              <a:rPr lang="bg-BG" sz="3600" b="0" i="0" dirty="0" smtClean="0">
                <a:solidFill>
                  <a:srgbClr val="F58220"/>
                </a:solidFill>
              </a:rPr>
              <a:t>Десет </a:t>
            </a:r>
            <a:r>
              <a:rPr lang="bg-BG" sz="3600" b="0" i="0" dirty="0">
                <a:solidFill>
                  <a:srgbClr val="F58220"/>
                </a:solidFill>
              </a:rPr>
              <a:t>европейски инициативи</a:t>
            </a:r>
          </a:p>
        </p:txBody>
      </p:sp>
      <p:sp>
        <p:nvSpPr>
          <p:cNvPr id="6" name="Rectangle 5"/>
          <p:cNvSpPr/>
          <p:nvPr/>
        </p:nvSpPr>
        <p:spPr>
          <a:xfrm>
            <a:off x="827584" y="1341322"/>
            <a:ext cx="78301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 b="0" dirty="0" smtClean="0">
                <a:solidFill>
                  <a:schemeClr val="tx1"/>
                </a:solidFill>
              </a:rPr>
              <a:t>Всяка инициатива включва редица </a:t>
            </a:r>
            <a:r>
              <a:rPr lang="bg-BG" sz="2000" dirty="0">
                <a:solidFill>
                  <a:srgbClr val="2D5EC1"/>
                </a:solidFill>
              </a:rPr>
              <a:t>проекти и действия</a:t>
            </a:r>
            <a:endParaRPr lang="bg-BG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000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 b="0" dirty="0" smtClean="0">
                <a:solidFill>
                  <a:schemeClr val="tx1"/>
                </a:solidFill>
              </a:rPr>
              <a:t>Те ще бъдат изпълнени от Европейската комисия в </a:t>
            </a:r>
            <a:r>
              <a:rPr lang="bg-BG" sz="2000" dirty="0">
                <a:solidFill>
                  <a:srgbClr val="2D5EC1"/>
                </a:solidFill>
              </a:rPr>
              <a:t>сътрудничество с ключови партньори </a:t>
            </a:r>
            <a:r>
              <a:rPr lang="bg-BG" sz="2000" b="0" dirty="0" smtClean="0">
                <a:solidFill>
                  <a:schemeClr val="tx1"/>
                </a:solidFill>
              </a:rPr>
              <a:t>(Съвета на Европа, ЮНЕСКО, ICOMOS и др.) </a:t>
            </a:r>
            <a:endParaRPr lang="bg-BG" sz="2000" b="0" dirty="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bg-BG" sz="2000" b="0" dirty="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bg-BG" sz="2000" b="0" dirty="0" smtClean="0">
                <a:solidFill>
                  <a:schemeClr val="tx1"/>
                </a:solidFill>
              </a:rPr>
              <a:t>Тези десет инициативи </a:t>
            </a:r>
            <a:r>
              <a:rPr lang="bg-BG" sz="2000" dirty="0" smtClean="0">
                <a:solidFill>
                  <a:srgbClr val="2D5EC1"/>
                </a:solidFill>
              </a:rPr>
              <a:t>с широк отзвук</a:t>
            </a:r>
            <a:r>
              <a:rPr lang="bg-BG" sz="2000" dirty="0" smtClean="0"/>
              <a:t> </a:t>
            </a:r>
            <a:r>
              <a:rPr lang="bg-BG" sz="2000" b="0" dirty="0" smtClean="0">
                <a:solidFill>
                  <a:schemeClr val="tx1"/>
                </a:solidFill>
              </a:rPr>
              <a:t>ще гарантират </a:t>
            </a:r>
            <a:r>
              <a:rPr lang="bg-BG" sz="2000" dirty="0">
                <a:solidFill>
                  <a:srgbClr val="2D5EC1"/>
                </a:solidFill>
              </a:rPr>
              <a:t>наследството</a:t>
            </a:r>
            <a:r>
              <a:rPr lang="bg-BG" sz="2000" dirty="0" smtClean="0"/>
              <a:t> </a:t>
            </a:r>
            <a:r>
              <a:rPr lang="bg-BG" sz="2000" b="0" dirty="0" smtClean="0">
                <a:solidFill>
                  <a:schemeClr val="tx1"/>
                </a:solidFill>
              </a:rPr>
              <a:t>на Годината след 2018 г.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bg-BG" sz="2000" b="0" dirty="0" smtClean="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bg-BG" sz="2000" b="0" dirty="0" smtClean="0">
                <a:solidFill>
                  <a:schemeClr val="tx1"/>
                </a:solidFill>
              </a:rPr>
              <a:t>Те отговарят на </a:t>
            </a:r>
            <a:r>
              <a:rPr lang="bg-BG" sz="2000" dirty="0" smtClean="0">
                <a:solidFill>
                  <a:srgbClr val="2D5EC1"/>
                </a:solidFill>
              </a:rPr>
              <a:t>четири основни цели</a:t>
            </a:r>
            <a:r>
              <a:rPr lang="bg-BG" sz="2000" b="0" dirty="0" smtClean="0">
                <a:solidFill>
                  <a:schemeClr val="tx1"/>
                </a:solidFill>
              </a:rPr>
              <a:t>, като определят какво е европейското културно наследство…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bg-BG" sz="2000" b="0" dirty="0">
              <a:solidFill>
                <a:schemeClr val="tx1"/>
              </a:solidFill>
            </a:endParaRPr>
          </a:p>
        </p:txBody>
      </p:sp>
      <p:sp>
        <p:nvSpPr>
          <p:cNvPr id="8" name="Shape 363"/>
          <p:cNvSpPr/>
          <p:nvPr/>
        </p:nvSpPr>
        <p:spPr>
          <a:xfrm rot="2601477">
            <a:off x="741294" y="599858"/>
            <a:ext cx="604632" cy="618278"/>
          </a:xfrm>
          <a:custGeom>
            <a:avLst/>
            <a:gdLst/>
            <a:ahLst/>
            <a:cxnLst/>
            <a:rect l="0" t="0" r="0" b="0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66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0395" y="4221091"/>
            <a:ext cx="1665997" cy="830997"/>
          </a:xfrm>
          <a:prstGeom prst="rect">
            <a:avLst/>
          </a:prstGeom>
          <a:solidFill>
            <a:srgbClr val="F58220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bg-BG" dirty="0" smtClean="0"/>
          </a:p>
          <a:p>
            <a:pPr algn="ctr"/>
            <a:r>
              <a:rPr lang="bg-BG" sz="1400" dirty="0" smtClean="0">
                <a:solidFill>
                  <a:schemeClr val="bg1"/>
                </a:solidFill>
              </a:rPr>
              <a:t>Защита</a:t>
            </a:r>
            <a:endParaRPr lang="bg-BG" sz="1400" dirty="0">
              <a:solidFill>
                <a:schemeClr val="bg1"/>
              </a:solidFill>
            </a:endParaRPr>
          </a:p>
          <a:p>
            <a:endParaRPr lang="bg-BG" dirty="0"/>
          </a:p>
        </p:txBody>
      </p:sp>
      <p:sp>
        <p:nvSpPr>
          <p:cNvPr id="34" name="TextBox 33"/>
          <p:cNvSpPr txBox="1"/>
          <p:nvPr/>
        </p:nvSpPr>
        <p:spPr>
          <a:xfrm>
            <a:off x="10395" y="2924947"/>
            <a:ext cx="1753293" cy="769441"/>
          </a:xfrm>
          <a:prstGeom prst="rect">
            <a:avLst/>
          </a:prstGeom>
          <a:solidFill>
            <a:srgbClr val="F58220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pPr algn="ctr"/>
            <a:endParaRPr lang="bg-BG" dirty="0"/>
          </a:p>
          <a:p>
            <a:pPr algn="ctr"/>
            <a:r>
              <a:rPr lang="bg-BG" sz="1400" dirty="0" smtClean="0">
                <a:solidFill>
                  <a:schemeClr val="bg1"/>
                </a:solidFill>
              </a:rPr>
              <a:t>Устойчивост</a:t>
            </a:r>
            <a:endParaRPr lang="bg-BG" sz="1400" dirty="0">
              <a:solidFill>
                <a:schemeClr val="bg1"/>
              </a:solidFill>
            </a:endParaRPr>
          </a:p>
          <a:p>
            <a:endParaRPr lang="bg-BG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10396" y="1628803"/>
            <a:ext cx="1665997" cy="830997"/>
          </a:xfrm>
          <a:prstGeom prst="rect">
            <a:avLst/>
          </a:prstGeom>
          <a:solidFill>
            <a:srgbClr val="F58220"/>
          </a:solidFill>
        </p:spPr>
        <p:txBody>
          <a:bodyPr wrap="square" rtlCol="0">
            <a:spAutoFit/>
          </a:bodyPr>
          <a:lstStyle/>
          <a:p>
            <a:endParaRPr lang="bg-BG" sz="1600" b="1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bg-BG" sz="1400" dirty="0">
                <a:solidFill>
                  <a:schemeClr val="bg1"/>
                </a:solidFill>
                <a:latin typeface="+mn-lt"/>
              </a:rPr>
              <a:t>Ангажираност </a:t>
            </a:r>
          </a:p>
          <a:p>
            <a:endParaRPr lang="bg-BG" sz="16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395" y="1340768"/>
            <a:ext cx="9043313" cy="5373216"/>
            <a:chOff x="-1" y="1310050"/>
            <a:chExt cx="9043313" cy="5143286"/>
          </a:xfrm>
        </p:grpSpPr>
        <p:sp>
          <p:nvSpPr>
            <p:cNvPr id="21" name="Chevron 4"/>
            <p:cNvSpPr/>
            <p:nvPr/>
          </p:nvSpPr>
          <p:spPr>
            <a:xfrm>
              <a:off x="-1" y="5375600"/>
              <a:ext cx="1589081" cy="765976"/>
            </a:xfrm>
            <a:prstGeom prst="rect">
              <a:avLst/>
            </a:prstGeom>
            <a:solidFill>
              <a:srgbClr val="F58220"/>
            </a:solidFill>
          </p:spPr>
          <p:txBody>
            <a:bodyPr wrap="square" rtlCol="0">
              <a:spAutoFit/>
            </a:bodyPr>
            <a:lstStyle/>
            <a:p>
              <a:endParaRPr lang="bg-BG" sz="1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bg-BG" sz="1400" dirty="0" smtClean="0">
                  <a:solidFill>
                    <a:schemeClr val="bg1"/>
                  </a:solidFill>
                  <a:latin typeface="+mn-lt"/>
                </a:rPr>
                <a:t>Иновации</a:t>
              </a:r>
              <a:endParaRPr lang="bg-BG" sz="1400" dirty="0">
                <a:solidFill>
                  <a:schemeClr val="bg1"/>
                </a:solidFill>
                <a:latin typeface="+mn-lt"/>
              </a:endParaRPr>
            </a:p>
            <a:p>
              <a:r>
                <a:rPr lang="bg-BG" smtClean="0"/>
                <a:t> </a:t>
              </a:r>
              <a:endParaRPr lang="bg-BG" sz="1600" b="1" dirty="0">
                <a:solidFill>
                  <a:schemeClr val="bg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610273" y="1310050"/>
              <a:ext cx="7433039" cy="5143286"/>
              <a:chOff x="1610273" y="1310050"/>
              <a:chExt cx="7433039" cy="5143286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665997" y="3830332"/>
                <a:ext cx="7377315" cy="1398759"/>
                <a:chOff x="1208848" y="2966479"/>
                <a:chExt cx="7377315" cy="1062803"/>
              </a:xfrm>
            </p:grpSpPr>
            <p:sp>
              <p:nvSpPr>
                <p:cNvPr id="31" name="Round Same Side Corner Rectangle 30"/>
                <p:cNvSpPr/>
                <p:nvPr/>
              </p:nvSpPr>
              <p:spPr>
                <a:xfrm rot="5400000">
                  <a:off x="4452719" y="-277392"/>
                  <a:ext cx="848936" cy="7336677"/>
                </a:xfrm>
                <a:prstGeom prst="round2SameRect">
                  <a:avLst/>
                </a:prstGeom>
                <a:ln w="5334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2" name="Round Same Side Corner Rectangle 4"/>
                <p:cNvSpPr/>
                <p:nvPr/>
              </p:nvSpPr>
              <p:spPr>
                <a:xfrm>
                  <a:off x="1208848" y="3016373"/>
                  <a:ext cx="7377315" cy="101290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13792" tIns="10160" rIns="10160" bIns="10160" numCol="1" spcCol="1270" anchor="ctr" anchorCtr="0">
                  <a:noAutofit/>
                </a:bodyPr>
                <a:lstStyle/>
                <a:p>
                  <a:pPr marL="342900" lvl="2" indent="-171450" algn="l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endParaRPr lang="en-GB" sz="1600" kern="1200" dirty="0"/>
                </a:p>
              </p:txBody>
            </p:sp>
          </p:grpSp>
          <p:sp>
            <p:nvSpPr>
              <p:cNvPr id="23" name="Rectangle 22"/>
              <p:cNvSpPr/>
              <p:nvPr/>
            </p:nvSpPr>
            <p:spPr>
              <a:xfrm>
                <a:off x="1625885" y="3941490"/>
                <a:ext cx="7400215" cy="883819"/>
              </a:xfrm>
              <a:prstGeom prst="rect">
                <a:avLst/>
              </a:prstGeom>
              <a:ln w="27940">
                <a:noFill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SzPct val="100000"/>
                  <a:buFont typeface="Arial" panose="020B0604020202020204" pitchFamily="34" charset="0"/>
                  <a:buChar char="•"/>
                </a:pPr>
                <a:r>
                  <a:rPr lang="bg-BG" sz="1350" b="1" dirty="0" smtClean="0">
                    <a:solidFill>
                      <a:schemeClr val="tx1"/>
                    </a:solidFill>
                  </a:rPr>
                  <a:t>Грижливо пазене на наследството: </a:t>
                </a:r>
                <a:r>
                  <a:rPr lang="bg-BG" sz="1350" b="0" dirty="0" smtClean="0">
                    <a:solidFill>
                      <a:schemeClr val="tx1"/>
                    </a:solidFill>
                  </a:rPr>
                  <a:t>Разработване на стандарти за качество за намеси в културното наследство</a:t>
                </a:r>
              </a:p>
              <a:p>
                <a:pPr marL="285750" indent="-285750">
                  <a:buSzPct val="100000"/>
                  <a:buFont typeface="Arial" panose="020B0604020202020204" pitchFamily="34" charset="0"/>
                  <a:buChar char="•"/>
                </a:pPr>
                <a:r>
                  <a:rPr lang="bg-BG" sz="1350" b="1" dirty="0" smtClean="0">
                    <a:solidFill>
                      <a:schemeClr val="tx1"/>
                    </a:solidFill>
                  </a:rPr>
                  <a:t>Наследство в риск: </a:t>
                </a:r>
                <a:r>
                  <a:rPr lang="bg-BG" sz="1350" b="0" dirty="0">
                    <a:solidFill>
                      <a:schemeClr val="tx1"/>
                    </a:solidFill>
                  </a:rPr>
                  <a:t>Борба с незаконната търговия с паметници на културата </a:t>
                </a: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1610273" y="1310050"/>
                <a:ext cx="7392402" cy="5143286"/>
                <a:chOff x="1610273" y="1310050"/>
                <a:chExt cx="7392402" cy="5143286"/>
              </a:xfrm>
            </p:grpSpPr>
            <p:sp>
              <p:nvSpPr>
                <p:cNvPr id="26" name="Freeform 25"/>
                <p:cNvSpPr/>
                <p:nvPr/>
              </p:nvSpPr>
              <p:spPr>
                <a:xfrm>
                  <a:off x="1610273" y="1310050"/>
                  <a:ext cx="7383002" cy="1147725"/>
                </a:xfrm>
                <a:custGeom>
                  <a:avLst/>
                  <a:gdLst>
                    <a:gd name="connsiteX0" fmla="*/ 142685 w 856095"/>
                    <a:gd name="connsiteY0" fmla="*/ 0 h 7286741"/>
                    <a:gd name="connsiteX1" fmla="*/ 713410 w 856095"/>
                    <a:gd name="connsiteY1" fmla="*/ 0 h 7286741"/>
                    <a:gd name="connsiteX2" fmla="*/ 856095 w 856095"/>
                    <a:gd name="connsiteY2" fmla="*/ 142685 h 7286741"/>
                    <a:gd name="connsiteX3" fmla="*/ 856095 w 856095"/>
                    <a:gd name="connsiteY3" fmla="*/ 7286741 h 7286741"/>
                    <a:gd name="connsiteX4" fmla="*/ 856095 w 856095"/>
                    <a:gd name="connsiteY4" fmla="*/ 7286741 h 7286741"/>
                    <a:gd name="connsiteX5" fmla="*/ 0 w 856095"/>
                    <a:gd name="connsiteY5" fmla="*/ 7286741 h 7286741"/>
                    <a:gd name="connsiteX6" fmla="*/ 0 w 856095"/>
                    <a:gd name="connsiteY6" fmla="*/ 7286741 h 7286741"/>
                    <a:gd name="connsiteX7" fmla="*/ 0 w 856095"/>
                    <a:gd name="connsiteY7" fmla="*/ 142685 h 7286741"/>
                    <a:gd name="connsiteX8" fmla="*/ 142685 w 856095"/>
                    <a:gd name="connsiteY8" fmla="*/ 0 h 7286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6095" h="7286741">
                      <a:moveTo>
                        <a:pt x="856095" y="1214481"/>
                      </a:moveTo>
                      <a:lnTo>
                        <a:pt x="856095" y="6072260"/>
                      </a:lnTo>
                      <a:cubicBezTo>
                        <a:pt x="856095" y="6742999"/>
                        <a:pt x="848590" y="7286737"/>
                        <a:pt x="839331" y="7286737"/>
                      </a:cubicBezTo>
                      <a:lnTo>
                        <a:pt x="0" y="7286737"/>
                      </a:lnTo>
                      <a:lnTo>
                        <a:pt x="0" y="728673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839331" y="4"/>
                      </a:lnTo>
                      <a:cubicBezTo>
                        <a:pt x="848590" y="4"/>
                        <a:pt x="856095" y="543742"/>
                        <a:pt x="856095" y="1214481"/>
                      </a:cubicBezTo>
                      <a:close/>
                    </a:path>
                  </a:pathLst>
                </a:custGeom>
                <a:ln w="5334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13793" tIns="51950" rIns="51950" bIns="51952" numCol="1" spcCol="1270" anchor="ctr" anchorCtr="0">
                  <a:noAutofit/>
                </a:bodyPr>
                <a:lstStyle/>
                <a:p>
                  <a:pPr marL="57150" marR="0" lvl="1" indent="0" algn="l" defTabSz="2667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Char char="••"/>
                    <a:tabLst/>
                    <a:defRPr/>
                  </a:pPr>
                  <a:endParaRPr lang="bg-BG" sz="1350" b="0" kern="1200" dirty="0"/>
                </a:p>
                <a:p>
                  <a:pPr marL="285750" lvl="1" indent="-285750" defTabSz="666750">
                    <a:lnSpc>
                      <a:spcPct val="90000"/>
                    </a:lnSpc>
                    <a:spcAft>
                      <a:spcPct val="15000"/>
                    </a:spcAft>
                    <a:buFont typeface="Arial" panose="020B0604020202020204" pitchFamily="34" charset="0"/>
                    <a:buChar char="•"/>
                  </a:pPr>
                  <a:r>
                    <a:rPr lang="bg-BG" sz="1350" b="1" dirty="0"/>
                    <a:t>Споделеното наследство</a:t>
                  </a:r>
                  <a:r>
                    <a:rPr lang="bg-BG" sz="1350" dirty="0"/>
                    <a:t>: </a:t>
                  </a:r>
                  <a:r>
                    <a:rPr lang="bg-BG" sz="1350" b="0" dirty="0" smtClean="0"/>
                    <a:t>Културното наследство принадлежи на всички нас  </a:t>
                  </a:r>
                  <a:endParaRPr lang="bg-BG" sz="1350" b="0" dirty="0"/>
                </a:p>
                <a:p>
                  <a:pPr marL="285750" lvl="1" indent="-285750" algn="l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 typeface="Arial" panose="020B0604020202020204" pitchFamily="34" charset="0"/>
                    <a:buChar char="•"/>
                  </a:pPr>
                  <a:r>
                    <a:rPr lang="bg-BG" sz="1350" b="1" kern="1200" dirty="0" smtClean="0"/>
                    <a:t>Наследството в училище</a:t>
                  </a:r>
                  <a:r>
                    <a:rPr lang="bg-BG" sz="1350" kern="1200" dirty="0" smtClean="0"/>
                    <a:t>: </a:t>
                  </a:r>
                  <a:r>
                    <a:rPr lang="bg-BG" sz="1350" b="0" dirty="0"/>
                    <a:t>Д</a:t>
                  </a:r>
                  <a:r>
                    <a:rPr lang="bg-BG" sz="1350" b="0" kern="1200" dirty="0" smtClean="0"/>
                    <a:t>ецата откриват най-ценните съкровища и традиции на Европа </a:t>
                  </a:r>
                </a:p>
                <a:p>
                  <a:pPr marL="285750" lvl="1" indent="-285750" algn="l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 typeface="Arial" panose="020B0604020202020204" pitchFamily="34" charset="0"/>
                    <a:buChar char="•"/>
                  </a:pPr>
                  <a:r>
                    <a:rPr lang="bg-BG" sz="1350" b="1" kern="1200" dirty="0" smtClean="0"/>
                    <a:t>Младежта и наследството</a:t>
                  </a:r>
                  <a:r>
                    <a:rPr lang="bg-BG" sz="1350" kern="1200" dirty="0" smtClean="0"/>
                    <a:t>: </a:t>
                  </a:r>
                  <a:r>
                    <a:rPr lang="bg-BG" sz="1350" b="0" dirty="0"/>
                    <a:t>Младите</a:t>
                  </a:r>
                  <a:r>
                    <a:rPr lang="bg-BG" sz="1350" b="0" kern="1200" dirty="0" smtClean="0"/>
                    <a:t> хора вдъхват нов живот на наследството</a:t>
                  </a:r>
                </a:p>
                <a:p>
                  <a:pPr marL="57150" lvl="1" indent="0" algn="l" defTabSz="266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endParaRPr lang="bg-BG" sz="1500" b="0" kern="1200" dirty="0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1610273" y="2636912"/>
                  <a:ext cx="7383002" cy="1029618"/>
                </a:xfrm>
                <a:custGeom>
                  <a:avLst/>
                  <a:gdLst>
                    <a:gd name="connsiteX0" fmla="*/ 207611 w 1245644"/>
                    <a:gd name="connsiteY0" fmla="*/ 0 h 7383002"/>
                    <a:gd name="connsiteX1" fmla="*/ 1038033 w 1245644"/>
                    <a:gd name="connsiteY1" fmla="*/ 0 h 7383002"/>
                    <a:gd name="connsiteX2" fmla="*/ 1245644 w 1245644"/>
                    <a:gd name="connsiteY2" fmla="*/ 207611 h 7383002"/>
                    <a:gd name="connsiteX3" fmla="*/ 1245644 w 1245644"/>
                    <a:gd name="connsiteY3" fmla="*/ 7383002 h 7383002"/>
                    <a:gd name="connsiteX4" fmla="*/ 1245644 w 1245644"/>
                    <a:gd name="connsiteY4" fmla="*/ 7383002 h 7383002"/>
                    <a:gd name="connsiteX5" fmla="*/ 0 w 1245644"/>
                    <a:gd name="connsiteY5" fmla="*/ 7383002 h 7383002"/>
                    <a:gd name="connsiteX6" fmla="*/ 0 w 1245644"/>
                    <a:gd name="connsiteY6" fmla="*/ 7383002 h 7383002"/>
                    <a:gd name="connsiteX7" fmla="*/ 0 w 1245644"/>
                    <a:gd name="connsiteY7" fmla="*/ 207611 h 7383002"/>
                    <a:gd name="connsiteX8" fmla="*/ 207611 w 1245644"/>
                    <a:gd name="connsiteY8" fmla="*/ 0 h 7383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5644" h="7383002">
                      <a:moveTo>
                        <a:pt x="1245644" y="1230522"/>
                      </a:moveTo>
                      <a:lnTo>
                        <a:pt x="1245644" y="6152480"/>
                      </a:lnTo>
                      <a:cubicBezTo>
                        <a:pt x="1245644" y="6832076"/>
                        <a:pt x="1229962" y="7383002"/>
                        <a:pt x="1210616" y="7383002"/>
                      </a:cubicBezTo>
                      <a:lnTo>
                        <a:pt x="0" y="7383002"/>
                      </a:lnTo>
                      <a:lnTo>
                        <a:pt x="0" y="738300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210616" y="0"/>
                      </a:lnTo>
                      <a:cubicBezTo>
                        <a:pt x="1229962" y="0"/>
                        <a:pt x="1245644" y="550926"/>
                        <a:pt x="1245644" y="1230522"/>
                      </a:cubicBezTo>
                      <a:close/>
                    </a:path>
                  </a:pathLst>
                </a:custGeom>
                <a:ln w="5334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06681" tIns="70331" rIns="70331" bIns="70333" numCol="1" spcCol="1270" anchor="ctr" anchorCtr="0">
                  <a:noAutofit/>
                </a:bodyPr>
                <a:lstStyle/>
                <a:p>
                  <a:pPr marL="114300" lvl="1" indent="-114300" algn="l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endParaRPr lang="bg-BG" sz="1500" kern="1200" dirty="0"/>
                </a:p>
                <a:p>
                  <a:pPr marL="285750" lvl="1" indent="-285750" algn="l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 typeface="Arial" panose="020B0604020202020204" pitchFamily="34" charset="0"/>
                    <a:buChar char="•"/>
                  </a:pPr>
                  <a:r>
                    <a:rPr lang="bg-BG" sz="1350" b="1" kern="1200" dirty="0" smtClean="0"/>
                    <a:t>Наследството в преход</a:t>
                  </a:r>
                  <a:r>
                    <a:rPr lang="bg-BG" sz="1350" b="0" kern="1200" dirty="0" smtClean="0"/>
                    <a:t>: Нови концепции за промишлените, религиозните и военните обекти и пейзажите</a:t>
                  </a:r>
                </a:p>
                <a:p>
                  <a:pPr marL="285750" lvl="1" indent="-285750" defTabSz="666750">
                    <a:lnSpc>
                      <a:spcPct val="90000"/>
                    </a:lnSpc>
                    <a:spcAft>
                      <a:spcPct val="15000"/>
                    </a:spcAft>
                    <a:buFont typeface="Arial" panose="020B0604020202020204" pitchFamily="34" charset="0"/>
                    <a:buChar char="•"/>
                  </a:pPr>
                  <a:r>
                    <a:rPr lang="bg-BG" sz="1350" b="1" kern="1200" dirty="0" smtClean="0"/>
                    <a:t>Туризмът и наследството</a:t>
                  </a:r>
                  <a:r>
                    <a:rPr lang="bg-BG" sz="1350" b="0" kern="1200" dirty="0" smtClean="0"/>
                    <a:t>: </a:t>
                  </a:r>
                  <a:r>
                    <a:rPr lang="bg-BG" sz="1350" b="0" dirty="0"/>
                    <a:t>Отговорен и устойчив </a:t>
                  </a:r>
                  <a:r>
                    <a:rPr lang="bg-BG" sz="1350" b="0" kern="1200" dirty="0" smtClean="0"/>
                    <a:t>туризъм и културно наследство</a:t>
                  </a:r>
                  <a:endParaRPr lang="bg-BG" sz="1100" kern="1200" dirty="0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1619672" y="5085184"/>
                  <a:ext cx="7383003" cy="1368152"/>
                </a:xfrm>
                <a:custGeom>
                  <a:avLst/>
                  <a:gdLst>
                    <a:gd name="connsiteX0" fmla="*/ 173009 w 1038033"/>
                    <a:gd name="connsiteY0" fmla="*/ 0 h 7383002"/>
                    <a:gd name="connsiteX1" fmla="*/ 865024 w 1038033"/>
                    <a:gd name="connsiteY1" fmla="*/ 0 h 7383002"/>
                    <a:gd name="connsiteX2" fmla="*/ 1038033 w 1038033"/>
                    <a:gd name="connsiteY2" fmla="*/ 173009 h 7383002"/>
                    <a:gd name="connsiteX3" fmla="*/ 1038033 w 1038033"/>
                    <a:gd name="connsiteY3" fmla="*/ 7383002 h 7383002"/>
                    <a:gd name="connsiteX4" fmla="*/ 1038033 w 1038033"/>
                    <a:gd name="connsiteY4" fmla="*/ 7383002 h 7383002"/>
                    <a:gd name="connsiteX5" fmla="*/ 0 w 1038033"/>
                    <a:gd name="connsiteY5" fmla="*/ 7383002 h 7383002"/>
                    <a:gd name="connsiteX6" fmla="*/ 0 w 1038033"/>
                    <a:gd name="connsiteY6" fmla="*/ 7383002 h 7383002"/>
                    <a:gd name="connsiteX7" fmla="*/ 0 w 1038033"/>
                    <a:gd name="connsiteY7" fmla="*/ 173009 h 7383002"/>
                    <a:gd name="connsiteX8" fmla="*/ 173009 w 1038033"/>
                    <a:gd name="connsiteY8" fmla="*/ 0 h 7383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38033" h="7383002">
                      <a:moveTo>
                        <a:pt x="1038033" y="1230528"/>
                      </a:moveTo>
                      <a:lnTo>
                        <a:pt x="1038033" y="6152474"/>
                      </a:lnTo>
                      <a:cubicBezTo>
                        <a:pt x="1038033" y="6832072"/>
                        <a:pt x="1027142" y="7382998"/>
                        <a:pt x="1013708" y="7382998"/>
                      </a:cubicBezTo>
                      <a:lnTo>
                        <a:pt x="0" y="7382998"/>
                      </a:lnTo>
                      <a:lnTo>
                        <a:pt x="0" y="7382998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013708" y="4"/>
                      </a:lnTo>
                      <a:cubicBezTo>
                        <a:pt x="1027142" y="4"/>
                        <a:pt x="1038033" y="550930"/>
                        <a:pt x="1038033" y="1230528"/>
                      </a:cubicBezTo>
                      <a:close/>
                    </a:path>
                  </a:pathLst>
                </a:custGeom>
                <a:ln w="5334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06681" tIns="60199" rIns="60198" bIns="60198" numCol="1" spcCol="1270" anchor="ctr" anchorCtr="0">
                  <a:noAutofit/>
                </a:bodyPr>
                <a:lstStyle/>
                <a:p>
                  <a:pPr marL="285750" lvl="1" indent="-285750" fontAlgn="auto"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bg-BG" sz="1350" b="1" dirty="0">
                      <a:solidFill>
                        <a:schemeClr val="tx1"/>
                      </a:solidFill>
                    </a:rPr>
                    <a:t>Умения, свързани с наследството</a:t>
                  </a:r>
                  <a:r>
                    <a:rPr lang="bg-BG" sz="1350" dirty="0">
                      <a:solidFill>
                        <a:schemeClr val="tx1"/>
                      </a:solidFill>
                    </a:rPr>
                    <a:t>: </a:t>
                  </a:r>
                  <a:r>
                    <a:rPr lang="bg-BG" sz="1350" b="0" dirty="0" smtClean="0">
                      <a:solidFill>
                        <a:schemeClr val="tx1"/>
                      </a:solidFill>
                    </a:rPr>
                    <a:t>По-добро образование и обучение за традиционните и за новите професии</a:t>
                  </a:r>
                  <a:endParaRPr lang="bg-BG" sz="1350" b="0" dirty="0">
                    <a:solidFill>
                      <a:schemeClr val="tx1"/>
                    </a:solidFill>
                  </a:endParaRPr>
                </a:p>
                <a:p>
                  <a:pPr marL="285750" lvl="1" indent="-285750" fontAlgn="auto"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bg-BG" sz="1350" b="1" kern="1200" dirty="0" smtClean="0"/>
                    <a:t>Всичко за наследството: </a:t>
                  </a:r>
                  <a:r>
                    <a:rPr lang="bg-BG" sz="1350" b="0" dirty="0" smtClean="0"/>
                    <a:t>Насърчаване на социалните иновации и на участието на хората и на </a:t>
                  </a:r>
                  <a:r>
                    <a:rPr lang="bg-BG" sz="1350" b="0" kern="1200" dirty="0" smtClean="0"/>
                    <a:t>общностите </a:t>
                  </a:r>
                </a:p>
                <a:p>
                  <a:pPr marL="285750" lvl="1" indent="-285750" fontAlgn="auto"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bg-BG" sz="1350" b="1" kern="1200" dirty="0" smtClean="0"/>
                    <a:t>Наука за наследството: </a:t>
                  </a:r>
                  <a:r>
                    <a:rPr lang="bg-BG" sz="1350" b="0" dirty="0" smtClean="0"/>
                    <a:t>Научни изследвания, иновации, наука и технология </a:t>
                  </a:r>
                  <a:r>
                    <a:rPr lang="bg-BG" sz="1350" b="0" kern="1200" dirty="0" smtClean="0"/>
                    <a:t>в полза на наследството</a:t>
                  </a:r>
                </a:p>
              </p:txBody>
            </p:sp>
          </p:grpSp>
        </p:grpSp>
      </p:grp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1340768"/>
          </a:xfrm>
          <a:noFill/>
        </p:spPr>
        <p:txBody>
          <a:bodyPr/>
          <a:lstStyle/>
          <a:p>
            <a:pPr marL="0" indent="0" algn="ctr">
              <a:buClrTx/>
              <a:buNone/>
            </a:pPr>
            <a:r>
              <a:rPr lang="bg-BG" sz="3500" i="0" kern="1200" dirty="0" smtClean="0">
                <a:solidFill>
                  <a:srgbClr val="F58220"/>
                </a:solidFill>
              </a:rPr>
              <a:t>Десетте европейски инициативи, които отговарят на четири цели, са:</a:t>
            </a:r>
            <a:endParaRPr lang="bg-BG" sz="3500" i="0" kern="1200" dirty="0">
              <a:solidFill>
                <a:srgbClr val="F582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3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-36512" y="1340768"/>
            <a:ext cx="2952329" cy="1872208"/>
          </a:xfrm>
        </p:spPr>
        <p:txBody>
          <a:bodyPr/>
          <a:lstStyle/>
          <a:p>
            <a:pPr>
              <a:buNone/>
            </a:pPr>
            <a:r>
              <a:rPr lang="bg-BG" smtClean="0"/>
              <a:t>  </a:t>
            </a:r>
            <a:endParaRPr lang="bg-BG" sz="19000" b="1" i="0" dirty="0">
              <a:solidFill>
                <a:srgbClr val="FFC91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-270640" y="253084"/>
            <a:ext cx="892899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r>
              <a:rPr lang="bg-BG" dirty="0" smtClean="0"/>
              <a:t>      </a:t>
            </a:r>
            <a:r>
              <a:rPr lang="bg-BG" sz="4800" b="0" dirty="0" smtClean="0">
                <a:solidFill>
                  <a:srgbClr val="F58220"/>
                </a:solidFill>
              </a:rPr>
              <a:t>Какво е културното наследство?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endParaRPr kumimoji="0" lang="bg-BG" sz="900" b="0" i="1" u="none" strike="noStrike" kern="1200" cap="none" spc="0" normalizeH="0" baseline="0" noProof="0" dirty="0" smtClean="0">
              <a:ln>
                <a:noFill/>
              </a:ln>
              <a:solidFill>
                <a:srgbClr val="FFC91D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0238" y="1916832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bg-BG" sz="2000" b="0" kern="0" dirty="0" smtClean="0">
              <a:solidFill>
                <a:schemeClr val="tx1"/>
              </a:solidFill>
              <a:latin typeface="+mn-lt"/>
            </a:endParaRPr>
          </a:p>
          <a:p>
            <a:pPr lvl="0"/>
            <a:r>
              <a:rPr lang="bg-BG" sz="2000" b="0" kern="0" dirty="0" smtClean="0">
                <a:solidFill>
                  <a:schemeClr val="tx1"/>
                </a:solidFill>
                <a:latin typeface="+mn-lt"/>
              </a:rPr>
              <a:t>Ресурси, наследени от миналото, във всички форми и аспекти: </a:t>
            </a:r>
            <a:r>
              <a:rPr lang="bg-BG" sz="2000" kern="0" dirty="0">
                <a:solidFill>
                  <a:srgbClr val="2D5EC1"/>
                </a:solidFill>
                <a:latin typeface="+mn-lt"/>
              </a:rPr>
              <a:t>материални, нематериални и цифрови</a:t>
            </a:r>
            <a:r>
              <a:rPr lang="bg-BG" sz="2000" b="0" kern="0" dirty="0" smtClean="0">
                <a:solidFill>
                  <a:schemeClr val="tx1"/>
                </a:solidFill>
                <a:latin typeface="+mn-lt"/>
              </a:rPr>
              <a:t>. Включително:  </a:t>
            </a:r>
          </a:p>
        </p:txBody>
      </p:sp>
      <p:grpSp>
        <p:nvGrpSpPr>
          <p:cNvPr id="13" name="Shape 373"/>
          <p:cNvGrpSpPr/>
          <p:nvPr/>
        </p:nvGrpSpPr>
        <p:grpSpPr>
          <a:xfrm>
            <a:off x="948881" y="555860"/>
            <a:ext cx="670791" cy="712900"/>
            <a:chOff x="6625350" y="1613750"/>
            <a:chExt cx="480525" cy="438400"/>
          </a:xfrm>
          <a:solidFill>
            <a:srgbClr val="F58220"/>
          </a:solidFill>
        </p:grpSpPr>
        <p:sp>
          <p:nvSpPr>
            <p:cNvPr id="14" name="Shape 374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0" t="0" r="0" b="0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>
                <a:solidFill>
                  <a:srgbClr val="7030A0"/>
                </a:solidFill>
              </a:endParaRPr>
            </a:p>
          </p:txBody>
        </p:sp>
        <p:sp>
          <p:nvSpPr>
            <p:cNvPr id="15" name="Shape 375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0" t="0" r="0" b="0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>
                <a:solidFill>
                  <a:srgbClr val="7030A0"/>
                </a:solidFill>
              </a:endParaRPr>
            </a:p>
          </p:txBody>
        </p:sp>
        <p:sp>
          <p:nvSpPr>
            <p:cNvPr id="16" name="Shape 376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0" t="0" r="0" b="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>
                <a:solidFill>
                  <a:srgbClr val="7030A0"/>
                </a:solidFill>
              </a:endParaRPr>
            </a:p>
          </p:txBody>
        </p:sp>
        <p:sp>
          <p:nvSpPr>
            <p:cNvPr id="17" name="Shape 377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0" t="0" r="0" b="0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>
                <a:solidFill>
                  <a:srgbClr val="7030A0"/>
                </a:solidFill>
              </a:endParaRPr>
            </a:p>
          </p:txBody>
        </p:sp>
        <p:sp>
          <p:nvSpPr>
            <p:cNvPr id="18" name="Shape 378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0" t="0" r="0" b="0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>
                <a:solidFill>
                  <a:srgbClr val="7030A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20238" y="3318570"/>
            <a:ext cx="438978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2000" b="0" kern="0" spc="-100" dirty="0">
                <a:solidFill>
                  <a:schemeClr val="tx1"/>
                </a:solidFill>
                <a:latin typeface="+mn-lt"/>
              </a:rPr>
              <a:t>Паметници и забележителности</a:t>
            </a:r>
          </a:p>
          <a:p>
            <a:pPr lvl="0"/>
            <a:endParaRPr lang="bg-BG" sz="2000" b="0" kern="0" dirty="0" smtClean="0">
              <a:solidFill>
                <a:schemeClr val="tx1"/>
              </a:solidFill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2000" b="0" kern="0" spc="-30" dirty="0" smtClean="0">
                <a:solidFill>
                  <a:schemeClr val="tx1"/>
                </a:solidFill>
                <a:latin typeface="+mn-lt"/>
              </a:rPr>
              <a:t>Пейзажи и естествени обекти</a:t>
            </a:r>
          </a:p>
          <a:p>
            <a:pPr lvl="0"/>
            <a:endParaRPr lang="bg-BG" sz="2000" b="0" kern="0" dirty="0" smtClean="0">
              <a:solidFill>
                <a:schemeClr val="tx1"/>
              </a:solidFill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2000" b="0" kern="0" dirty="0" smtClean="0">
                <a:solidFill>
                  <a:schemeClr val="tx1"/>
                </a:solidFill>
                <a:latin typeface="+mn-lt"/>
              </a:rPr>
              <a:t>Умения, познания и изражения на човешкото творчество (устни традиции, фестивали, песни и др.)</a:t>
            </a:r>
          </a:p>
          <a:p>
            <a:endParaRPr lang="bg-BG" sz="2400" b="0" dirty="0" smtClean="0">
              <a:solidFill>
                <a:srgbClr val="0F549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5984" y="3318570"/>
            <a:ext cx="331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2000" b="0" kern="0" spc="-50" dirty="0" smtClean="0">
                <a:solidFill>
                  <a:schemeClr val="tx1"/>
                </a:solidFill>
                <a:latin typeface="+mn-lt"/>
              </a:rPr>
              <a:t>Колекции в музеи, библиотеки и архиви (картини, книги, артефакти и др.) </a:t>
            </a:r>
            <a:endParaRPr lang="en-GB" sz="2000" b="0" kern="0" spc="-50" dirty="0" smtClean="0">
              <a:solidFill>
                <a:schemeClr val="tx1"/>
              </a:solidFill>
              <a:latin typeface="+mn-lt"/>
            </a:endParaRPr>
          </a:p>
          <a:p>
            <a:pPr lvl="0"/>
            <a:endParaRPr lang="en-GB" sz="2000" b="0" kern="0" spc="-5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 b="0" kern="0" spc="-30" dirty="0">
                <a:solidFill>
                  <a:schemeClr val="tx1"/>
                </a:solidFill>
                <a:latin typeface="+mn-lt"/>
              </a:rPr>
              <a:t>Филмово наследство </a:t>
            </a:r>
          </a:p>
          <a:p>
            <a:endParaRPr lang="bg-BG" sz="2000" b="0" kern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251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182836"/>
            <a:ext cx="3310612" cy="3441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1037022" y="2028078"/>
            <a:ext cx="41110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g-BG" sz="1800" dirty="0" smtClean="0">
                <a:solidFill>
                  <a:schemeClr val="tx1"/>
                </a:solidFill>
              </a:rPr>
              <a:t>https://ec.europa.eu/culture/european-year-cultural-heritage-2018_en</a:t>
            </a:r>
            <a:endParaRPr lang="bg-BG" sz="1800" dirty="0">
              <a:solidFill>
                <a:schemeClr val="tx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827036" y="548680"/>
            <a:ext cx="8425484" cy="61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bg1"/>
              </a:buClr>
              <a:defRPr/>
            </a:pPr>
            <a:r>
              <a:rPr lang="bg-BG" sz="4400" b="1" dirty="0">
                <a:solidFill>
                  <a:srgbClr val="F58220"/>
                </a:solidFill>
              </a:rPr>
              <a:t>За повече информация: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endParaRPr kumimoji="0" lang="bg-BG" sz="900" b="0" i="1" u="none" strike="noStrike" kern="1200" cap="none" spc="0" normalizeH="0" baseline="0" noProof="0" dirty="0" smtClean="0">
              <a:ln>
                <a:noFill/>
              </a:ln>
              <a:solidFill>
                <a:srgbClr val="FFC91D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3266" y="4368608"/>
            <a:ext cx="4735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bg-BG" sz="1800" b="1" dirty="0">
                <a:solidFill>
                  <a:schemeClr val="tx1"/>
                </a:solidFill>
              </a:rPr>
              <a:t>EAC-EYCH2018@ec.europa.eu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3015" y="2778840"/>
            <a:ext cx="1440751" cy="7920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058" y="3538920"/>
            <a:ext cx="710208" cy="71020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37327" y="3338865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bg-BG" sz="2000" b="1" dirty="0" smtClean="0">
                <a:solidFill>
                  <a:schemeClr val="tx1"/>
                </a:solidFill>
              </a:rPr>
              <a:t>#</a:t>
            </a:r>
            <a:r>
              <a:rPr lang="bg-BG" sz="1800" dirty="0">
                <a:solidFill>
                  <a:schemeClr val="tx1"/>
                </a:solidFill>
              </a:rPr>
              <a:t>EuropeForCulture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08" y="2033083"/>
            <a:ext cx="540157" cy="540157"/>
          </a:xfrm>
          <a:prstGeom prst="rect">
            <a:avLst/>
          </a:prstGeom>
        </p:spPr>
      </p:pic>
      <p:grpSp>
        <p:nvGrpSpPr>
          <p:cNvPr id="27" name="Shape 242"/>
          <p:cNvGrpSpPr/>
          <p:nvPr/>
        </p:nvGrpSpPr>
        <p:grpSpPr>
          <a:xfrm>
            <a:off x="353208" y="4312993"/>
            <a:ext cx="449255" cy="511340"/>
            <a:chOff x="1233350" y="1619250"/>
            <a:chExt cx="466500" cy="456725"/>
          </a:xfrm>
          <a:solidFill>
            <a:schemeClr val="accent1">
              <a:lumMod val="75000"/>
            </a:schemeClr>
          </a:solidFill>
        </p:grpSpPr>
        <p:sp>
          <p:nvSpPr>
            <p:cNvPr id="28" name="Shape 243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0" t="0" r="0" b="0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" name="Shape 244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" name="Shape 245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" name="Shape 246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0" t="0" r="0" b="0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pic>
        <p:nvPicPr>
          <p:cNvPr id="1026" name="Picture 2" descr="Image result for book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08" y="5148908"/>
            <a:ext cx="584348" cy="58434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953266" y="5256416"/>
            <a:ext cx="4735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bg-BG" sz="1800" dirty="0" smtClean="0">
                <a:solidFill>
                  <a:schemeClr val="tx1"/>
                </a:solidFill>
                <a:hlinkClick r:id="rId8"/>
              </a:rPr>
              <a:t>Правно основание</a:t>
            </a:r>
            <a:endParaRPr lang="bg-BG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936625"/>
          </a:xfrm>
        </p:spPr>
        <p:txBody>
          <a:bodyPr/>
          <a:lstStyle/>
          <a:p>
            <a:pPr algn="ctr"/>
            <a:r>
              <a:rPr lang="bg-BG" u="sng" dirty="0">
                <a:solidFill>
                  <a:srgbClr val="FF0000"/>
                </a:solidFill>
              </a:rPr>
              <a:t> Творческа </a:t>
            </a:r>
            <a:r>
              <a:rPr lang="bg-BG" u="sng" dirty="0" smtClean="0">
                <a:solidFill>
                  <a:srgbClr val="FF0000"/>
                </a:solidFill>
              </a:rPr>
              <a:t>Европа:</a:t>
            </a:r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>
                <a:solidFill>
                  <a:srgbClr val="FF0000"/>
                </a:solidFill>
              </a:rPr>
              <a:t/>
            </a:r>
            <a:br>
              <a:rPr lang="bg-BG" dirty="0">
                <a:solidFill>
                  <a:srgbClr val="FF0000"/>
                </a:solidFill>
              </a:rPr>
            </a:br>
            <a:r>
              <a:rPr lang="bg-BG" i="1" dirty="0" smtClean="0">
                <a:solidFill>
                  <a:srgbClr val="FF0000"/>
                </a:solidFill>
              </a:rPr>
              <a:t>Проекти </a:t>
            </a:r>
            <a:r>
              <a:rPr lang="bg-BG" i="1" dirty="0">
                <a:solidFill>
                  <a:srgbClr val="FF0000"/>
                </a:solidFill>
              </a:rPr>
              <a:t>за европейско </a:t>
            </a:r>
            <a:r>
              <a:rPr lang="bg-BG" i="1" dirty="0" smtClean="0">
                <a:solidFill>
                  <a:srgbClr val="FF0000"/>
                </a:solidFill>
              </a:rPr>
              <a:t>сътрудничество</a:t>
            </a:r>
            <a:r>
              <a:rPr lang="en-US" i="1" dirty="0" smtClean="0">
                <a:solidFill>
                  <a:srgbClr val="FF0000"/>
                </a:solidFill>
              </a:rPr>
              <a:t> – </a:t>
            </a:r>
            <a:r>
              <a:rPr lang="bg-BG" i="1" dirty="0" smtClean="0">
                <a:solidFill>
                  <a:srgbClr val="FF0000"/>
                </a:solidFill>
              </a:rPr>
              <a:t>категория 3</a:t>
            </a:r>
            <a:r>
              <a:rPr lang="en-US" i="1" dirty="0" smtClean="0">
                <a:solidFill>
                  <a:srgbClr val="FF0000"/>
                </a:solidFill>
              </a:rPr>
              <a:t/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bg-BG" dirty="0" smtClean="0"/>
              <a:t>Краен </a:t>
            </a:r>
            <a:r>
              <a:rPr lang="bg-BG" dirty="0"/>
              <a:t>срок: 22 ноември 2017 г., 12:00 ч </a:t>
            </a:r>
            <a:r>
              <a:rPr lang="en-US" dirty="0"/>
              <a:t>CET</a:t>
            </a:r>
            <a:br>
              <a:rPr lang="en-US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31960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36337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bg-BG" altLang="bg-BG" sz="2800" b="1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Малки проекти за сътрудничество</a:t>
            </a:r>
          </a:p>
          <a:p>
            <a:pPr eaLnBrk="1" hangingPunct="1">
              <a:lnSpc>
                <a:spcPct val="90000"/>
              </a:lnSpc>
              <a:defRPr/>
            </a:pPr>
            <a:endParaRPr lang="bg-BG" altLang="bg-BG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bg-BG" altLang="bg-BG" sz="2800" b="1" dirty="0"/>
              <a:t> в напреднала фаза на подготовка!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bg-BG" altLang="bg-BG" sz="2800" b="1" dirty="0"/>
              <a:t> иновативен подход спрямо наследството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bg-BG" altLang="bg-BG" sz="2800" b="1" dirty="0"/>
              <a:t> интересни и устойчиви резултати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bg-BG" altLang="bg-BG" sz="2800" b="1" dirty="0"/>
              <a:t> финансиране: до 60% от общия бюджет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bg-BG" altLang="bg-BG" sz="2800" b="1" dirty="0"/>
              <a:t> без долна граница на исканите суми - до 200 хил. €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bg-BG" altLang="bg-BG" sz="2800" b="1" dirty="0"/>
              <a:t> партньорски договор: минимум 3 организации от 3 различни държави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bg-BG" altLang="bg-BG" sz="2800" b="1" dirty="0"/>
              <a:t> до 4 години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808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625"/>
          </a:xfrm>
        </p:spPr>
        <p:txBody>
          <a:bodyPr/>
          <a:lstStyle/>
          <a:p>
            <a:r>
              <a:rPr lang="bg-BG" dirty="0">
                <a:solidFill>
                  <a:srgbClr val="FF0000"/>
                </a:solidFill>
              </a:rPr>
              <a:t> </a:t>
            </a:r>
            <a:r>
              <a:rPr lang="bg-BG" dirty="0" smtClean="0">
                <a:solidFill>
                  <a:srgbClr val="FF0000"/>
                </a:solidFill>
              </a:rPr>
              <a:t>Творческа Европа - Проекти </a:t>
            </a:r>
            <a:r>
              <a:rPr lang="bg-BG" dirty="0">
                <a:solidFill>
                  <a:srgbClr val="FF0000"/>
                </a:solidFill>
              </a:rPr>
              <a:t>за европейско сътрудничество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4752528"/>
          </a:xfrm>
        </p:spPr>
        <p:txBody>
          <a:bodyPr/>
          <a:lstStyle/>
          <a:p>
            <a:pPr marL="0" indent="0">
              <a:buNone/>
            </a:pPr>
            <a:r>
              <a:rPr lang="ru-RU" sz="2800" i="0" dirty="0" smtClean="0"/>
              <a:t>Проекти</a:t>
            </a:r>
            <a:r>
              <a:rPr lang="bg-BG" sz="2800" i="0" dirty="0" smtClean="0"/>
              <a:t>те</a:t>
            </a:r>
            <a:r>
              <a:rPr lang="ru-RU" sz="2800" i="0" dirty="0" smtClean="0"/>
              <a:t> </a:t>
            </a:r>
            <a:r>
              <a:rPr lang="ru-RU" sz="2800" i="0" dirty="0"/>
              <a:t>за сътрудничество следва да допринесат </a:t>
            </a:r>
            <a:r>
              <a:rPr lang="ru-RU" sz="2800" i="0" dirty="0" smtClean="0"/>
              <a:t>за</a:t>
            </a:r>
            <a:r>
              <a:rPr lang="en-US" sz="2800" i="0" dirty="0" smtClean="0"/>
              <a:t>:</a:t>
            </a:r>
          </a:p>
          <a:p>
            <a:r>
              <a:rPr lang="ru-RU" sz="2800" dirty="0" smtClean="0"/>
              <a:t>укрепването </a:t>
            </a:r>
            <a:r>
              <a:rPr lang="ru-RU" sz="2800" dirty="0"/>
              <a:t>на чувството за принадлежност към общото европейско пространство;</a:t>
            </a:r>
          </a:p>
          <a:p>
            <a:r>
              <a:rPr lang="ru-RU" sz="2800" dirty="0"/>
              <a:t>насърчаването на културното наследство като източник на вдъхновение за съвременното творчество и иновации, както и засилването на взаимодействието между сектора на културното наследство и други сектори на културата и творчеството.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27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625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Награда на Европейския съюз за културно наследство за 2018 г.	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114" y="1373201"/>
            <a:ext cx="8686800" cy="4209852"/>
          </a:xfrm>
        </p:spPr>
        <p:txBody>
          <a:bodyPr/>
          <a:lstStyle/>
          <a:p>
            <a:pPr marL="0" indent="0">
              <a:buNone/>
            </a:pPr>
            <a:r>
              <a:rPr lang="ru-RU" b="1" i="0" dirty="0" smtClean="0"/>
              <a:t>Консервация</a:t>
            </a:r>
            <a:r>
              <a:rPr lang="en-US" b="1" i="0" dirty="0" smtClean="0"/>
              <a:t>, </a:t>
            </a:r>
            <a:r>
              <a:rPr lang="ru-RU" b="1" i="0" dirty="0" smtClean="0"/>
              <a:t>Проучване</a:t>
            </a:r>
            <a:r>
              <a:rPr lang="en-US" i="0" dirty="0" smtClean="0"/>
              <a:t>, </a:t>
            </a:r>
            <a:r>
              <a:rPr lang="ru-RU" b="1" i="0" dirty="0" smtClean="0"/>
              <a:t>Отдадена работа</a:t>
            </a:r>
            <a:r>
              <a:rPr lang="en-US" i="0" dirty="0" smtClean="0"/>
              <a:t>, </a:t>
            </a:r>
            <a:r>
              <a:rPr lang="ru-RU" b="1" i="0" dirty="0" smtClean="0"/>
              <a:t>Образование</a:t>
            </a:r>
            <a:r>
              <a:rPr lang="ru-RU" b="1" i="0" dirty="0"/>
              <a:t>, обучение и повишаване на обществената осведоменост</a:t>
            </a:r>
            <a:r>
              <a:rPr lang="ru-RU" i="0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0" dirty="0" smtClean="0"/>
              <a:t>Крайният срок за кандидатстване е </a:t>
            </a:r>
            <a:r>
              <a:rPr lang="ru-RU" b="1" i="0" dirty="0" smtClean="0"/>
              <a:t>1-ви октомври 2017 г.</a:t>
            </a:r>
            <a:endParaRPr lang="ru-RU" i="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03620"/>
            <a:ext cx="677545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798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625"/>
          </a:xfrm>
        </p:spPr>
        <p:txBody>
          <a:bodyPr/>
          <a:lstStyle/>
          <a:p>
            <a:r>
              <a:rPr lang="bg-BG" dirty="0" smtClean="0"/>
              <a:t>За контакти:</a:t>
            </a:r>
            <a:endParaRPr lang="en-US" dirty="0"/>
          </a:p>
        </p:txBody>
      </p:sp>
      <p:sp>
        <p:nvSpPr>
          <p:cNvPr id="4" name="Text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23528" y="1268760"/>
            <a:ext cx="8964488" cy="614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None/>
              <a:defRPr/>
            </a:pPr>
            <a:r>
              <a:rPr lang="bg-BG" altLang="bg-BG" sz="2400" b="1" dirty="0" smtClean="0"/>
              <a:t>Бюро „Творческа Европа“ – България, офис „Култура“</a:t>
            </a:r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en-US" altLang="bg-BG" sz="2400" b="1" dirty="0" smtClean="0">
                <a:hlinkClick r:id="rId2"/>
              </a:rPr>
              <a:t>www.creativeeurope.bg</a:t>
            </a:r>
            <a:endParaRPr lang="bg-BG" altLang="bg-BG" sz="2400" b="1" dirty="0" smtClean="0"/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fr-FR" altLang="bg-BG" sz="2400" b="1" dirty="0" smtClean="0">
                <a:hlinkClick r:id="rId3"/>
              </a:rPr>
              <a:t>www.facebook.com/</a:t>
            </a:r>
            <a:r>
              <a:rPr lang="fr-FR" alt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CreativeEurope.Bg</a:t>
            </a:r>
            <a:r>
              <a:rPr lang="bg-BG" altLang="bg-BG" sz="2400" b="1" dirty="0" smtClean="0"/>
              <a:t> </a:t>
            </a:r>
          </a:p>
          <a:p>
            <a:pPr marL="0" indent="0">
              <a:spcBef>
                <a:spcPct val="20000"/>
              </a:spcBef>
              <a:buNone/>
              <a:defRPr/>
            </a:pPr>
            <a:endParaRPr lang="bg-BG" altLang="bg-BG" sz="2400" b="1" dirty="0" smtClean="0"/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bg-BG" altLang="bg-BG" sz="2400" b="1" dirty="0" smtClean="0"/>
              <a:t>Иво Страхилов </a:t>
            </a:r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en-US" altLang="bg-BG" sz="2400" b="1" dirty="0" smtClean="0">
                <a:hlinkClick r:id="rId4"/>
              </a:rPr>
              <a:t>i.strahilov@mc.government.bg</a:t>
            </a:r>
            <a:endParaRPr lang="en-US" altLang="bg-BG" sz="2400" b="1" dirty="0" smtClean="0"/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en-US" altLang="bg-BG" sz="2400" b="1" dirty="0" smtClean="0"/>
              <a:t>02/</a:t>
            </a:r>
            <a:r>
              <a:rPr lang="bg-BG" altLang="bg-BG" sz="2400" b="1" dirty="0" smtClean="0"/>
              <a:t> </a:t>
            </a:r>
            <a:r>
              <a:rPr lang="en-US" altLang="bg-BG" sz="2400" b="1" dirty="0" smtClean="0"/>
              <a:t>94</a:t>
            </a:r>
            <a:r>
              <a:rPr lang="bg-BG" altLang="bg-BG" sz="2400" b="1" dirty="0" smtClean="0"/>
              <a:t> </a:t>
            </a:r>
            <a:r>
              <a:rPr lang="en-US" altLang="bg-BG" sz="2400" b="1" dirty="0" smtClean="0"/>
              <a:t>00 905</a:t>
            </a:r>
            <a:endParaRPr lang="bg-BG" altLang="bg-BG" sz="2400" b="1" dirty="0" smtClean="0"/>
          </a:p>
          <a:p>
            <a:pPr marL="0" indent="0">
              <a:buNone/>
            </a:pPr>
            <a:endParaRPr lang="bg-BG" altLang="bg-BG" sz="2400" b="1" dirty="0" smtClean="0"/>
          </a:p>
          <a:p>
            <a:pPr marL="0" indent="0">
              <a:buNone/>
            </a:pPr>
            <a:r>
              <a:rPr lang="bg-BG" altLang="bg-BG" sz="2400" b="1" dirty="0" smtClean="0"/>
              <a:t>Весела Кондакова</a:t>
            </a:r>
            <a:br>
              <a:rPr lang="bg-BG" altLang="bg-BG" sz="2400" b="1" dirty="0" smtClean="0"/>
            </a:br>
            <a:r>
              <a:rPr lang="en-US" altLang="bg-BG" sz="2400" b="1" dirty="0"/>
              <a:t>02/</a:t>
            </a:r>
            <a:r>
              <a:rPr lang="bg-BG" altLang="bg-BG" sz="2400" b="1" dirty="0"/>
              <a:t> </a:t>
            </a:r>
            <a:r>
              <a:rPr lang="en-US" altLang="bg-BG" sz="2400" b="1" dirty="0"/>
              <a:t>94</a:t>
            </a:r>
            <a:r>
              <a:rPr lang="bg-BG" altLang="bg-BG" sz="2400" b="1" dirty="0"/>
              <a:t> </a:t>
            </a:r>
            <a:r>
              <a:rPr lang="en-US" altLang="bg-BG" sz="2400" b="1" dirty="0"/>
              <a:t>00 </a:t>
            </a:r>
            <a:r>
              <a:rPr lang="en-US" altLang="bg-BG" sz="2400" b="1" dirty="0" smtClean="0"/>
              <a:t>9</a:t>
            </a:r>
            <a:r>
              <a:rPr lang="bg-BG" altLang="bg-BG" sz="2400" b="1" dirty="0" smtClean="0"/>
              <a:t>1</a:t>
            </a:r>
            <a:r>
              <a:rPr lang="en-US" altLang="bg-BG" sz="2400" b="1" dirty="0" smtClean="0"/>
              <a:t>5</a:t>
            </a:r>
            <a:r>
              <a:rPr lang="bg-BG" altLang="bg-BG" sz="2400" b="1" dirty="0" smtClean="0"/>
              <a:t> и </a:t>
            </a:r>
            <a:r>
              <a:rPr lang="ru-RU" sz="2400" b="1" dirty="0" smtClean="0"/>
              <a:t>0884 </a:t>
            </a:r>
            <a:r>
              <a:rPr lang="ru-RU" sz="2400" b="1" dirty="0"/>
              <a:t>79 97 59</a:t>
            </a:r>
          </a:p>
          <a:p>
            <a:pPr marL="0" indent="0">
              <a:buNone/>
            </a:pPr>
            <a:r>
              <a:rPr lang="ru-RU" sz="2400" b="1" dirty="0" smtClean="0">
                <a:hlinkClick r:id="rId5"/>
              </a:rPr>
              <a:t>vesela_ko@mc.government.bg</a:t>
            </a:r>
            <a:r>
              <a:rPr lang="ru-RU" sz="2400" b="1" dirty="0" smtClean="0"/>
              <a:t>  </a:t>
            </a:r>
            <a:endParaRPr lang="ru-RU" sz="2400" b="1" dirty="0"/>
          </a:p>
          <a:p>
            <a:pPr marL="0" indent="0">
              <a:spcBef>
                <a:spcPct val="20000"/>
              </a:spcBef>
              <a:buNone/>
              <a:defRPr/>
            </a:pPr>
            <a:endParaRPr lang="bg-BG" altLang="bg-BG" sz="2400" b="1" dirty="0" smtClean="0"/>
          </a:p>
          <a:p>
            <a:pPr marL="0" indent="0">
              <a:spcBef>
                <a:spcPct val="20000"/>
              </a:spcBef>
              <a:buNone/>
              <a:defRPr/>
            </a:pPr>
            <a:endParaRPr lang="bg-BG" altLang="bg-BG" sz="2400" b="1" dirty="0"/>
          </a:p>
          <a:p>
            <a:pPr marL="0" indent="0">
              <a:spcBef>
                <a:spcPct val="20000"/>
              </a:spcBef>
              <a:buNone/>
              <a:defRPr/>
            </a:pPr>
            <a:endParaRPr lang="en-US" altLang="bg-BG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765231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2"/>
          <p:cNvSpPr>
            <a:spLocks noGrp="1"/>
          </p:cNvSpPr>
          <p:nvPr>
            <p:ph idx="1"/>
          </p:nvPr>
        </p:nvSpPr>
        <p:spPr>
          <a:xfrm>
            <a:off x="928673" y="1772816"/>
            <a:ext cx="7828996" cy="4464496"/>
          </a:xfrm>
        </p:spPr>
        <p:txBody>
          <a:bodyPr/>
          <a:lstStyle/>
          <a:p>
            <a:pPr>
              <a:buNone/>
            </a:pPr>
            <a:endParaRPr lang="bg-BG" sz="2000" i="0" dirty="0" smtClean="0">
              <a:solidFill>
                <a:schemeClr val="tx1"/>
              </a:solidFill>
            </a:endParaRPr>
          </a:p>
          <a:p>
            <a:pPr algn="just">
              <a:buClrTx/>
            </a:pPr>
            <a:r>
              <a:rPr lang="bg-BG" sz="2000" i="0" spc="-100" dirty="0" smtClean="0">
                <a:solidFill>
                  <a:schemeClr val="tx1"/>
                </a:solidFill>
              </a:rPr>
              <a:t>За поощряване на </a:t>
            </a:r>
            <a:r>
              <a:rPr lang="bg-BG" sz="2000" b="1" i="0" spc="-100" dirty="0" smtClean="0">
                <a:solidFill>
                  <a:srgbClr val="2D5EC1"/>
                </a:solidFill>
              </a:rPr>
              <a:t>споделянето и утвърждаването</a:t>
            </a:r>
            <a:r>
              <a:rPr lang="bg-BG" spc="-100" dirty="0" smtClean="0"/>
              <a:t> </a:t>
            </a:r>
            <a:r>
              <a:rPr lang="bg-BG" sz="2000" i="0" spc="-100" dirty="0" smtClean="0">
                <a:solidFill>
                  <a:schemeClr val="tx1"/>
                </a:solidFill>
              </a:rPr>
              <a:t>на културното наследство на Европа като </a:t>
            </a:r>
            <a:r>
              <a:rPr lang="bg-BG" sz="2000" b="1" i="0" spc="-100" dirty="0">
                <a:solidFill>
                  <a:srgbClr val="2D5EC1"/>
                </a:solidFill>
              </a:rPr>
              <a:t>споделен ресурс; </a:t>
            </a:r>
          </a:p>
          <a:p>
            <a:pPr marL="0" indent="0" algn="just">
              <a:buClrTx/>
              <a:buNone/>
            </a:pPr>
            <a:endParaRPr lang="bg-BG" sz="1400" b="1" i="0" dirty="0" smtClean="0">
              <a:solidFill>
                <a:srgbClr val="2D5EC1"/>
              </a:solidFill>
            </a:endParaRPr>
          </a:p>
          <a:p>
            <a:pPr algn="just">
              <a:buClrTx/>
            </a:pPr>
            <a:r>
              <a:rPr lang="bg-BG" sz="2000" i="0" dirty="0" smtClean="0">
                <a:solidFill>
                  <a:schemeClr val="tx1"/>
                </a:solidFill>
              </a:rPr>
              <a:t>За повишаване на осведомеността за </a:t>
            </a:r>
            <a:r>
              <a:rPr lang="bg-BG" sz="2000" b="1" i="0" dirty="0">
                <a:solidFill>
                  <a:srgbClr val="2D5EC1"/>
                </a:solidFill>
              </a:rPr>
              <a:t>общата история и общите ценности; </a:t>
            </a:r>
            <a:endParaRPr lang="bg-BG" sz="2000" b="1" i="0" dirty="0" smtClean="0">
              <a:solidFill>
                <a:srgbClr val="2D5EC1"/>
              </a:solidFill>
            </a:endParaRPr>
          </a:p>
          <a:p>
            <a:pPr marL="0" indent="0" algn="just">
              <a:buClrTx/>
              <a:buNone/>
            </a:pPr>
            <a:endParaRPr lang="bg-BG" sz="1400" i="0" dirty="0" smtClean="0">
              <a:solidFill>
                <a:schemeClr val="tx1"/>
              </a:solidFill>
            </a:endParaRPr>
          </a:p>
          <a:p>
            <a:pPr algn="just">
              <a:buClrTx/>
            </a:pPr>
            <a:r>
              <a:rPr lang="bg-BG" sz="2000" i="0" dirty="0" smtClean="0">
                <a:solidFill>
                  <a:schemeClr val="tx1"/>
                </a:solidFill>
              </a:rPr>
              <a:t>За засилване на чувството за принадлежност към </a:t>
            </a:r>
            <a:r>
              <a:rPr lang="bg-BG" sz="2000" b="1" i="0" dirty="0" smtClean="0">
                <a:solidFill>
                  <a:srgbClr val="2D5EC1"/>
                </a:solidFill>
              </a:rPr>
              <a:t>Европа;</a:t>
            </a:r>
            <a:r>
              <a:rPr lang="bg-BG" dirty="0" smtClean="0"/>
              <a:t> </a:t>
            </a:r>
            <a:r>
              <a:rPr lang="bg-BG" sz="2000" i="0" dirty="0">
                <a:solidFill>
                  <a:schemeClr val="tx1"/>
                </a:solidFill>
              </a:rPr>
              <a:t>както и</a:t>
            </a:r>
          </a:p>
          <a:p>
            <a:pPr marL="0" indent="0" algn="just">
              <a:buClrTx/>
              <a:buNone/>
            </a:pPr>
            <a:endParaRPr lang="bg-BG" sz="1400" b="1" i="0" dirty="0" smtClean="0">
              <a:solidFill>
                <a:srgbClr val="2D5EC1"/>
              </a:solidFill>
            </a:endParaRPr>
          </a:p>
          <a:p>
            <a:pPr algn="just">
              <a:buClrTx/>
            </a:pPr>
            <a:r>
              <a:rPr lang="bg-BG" sz="2000" i="0" spc="-100" dirty="0" smtClean="0">
                <a:solidFill>
                  <a:schemeClr val="tx1"/>
                </a:solidFill>
              </a:rPr>
              <a:t>За по-добра </a:t>
            </a:r>
            <a:r>
              <a:rPr lang="bg-BG" sz="2000" b="1" i="0" spc="-100" dirty="0">
                <a:solidFill>
                  <a:srgbClr val="2D5EC1"/>
                </a:solidFill>
              </a:rPr>
              <a:t>защита, опазване, повторно използване, развитие, утвърждаване на стойността </a:t>
            </a:r>
            <a:r>
              <a:rPr lang="bg-BG" sz="2000" i="0" spc="-100" dirty="0">
                <a:solidFill>
                  <a:schemeClr val="tx1"/>
                </a:solidFill>
              </a:rPr>
              <a:t>и </a:t>
            </a:r>
            <a:r>
              <a:rPr lang="bg-BG" sz="2000" b="1" i="0" spc="-100" dirty="0">
                <a:solidFill>
                  <a:srgbClr val="2D5EC1"/>
                </a:solidFill>
              </a:rPr>
              <a:t>популяризиране </a:t>
            </a:r>
            <a:r>
              <a:rPr lang="bg-BG" sz="2000" i="0" spc="-100" dirty="0">
                <a:solidFill>
                  <a:schemeClr val="tx1"/>
                </a:solidFill>
              </a:rPr>
              <a:t> на културното наследство на Европа. </a:t>
            </a:r>
          </a:p>
          <a:p>
            <a:pPr marL="0" indent="0" algn="just">
              <a:buClrTx/>
              <a:buNone/>
            </a:pPr>
            <a:endParaRPr lang="bg-BG" sz="2000" b="1" i="0" dirty="0" smtClean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82450" y="332656"/>
            <a:ext cx="73820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800" b="0" spc="-200" dirty="0" smtClean="0">
                <a:solidFill>
                  <a:srgbClr val="F58220"/>
                </a:solidFill>
              </a:rPr>
              <a:t>Защо има година на културното наследство?</a:t>
            </a:r>
          </a:p>
          <a:p>
            <a:endParaRPr lang="bg-BG" sz="2400" b="0" dirty="0" smtClean="0">
              <a:solidFill>
                <a:srgbClr val="0F5494"/>
              </a:solidFill>
            </a:endParaRPr>
          </a:p>
        </p:txBody>
      </p:sp>
      <p:sp>
        <p:nvSpPr>
          <p:cNvPr id="3" name="5-Point Star 2"/>
          <p:cNvSpPr/>
          <p:nvPr/>
        </p:nvSpPr>
        <p:spPr bwMode="auto">
          <a:xfrm>
            <a:off x="309681" y="5733256"/>
            <a:ext cx="1237984" cy="504056"/>
          </a:xfrm>
          <a:prstGeom prst="star5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grpSp>
        <p:nvGrpSpPr>
          <p:cNvPr id="12" name="Shape 400"/>
          <p:cNvGrpSpPr/>
          <p:nvPr/>
        </p:nvGrpSpPr>
        <p:grpSpPr>
          <a:xfrm>
            <a:off x="1043608" y="523032"/>
            <a:ext cx="538842" cy="817735"/>
            <a:chOff x="6730350" y="2315900"/>
            <a:chExt cx="257700" cy="420100"/>
          </a:xfrm>
          <a:solidFill>
            <a:srgbClr val="F58220"/>
          </a:solidFill>
        </p:grpSpPr>
        <p:sp>
          <p:nvSpPr>
            <p:cNvPr id="13" name="Shape 40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>
                <a:solidFill>
                  <a:srgbClr val="7030A0"/>
                </a:solidFill>
              </a:endParaRPr>
            </a:p>
          </p:txBody>
        </p:sp>
        <p:sp>
          <p:nvSpPr>
            <p:cNvPr id="14" name="Shape 402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>
                <a:solidFill>
                  <a:srgbClr val="7030A0"/>
                </a:solidFill>
              </a:endParaRPr>
            </a:p>
          </p:txBody>
        </p:sp>
        <p:sp>
          <p:nvSpPr>
            <p:cNvPr id="15" name="Shape 403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>
                <a:solidFill>
                  <a:srgbClr val="7030A0"/>
                </a:solidFill>
              </a:endParaRPr>
            </a:p>
          </p:txBody>
        </p:sp>
        <p:sp>
          <p:nvSpPr>
            <p:cNvPr id="16" name="Shape 404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>
                <a:solidFill>
                  <a:srgbClr val="7030A0"/>
                </a:solidFill>
              </a:endParaRPr>
            </a:p>
          </p:txBody>
        </p:sp>
        <p:sp>
          <p:nvSpPr>
            <p:cNvPr id="17" name="Shape 405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16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7848872" cy="4680520"/>
          </a:xfrm>
        </p:spPr>
        <p:txBody>
          <a:bodyPr/>
          <a:lstStyle/>
          <a:p>
            <a:pPr marL="0" indent="0" algn="just">
              <a:buClrTx/>
              <a:buNone/>
            </a:pPr>
            <a:r>
              <a:rPr lang="bg-BG" dirty="0" smtClean="0"/>
              <a:t>       </a:t>
            </a:r>
            <a:endParaRPr lang="bg-BG" sz="2000" i="0" dirty="0" smtClean="0">
              <a:solidFill>
                <a:schemeClr val="tx1"/>
              </a:solidFill>
            </a:endParaRPr>
          </a:p>
          <a:p>
            <a:pPr>
              <a:buClrTx/>
            </a:pPr>
            <a:r>
              <a:rPr lang="bg-BG" sz="2000" i="0" spc="-100" dirty="0">
                <a:solidFill>
                  <a:schemeClr val="tx1"/>
                </a:solidFill>
              </a:rPr>
              <a:t>Културното наследство като ключов компонент на </a:t>
            </a:r>
            <a:r>
              <a:rPr lang="bg-BG" sz="2000" b="1" i="0" spc="-100" dirty="0">
                <a:solidFill>
                  <a:srgbClr val="2D5EC1"/>
                </a:solidFill>
              </a:rPr>
              <a:t>културното многообразие </a:t>
            </a:r>
            <a:r>
              <a:rPr lang="bg-BG" sz="2000" i="0" spc="-100" dirty="0">
                <a:solidFill>
                  <a:schemeClr val="tx1"/>
                </a:solidFill>
              </a:rPr>
              <a:t>и </a:t>
            </a:r>
            <a:r>
              <a:rPr lang="bg-BG" sz="2000" b="1" i="0" spc="-100" dirty="0" smtClean="0">
                <a:solidFill>
                  <a:srgbClr val="2D5EC1"/>
                </a:solidFill>
              </a:rPr>
              <a:t>междукултурния диалог;</a:t>
            </a:r>
          </a:p>
          <a:p>
            <a:pPr marL="0" indent="0">
              <a:buClrTx/>
              <a:buNone/>
            </a:pPr>
            <a:endParaRPr lang="bg-BG" sz="2000" i="0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bg-BG" sz="2000" i="0" dirty="0">
                <a:solidFill>
                  <a:schemeClr val="tx1"/>
                </a:solidFill>
              </a:rPr>
              <a:t>Приноса на културното наследство за </a:t>
            </a:r>
            <a:r>
              <a:rPr lang="bg-BG" sz="2000" b="1" i="0" dirty="0">
                <a:solidFill>
                  <a:srgbClr val="2D5EC1"/>
                </a:solidFill>
              </a:rPr>
              <a:t>икономиката; </a:t>
            </a:r>
            <a:r>
              <a:rPr lang="bg-BG" sz="2000" i="0" dirty="0">
                <a:solidFill>
                  <a:schemeClr val="tx1"/>
                </a:solidFill>
              </a:rPr>
              <a:t>както и</a:t>
            </a:r>
          </a:p>
          <a:p>
            <a:pPr marL="0" indent="0">
              <a:buClrTx/>
              <a:buNone/>
            </a:pPr>
            <a:endParaRPr lang="bg-BG" sz="2000" i="0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bg-BG" sz="2000" i="0" dirty="0" smtClean="0">
                <a:solidFill>
                  <a:schemeClr val="tx1"/>
                </a:solidFill>
              </a:rPr>
              <a:t>Културното наследство като важен елемент на </a:t>
            </a:r>
            <a:r>
              <a:rPr lang="bg-BG" sz="2000" b="1" i="0" dirty="0">
                <a:solidFill>
                  <a:srgbClr val="2D5EC1"/>
                </a:solidFill>
              </a:rPr>
              <a:t>отношенията между ЕС и трети държави.  </a:t>
            </a:r>
          </a:p>
          <a:p>
            <a:pPr marL="0" indent="0">
              <a:buClrTx/>
              <a:buNone/>
            </a:pPr>
            <a:r>
              <a:rPr lang="bg-BG" dirty="0" smtClean="0"/>
              <a:t> </a:t>
            </a:r>
          </a:p>
          <a:p>
            <a:pPr marL="0" indent="0" algn="just">
              <a:buClrTx/>
              <a:buNone/>
            </a:pPr>
            <a:endParaRPr lang="bg-BG" sz="1800" i="0" dirty="0" smtClean="0">
              <a:solidFill>
                <a:schemeClr val="tx1"/>
              </a:solidFill>
            </a:endParaRPr>
          </a:p>
        </p:txBody>
      </p:sp>
      <p:sp>
        <p:nvSpPr>
          <p:cNvPr id="12" name="Shape 365"/>
          <p:cNvSpPr/>
          <p:nvPr/>
        </p:nvSpPr>
        <p:spPr>
          <a:xfrm rot="471226">
            <a:off x="937916" y="658647"/>
            <a:ext cx="596899" cy="601892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835696" y="476672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800" b="0" dirty="0">
                <a:solidFill>
                  <a:srgbClr val="F58220"/>
                </a:solidFill>
              </a:rPr>
              <a:t>Европейската година ще насърчи: </a:t>
            </a:r>
          </a:p>
          <a:p>
            <a:endParaRPr lang="bg-BG" sz="2400" b="0" dirty="0" smtClean="0">
              <a:solidFill>
                <a:srgbClr val="0F549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49" t="15361" r="33256" b="33365"/>
          <a:stretch/>
        </p:blipFill>
        <p:spPr>
          <a:xfrm>
            <a:off x="4550253" y="5119620"/>
            <a:ext cx="2277647" cy="1758812"/>
          </a:xfrm>
          <a:prstGeom prst="rect">
            <a:avLst/>
          </a:prstGeom>
        </p:spPr>
      </p:pic>
      <p:pic>
        <p:nvPicPr>
          <p:cNvPr id="6" name="Picture 4" descr="U:\Common\2018 EYCH\COMMUNICATION\Power point PPT\Photos for Presentations\a.shutterstock\shutterstock_14260366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" b="1"/>
          <a:stretch/>
        </p:blipFill>
        <p:spPr bwMode="auto">
          <a:xfrm>
            <a:off x="2267744" y="5126572"/>
            <a:ext cx="2314159" cy="1758812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U:\Common\2018 EYCH\COMMUNICATION\Power point PPT\Photos for Presentations\a.INTANGIBLE  _Shutterstock\shutterstock_5501879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5126572"/>
            <a:ext cx="2314159" cy="1758812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31607" y="6608385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b="0" dirty="0">
                <a:solidFill>
                  <a:schemeClr val="bg1"/>
                </a:solidFill>
              </a:rPr>
              <a:t>© Shutterstock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77647" y="6622285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b="0" dirty="0">
                <a:solidFill>
                  <a:schemeClr val="bg1"/>
                </a:solidFill>
              </a:rPr>
              <a:t>© Shutterstock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1676" y="6598692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b="0" dirty="0">
                <a:solidFill>
                  <a:schemeClr val="bg1"/>
                </a:solidFill>
              </a:rPr>
              <a:t>© Снимка на Franc Ferjan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" t="7340" r="22889" b="8901"/>
          <a:stretch/>
        </p:blipFill>
        <p:spPr>
          <a:xfrm>
            <a:off x="6760041" y="5126571"/>
            <a:ext cx="2420471" cy="17449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80312" y="6625261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b="0" dirty="0">
                <a:solidFill>
                  <a:schemeClr val="bg1"/>
                </a:solidFill>
              </a:rPr>
              <a:t>© </a:t>
            </a:r>
            <a:r>
              <a:rPr lang="bg-BG" sz="1000" b="0" dirty="0" err="1">
                <a:solidFill>
                  <a:schemeClr val="bg1"/>
                </a:solidFill>
              </a:rPr>
              <a:t>Pol</a:t>
            </a:r>
            <a:r>
              <a:rPr lang="bg-BG" sz="1000" b="0" dirty="0">
                <a:solidFill>
                  <a:schemeClr val="bg1"/>
                </a:solidFill>
              </a:rPr>
              <a:t> </a:t>
            </a:r>
            <a:r>
              <a:rPr lang="bg-BG" sz="1000" b="0" dirty="0" err="1" smtClean="0">
                <a:solidFill>
                  <a:schemeClr val="bg1"/>
                </a:solidFill>
              </a:rPr>
              <a:t>Englebert</a:t>
            </a:r>
            <a:r>
              <a:rPr lang="en-GB" sz="1000" b="0" dirty="0" smtClean="0">
                <a:solidFill>
                  <a:schemeClr val="bg1"/>
                </a:solidFill>
              </a:rPr>
              <a:t> </a:t>
            </a:r>
            <a:r>
              <a:rPr lang="bg-BG" sz="1000" b="0" dirty="0" err="1" smtClean="0">
                <a:solidFill>
                  <a:schemeClr val="bg1"/>
                </a:solidFill>
              </a:rPr>
              <a:t>Joutes</a:t>
            </a:r>
            <a:endParaRPr lang="bg-BG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7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68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0" y="5277002"/>
            <a:ext cx="9144000" cy="1464366"/>
          </a:xfrm>
          <a:custGeom>
            <a:avLst/>
            <a:gdLst>
              <a:gd name="connsiteX0" fmla="*/ 0 w 2583543"/>
              <a:gd name="connsiteY0" fmla="*/ 246743 h 972457"/>
              <a:gd name="connsiteX1" fmla="*/ 333829 w 2583543"/>
              <a:gd name="connsiteY1" fmla="*/ 972457 h 972457"/>
              <a:gd name="connsiteX2" fmla="*/ 2583543 w 2583543"/>
              <a:gd name="connsiteY2" fmla="*/ 856343 h 972457"/>
              <a:gd name="connsiteX3" fmla="*/ 2191657 w 2583543"/>
              <a:gd name="connsiteY3" fmla="*/ 0 h 972457"/>
              <a:gd name="connsiteX4" fmla="*/ 0 w 2583543"/>
              <a:gd name="connsiteY4" fmla="*/ 246743 h 97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3543" h="972457">
                <a:moveTo>
                  <a:pt x="0" y="246743"/>
                </a:moveTo>
                <a:lnTo>
                  <a:pt x="333829" y="972457"/>
                </a:lnTo>
                <a:lnTo>
                  <a:pt x="2583543" y="856343"/>
                </a:lnTo>
                <a:lnTo>
                  <a:pt x="2191657" y="0"/>
                </a:lnTo>
                <a:lnTo>
                  <a:pt x="0" y="246743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800" b="1" dirty="0"/>
          </a:p>
        </p:txBody>
      </p:sp>
      <p:sp>
        <p:nvSpPr>
          <p:cNvPr id="2" name="Rectangle 1"/>
          <p:cNvSpPr/>
          <p:nvPr/>
        </p:nvSpPr>
        <p:spPr>
          <a:xfrm>
            <a:off x="179512" y="5643914"/>
            <a:ext cx="8324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300" b="1" spc="-100" dirty="0">
                <a:solidFill>
                  <a:schemeClr val="bg1"/>
                </a:solidFill>
              </a:rPr>
              <a:t>Културното наследство е не само наследство от миналото, но и ресурс за бъдещето ни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699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0" dirty="0">
                <a:solidFill>
                  <a:schemeClr val="bg1"/>
                </a:solidFill>
              </a:rPr>
              <a:t>© </a:t>
            </a:r>
            <a:r>
              <a:rPr lang="bg-BG" sz="1000" b="0" dirty="0">
                <a:solidFill>
                  <a:schemeClr val="bg1"/>
                </a:solidFill>
              </a:rPr>
              <a:t>Знак за европейско </a:t>
            </a:r>
            <a:r>
              <a:rPr lang="bg-BG" sz="1000" b="0" dirty="0" smtClean="0">
                <a:solidFill>
                  <a:schemeClr val="bg1"/>
                </a:solidFill>
              </a:rPr>
              <a:t>наследство</a:t>
            </a:r>
            <a:endParaRPr lang="bg-BG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7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63079" y="548680"/>
            <a:ext cx="8173417" cy="97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bg-BG" dirty="0" smtClean="0"/>
              <a:t>     </a:t>
            </a:r>
            <a:r>
              <a:rPr lang="en-GB" dirty="0" smtClean="0"/>
              <a:t>	</a:t>
            </a:r>
            <a:r>
              <a:rPr lang="bg-BG" sz="4800" b="0" i="0" kern="1200" dirty="0" smtClean="0">
                <a:solidFill>
                  <a:srgbClr val="F58220"/>
                </a:solidFill>
                <a:latin typeface="Verdana" pitchFamily="34" charset="0"/>
              </a:rPr>
              <a:t>Къде?</a:t>
            </a:r>
          </a:p>
          <a:p>
            <a:pPr marL="0" indent="0">
              <a:buClrTx/>
              <a:buSzPct val="159000"/>
              <a:buNone/>
            </a:pPr>
            <a:endParaRPr lang="bg-BG" sz="1800" i="0" kern="0" dirty="0" smtClean="0">
              <a:solidFill>
                <a:schemeClr val="tx1"/>
              </a:solidFill>
            </a:endParaRPr>
          </a:p>
          <a:p>
            <a:pPr marL="0" indent="0">
              <a:buClrTx/>
              <a:buSzPct val="159000"/>
              <a:buNone/>
            </a:pPr>
            <a:endParaRPr lang="bg-BG" sz="1800" i="0" kern="0" dirty="0" smtClean="0">
              <a:solidFill>
                <a:schemeClr val="tx1"/>
              </a:solidFill>
            </a:endParaRPr>
          </a:p>
        </p:txBody>
      </p:sp>
      <p:sp>
        <p:nvSpPr>
          <p:cNvPr id="5" name="Shape 499"/>
          <p:cNvSpPr/>
          <p:nvPr/>
        </p:nvSpPr>
        <p:spPr>
          <a:xfrm>
            <a:off x="971600" y="548680"/>
            <a:ext cx="648072" cy="710640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916832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bg-BG" sz="2000" b="0" dirty="0" smtClean="0">
                <a:solidFill>
                  <a:schemeClr val="tx1"/>
                </a:solidFill>
                <a:latin typeface="+mn-lt"/>
              </a:rPr>
              <a:t>Проектите и събитията ще се провеждат </a:t>
            </a:r>
            <a:r>
              <a:rPr lang="bg-BG" sz="2000" dirty="0">
                <a:solidFill>
                  <a:srgbClr val="2D5EC1"/>
                </a:solidFill>
                <a:latin typeface="+mn-lt"/>
              </a:rPr>
              <a:t>в цяла Европа</a:t>
            </a:r>
            <a:endParaRPr lang="bg-BG" sz="2000" b="0" dirty="0">
              <a:solidFill>
                <a:schemeClr val="tx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bg-BG" sz="2000" b="0" dirty="0">
              <a:solidFill>
                <a:schemeClr val="tx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bg-BG" sz="2000" b="0" dirty="0" smtClean="0">
                <a:solidFill>
                  <a:schemeClr val="tx1"/>
                </a:solidFill>
                <a:latin typeface="+mn-lt"/>
              </a:rPr>
              <a:t>Делегациите на ЕС също ще способстват за популяризирането на годината </a:t>
            </a:r>
            <a:r>
              <a:rPr lang="bg-BG" sz="2000" dirty="0">
                <a:solidFill>
                  <a:srgbClr val="2D5EC1"/>
                </a:solidFill>
                <a:latin typeface="+mn-lt"/>
              </a:rPr>
              <a:t>извън ЕС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113"/>
          <a:stretch/>
        </p:blipFill>
        <p:spPr>
          <a:xfrm>
            <a:off x="0" y="3993495"/>
            <a:ext cx="9144000" cy="28918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581001"/>
            <a:ext cx="2699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0" dirty="0">
                <a:solidFill>
                  <a:schemeClr val="bg1"/>
                </a:solidFill>
              </a:rPr>
              <a:t>© </a:t>
            </a:r>
            <a:r>
              <a:rPr lang="bg-BG" sz="1000" b="0" dirty="0">
                <a:solidFill>
                  <a:schemeClr val="bg1"/>
                </a:solidFill>
              </a:rPr>
              <a:t>Знак за европейско </a:t>
            </a:r>
            <a:r>
              <a:rPr lang="bg-BG" sz="1000" b="0" dirty="0" smtClean="0">
                <a:solidFill>
                  <a:schemeClr val="bg1"/>
                </a:solidFill>
              </a:rPr>
              <a:t>наследство</a:t>
            </a:r>
            <a:endParaRPr lang="bg-BG" sz="1000" b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046"/>
            <a:ext cx="24800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dirty="0">
                <a:solidFill>
                  <a:schemeClr val="bg1"/>
                </a:solidFill>
              </a:rPr>
              <a:t>© European Heritage Label</a:t>
            </a:r>
          </a:p>
        </p:txBody>
      </p:sp>
    </p:spTree>
    <p:extLst>
      <p:ext uri="{BB962C8B-B14F-4D97-AF65-F5344CB8AC3E}">
        <p14:creationId xmlns:p14="http://schemas.microsoft.com/office/powerpoint/2010/main" val="96180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danlo\AppData\Local\Temp\1\7zE851127FF\shutterstock_1201786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3312" y="4734086"/>
            <a:ext cx="2978164" cy="215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danlo\AppData\Local\Temp\1\7zE851D7720\shutterstock_43283461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04" t="7712" r="4181" b="5503"/>
          <a:stretch/>
        </p:blipFill>
        <p:spPr bwMode="auto">
          <a:xfrm>
            <a:off x="-36512" y="4701092"/>
            <a:ext cx="3024336" cy="218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hape 396"/>
          <p:cNvSpPr/>
          <p:nvPr/>
        </p:nvSpPr>
        <p:spPr>
          <a:xfrm>
            <a:off x="983810" y="602866"/>
            <a:ext cx="576063" cy="665894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1916832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bg-BG" sz="2000" b="0" kern="0" dirty="0" smtClean="0">
                <a:solidFill>
                  <a:schemeClr val="tx1"/>
                </a:solidFill>
              </a:rPr>
              <a:t>Широката общественост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bg-BG" sz="2000" b="0" kern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0311" y="1917407"/>
            <a:ext cx="337850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bg-BG" sz="2000" b="0" kern="0" spc="-100" dirty="0" smtClean="0">
                <a:solidFill>
                  <a:schemeClr val="tx1"/>
                </a:solidFill>
                <a:latin typeface="+mj-lt"/>
              </a:rPr>
              <a:t>Деца (10—15 години)</a:t>
            </a:r>
          </a:p>
          <a:p>
            <a:pPr lvl="0">
              <a:spcBef>
                <a:spcPct val="20000"/>
              </a:spcBef>
              <a:defRPr/>
            </a:pPr>
            <a:endParaRPr lang="bg-BG" sz="2000" b="0" kern="0" dirty="0" smtClean="0">
              <a:solidFill>
                <a:schemeClr val="tx1"/>
              </a:solidFill>
              <a:latin typeface="+mj-lt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bg-BG" sz="2000" b="0" kern="0" dirty="0" smtClean="0">
                <a:solidFill>
                  <a:schemeClr val="tx1"/>
                </a:solidFill>
                <a:latin typeface="+mj-lt"/>
              </a:rPr>
              <a:t>Млади хора (15-25 години)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bg-BG" sz="2000" b="0" kern="0" dirty="0">
              <a:solidFill>
                <a:schemeClr val="tx1"/>
              </a:solidFill>
              <a:latin typeface="+mj-lt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endParaRPr lang="bg-BG" sz="2000" b="0" kern="0" dirty="0">
              <a:solidFill>
                <a:schemeClr val="tx1"/>
              </a:solidFill>
              <a:latin typeface="+mj-lt"/>
            </a:endParaRPr>
          </a:p>
          <a:p>
            <a:pPr lvl="0">
              <a:spcBef>
                <a:spcPct val="20000"/>
              </a:spcBef>
              <a:defRPr/>
            </a:pPr>
            <a:endParaRPr lang="bg-BG" sz="2000" kern="0" dirty="0" smtClean="0">
              <a:solidFill>
                <a:schemeClr val="tx1"/>
              </a:solidFill>
            </a:endParaRPr>
          </a:p>
          <a:p>
            <a:pPr lvl="0">
              <a:spcBef>
                <a:spcPct val="20000"/>
              </a:spcBef>
              <a:defRPr/>
            </a:pPr>
            <a:endParaRPr lang="bg-BG" sz="2000" kern="0" dirty="0">
              <a:solidFill>
                <a:schemeClr val="tx1"/>
              </a:solidFill>
            </a:endParaRPr>
          </a:p>
          <a:p>
            <a:endParaRPr lang="bg-BG" dirty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6580999"/>
            <a:ext cx="2353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0" dirty="0">
                <a:solidFill>
                  <a:schemeClr val="bg1"/>
                </a:solidFill>
              </a:rPr>
              <a:t>© Знак за </a:t>
            </a:r>
            <a:r>
              <a:rPr lang="bg-BG" sz="1200" b="0" dirty="0" smtClean="0">
                <a:solidFill>
                  <a:schemeClr val="bg1"/>
                </a:solidFill>
              </a:rPr>
              <a:t>европейско</a:t>
            </a:r>
            <a:endParaRPr lang="bg-BG" sz="1200" b="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6719" y="620688"/>
            <a:ext cx="6721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bg1"/>
              </a:buClr>
              <a:defRPr/>
            </a:pPr>
            <a:r>
              <a:rPr lang="bg-BG" sz="4800" b="0" dirty="0" smtClean="0">
                <a:solidFill>
                  <a:srgbClr val="F58220"/>
                </a:solidFill>
              </a:rPr>
              <a:t>За кого?</a:t>
            </a:r>
            <a:endParaRPr lang="bg-BG" sz="4800" b="0" dirty="0">
              <a:solidFill>
                <a:srgbClr val="F5822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6512" y="6605685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0" dirty="0" smtClean="0">
                <a:solidFill>
                  <a:schemeClr val="bg1"/>
                </a:solidFill>
              </a:rPr>
              <a:t>© Shutterstock</a:t>
            </a:r>
            <a:endParaRPr lang="bg-BG" sz="1200" b="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6677" y="6605685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0" dirty="0" smtClean="0">
                <a:solidFill>
                  <a:schemeClr val="bg1"/>
                </a:solidFill>
              </a:rPr>
              <a:t>© Shutterstock</a:t>
            </a:r>
            <a:endParaRPr lang="bg-BG" sz="1200" b="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12" y="3853479"/>
            <a:ext cx="8937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000" dirty="0">
                <a:solidFill>
                  <a:srgbClr val="2D5EC1"/>
                </a:solidFill>
              </a:rPr>
              <a:t>И всички любознателни хора!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86" t="27399" r="-1" b="16073"/>
          <a:stretch/>
        </p:blipFill>
        <p:spPr>
          <a:xfrm>
            <a:off x="2987824" y="4701092"/>
            <a:ext cx="3240900" cy="21753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1840" y="6597352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0" dirty="0" smtClean="0">
                <a:solidFill>
                  <a:schemeClr val="bg1"/>
                </a:solidFill>
              </a:rPr>
              <a:t>© Javier Rodríguez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9991" y="2636912"/>
            <a:ext cx="44629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bg-BG" sz="2000" b="0" kern="0" dirty="0">
                <a:solidFill>
                  <a:srgbClr val="000000"/>
                </a:solidFill>
              </a:rPr>
              <a:t>Професионалисти в областта на културното наследство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bg-BG" sz="2000" b="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3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27583" y="1628802"/>
            <a:ext cx="3807968" cy="288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 b="0" kern="0" dirty="0">
                <a:solidFill>
                  <a:schemeClr val="tx1"/>
                </a:solidFill>
                <a:latin typeface="+mn-lt"/>
              </a:rPr>
              <a:t>Държавите членки, регионални и местни органи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000" b="0" kern="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 b="0" kern="0" dirty="0" smtClean="0">
                <a:solidFill>
                  <a:schemeClr val="tx1"/>
                </a:solidFill>
                <a:latin typeface="+mn-lt"/>
              </a:rPr>
              <a:t>Гражданското общество </a:t>
            </a:r>
          </a:p>
          <a:p>
            <a:endParaRPr lang="bg-BG" sz="2200" b="0" kern="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bg-BG" sz="2200" b="0" dirty="0" smtClean="0">
              <a:solidFill>
                <a:srgbClr val="7030A0"/>
              </a:solidFill>
              <a:latin typeface="+mj-lt"/>
            </a:endParaRPr>
          </a:p>
          <a:p>
            <a:pPr algn="ctr"/>
            <a:endParaRPr lang="bg-BG" sz="1000" b="1" dirty="0">
              <a:solidFill>
                <a:srgbClr val="7030A0"/>
              </a:solidFill>
              <a:latin typeface="+mn-lt"/>
            </a:endParaRPr>
          </a:p>
          <a:p>
            <a:pPr algn="ctr"/>
            <a:endParaRPr lang="bg-BG" sz="1000" b="1" dirty="0">
              <a:solidFill>
                <a:srgbClr val="7030A0"/>
              </a:solidFill>
              <a:latin typeface="+mn-lt"/>
            </a:endParaRPr>
          </a:p>
          <a:p>
            <a:endParaRPr lang="bg-BG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999061" y="620688"/>
            <a:ext cx="6317355" cy="117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r>
              <a:rPr kumimoji="0" lang="bg-BG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Verdana" pitchFamily="34" charset="0"/>
              </a:rPr>
              <a:t>С кого?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99992" y="1628801"/>
            <a:ext cx="4464496" cy="221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b="0" kern="0" dirty="0" smtClean="0">
                <a:solidFill>
                  <a:schemeClr val="tx1"/>
                </a:solidFill>
                <a:latin typeface="+mn-lt"/>
              </a:rPr>
              <a:t>Професионалисти в областта на културното наследство </a:t>
            </a:r>
            <a:endParaRPr lang="bg-BG" sz="2000" b="0" kern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sz="2000" b="0" kern="0" dirty="0" smtClean="0">
              <a:solidFill>
                <a:schemeClr val="tx1"/>
              </a:solidFill>
              <a:latin typeface="+mn-lt"/>
            </a:endParaRPr>
          </a:p>
          <a:p>
            <a:endParaRPr lang="bg-BG" sz="2000" b="0" kern="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b="0" kern="0" dirty="0" smtClean="0">
                <a:solidFill>
                  <a:schemeClr val="tx1"/>
                </a:solidFill>
                <a:latin typeface="+mn-lt"/>
              </a:rPr>
              <a:t>Международни организации</a:t>
            </a:r>
            <a:endParaRPr lang="bg-BG" sz="2000" b="0" kern="0" dirty="0">
              <a:solidFill>
                <a:schemeClr val="tx1"/>
              </a:solidFill>
              <a:latin typeface="+mn-lt"/>
            </a:endParaRPr>
          </a:p>
          <a:p>
            <a:pPr algn="ctr"/>
            <a:endParaRPr lang="bg-BG" sz="2000" b="0" dirty="0">
              <a:solidFill>
                <a:srgbClr val="7030A0"/>
              </a:solidFill>
              <a:latin typeface="+mn-lt"/>
            </a:endParaRPr>
          </a:p>
          <a:p>
            <a:pPr algn="ctr"/>
            <a:endParaRPr lang="bg-BG" sz="2200" b="1" dirty="0">
              <a:solidFill>
                <a:srgbClr val="7030A0"/>
              </a:solidFill>
              <a:latin typeface="+mn-lt"/>
            </a:endParaRPr>
          </a:p>
          <a:p>
            <a:endParaRPr lang="bg-BG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922" y="4077072"/>
            <a:ext cx="90412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2600" b="1" dirty="0">
                <a:solidFill>
                  <a:srgbClr val="2D5EC1"/>
                </a:solidFill>
              </a:rPr>
              <a:t>Европейската </a:t>
            </a:r>
            <a:r>
              <a:rPr lang="bg-BG" sz="2600" dirty="0">
                <a:solidFill>
                  <a:srgbClr val="2D5EC1"/>
                </a:solidFill>
              </a:rPr>
              <a:t>година</a:t>
            </a:r>
            <a:r>
              <a:rPr lang="bg-BG" sz="2600" b="1" dirty="0">
                <a:solidFill>
                  <a:srgbClr val="2D5EC1"/>
                </a:solidFill>
              </a:rPr>
              <a:t> принадлежи на всички!</a:t>
            </a:r>
          </a:p>
        </p:txBody>
      </p:sp>
      <p:sp>
        <p:nvSpPr>
          <p:cNvPr id="10" name="Shape 396"/>
          <p:cNvSpPr/>
          <p:nvPr/>
        </p:nvSpPr>
        <p:spPr>
          <a:xfrm>
            <a:off x="971601" y="602866"/>
            <a:ext cx="576063" cy="665894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" name="TextBox 10"/>
          <p:cNvSpPr txBox="1"/>
          <p:nvPr/>
        </p:nvSpPr>
        <p:spPr>
          <a:xfrm>
            <a:off x="6437933" y="6581000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0" dirty="0" smtClean="0">
                <a:solidFill>
                  <a:schemeClr val="bg1"/>
                </a:solidFill>
              </a:rPr>
              <a:t>© Shutterstock</a:t>
            </a:r>
            <a:endParaRPr lang="bg-BG" sz="1200" b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6512" y="6581001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0" dirty="0" smtClean="0">
                <a:solidFill>
                  <a:schemeClr val="bg1"/>
                </a:solidFill>
              </a:rPr>
              <a:t>© Знак за европейско на</a:t>
            </a:r>
            <a:endParaRPr lang="bg-BG" sz="1200" b="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4571" y="6603500"/>
            <a:ext cx="2480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0" dirty="0">
                <a:solidFill>
                  <a:schemeClr val="bg1"/>
                </a:solidFill>
              </a:rPr>
              <a:t>© European Commission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17" b="12985"/>
          <a:stretch/>
        </p:blipFill>
        <p:spPr>
          <a:xfrm>
            <a:off x="2932360" y="4767173"/>
            <a:ext cx="3505573" cy="2118213"/>
          </a:xfrm>
          <a:prstGeom prst="rect">
            <a:avLst/>
          </a:prstGeom>
        </p:spPr>
      </p:pic>
      <p:pic>
        <p:nvPicPr>
          <p:cNvPr id="16" name="Picture 4" descr="U:\Common\2018 EYCH\COMMUNICATION\Power point PPT\Photos for Presentations\a.INTANGIBLE  _Shutterstock\shutterstock_1245294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2451" y="4767171"/>
            <a:ext cx="3145379" cy="21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004571" y="6600425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b="0" dirty="0" smtClean="0">
                <a:solidFill>
                  <a:schemeClr val="bg1"/>
                </a:solidFill>
              </a:rPr>
              <a:t>© Европейска комисия </a:t>
            </a:r>
            <a:endParaRPr lang="bg-BG" sz="1000" b="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5"/>
          <a:stretch/>
        </p:blipFill>
        <p:spPr>
          <a:xfrm>
            <a:off x="0" y="4766719"/>
            <a:ext cx="2969488" cy="209128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6619207"/>
            <a:ext cx="269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b="0" dirty="0" smtClean="0">
                <a:solidFill>
                  <a:schemeClr val="bg1"/>
                </a:solidFill>
              </a:rPr>
              <a:t>© Знак за европейско наследство</a:t>
            </a:r>
            <a:endParaRPr lang="bg-BG" sz="1000" b="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87028" y="6642562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b="0" dirty="0">
                <a:solidFill>
                  <a:schemeClr val="bg1"/>
                </a:solidFill>
              </a:rPr>
              <a:t>© Shutterstock</a:t>
            </a:r>
          </a:p>
        </p:txBody>
      </p:sp>
    </p:spTree>
    <p:extLst>
      <p:ext uri="{BB962C8B-B14F-4D97-AF65-F5344CB8AC3E}">
        <p14:creationId xmlns:p14="http://schemas.microsoft.com/office/powerpoint/2010/main" val="4234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3" y="2387789"/>
            <a:ext cx="2932359" cy="642513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37" t="24246" r="56137" b="69037"/>
          <a:stretch/>
        </p:blipFill>
        <p:spPr bwMode="auto">
          <a:xfrm>
            <a:off x="5508104" y="3573016"/>
            <a:ext cx="2736109" cy="6425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98" t="8351" r="45249" b="80575"/>
          <a:stretch/>
        </p:blipFill>
        <p:spPr bwMode="auto">
          <a:xfrm>
            <a:off x="5419728" y="4725144"/>
            <a:ext cx="3026831" cy="7267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7584" y="2276872"/>
            <a:ext cx="46805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Tx/>
              <a:buFont typeface="Arial" panose="020B0604020202020204" pitchFamily="34" charset="0"/>
              <a:buChar char="•"/>
              <a:defRPr/>
            </a:pPr>
            <a:r>
              <a:rPr lang="bg-BG" sz="2000" dirty="0">
                <a:solidFill>
                  <a:srgbClr val="2D5EC1"/>
                </a:solidFill>
              </a:rPr>
              <a:t>Националните координатори </a:t>
            </a:r>
            <a:r>
              <a:rPr lang="bg-BG" sz="2000" b="0" dirty="0" smtClean="0">
                <a:solidFill>
                  <a:schemeClr val="tx1"/>
                </a:solidFill>
              </a:rPr>
              <a:t>управляват Годината в държавите членки,</a:t>
            </a:r>
            <a:endParaRPr lang="bg-BG" sz="2000" b="0" dirty="0">
              <a:solidFill>
                <a:schemeClr val="tx1"/>
              </a:solidFill>
            </a:endParaRPr>
          </a:p>
          <a:p>
            <a:pPr lvl="0">
              <a:buClrTx/>
              <a:defRPr/>
            </a:pPr>
            <a:endParaRPr lang="bg-BG" sz="1800" b="0" dirty="0">
              <a:solidFill>
                <a:schemeClr val="bg2"/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bg-BG" sz="2000" spc="-50" dirty="0">
                <a:solidFill>
                  <a:srgbClr val="2D5EC1"/>
                </a:solidFill>
              </a:rPr>
              <a:t>подкрепени от други заинтересовани лица</a:t>
            </a:r>
            <a:r>
              <a:rPr lang="bg-BG" sz="2000" b="0" spc="-50" dirty="0">
                <a:solidFill>
                  <a:schemeClr val="tx1"/>
                </a:solidFill>
              </a:rPr>
              <a:t>: Информационните бюра по програмата „Творческа Европа“, представителствата на Комисията и на Европейския парламент, заинтересовани страни в областта на културното наследство, културния сектор и др.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1464323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solidFill>
                  <a:schemeClr val="tx1"/>
                </a:solidFill>
              </a:rPr>
              <a:t>Организация на Годината на национално равнище </a:t>
            </a:r>
          </a:p>
          <a:p>
            <a:endParaRPr lang="bg-BG" sz="2400" b="0" dirty="0" smtClean="0">
              <a:solidFill>
                <a:srgbClr val="0F5494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23528" y="548680"/>
            <a:ext cx="777032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g-BG" dirty="0" smtClean="0"/>
              <a:t>        		</a:t>
            </a:r>
            <a:r>
              <a:rPr lang="bg-BG" sz="4800" b="0" i="0" kern="1200" dirty="0" smtClean="0">
                <a:solidFill>
                  <a:srgbClr val="F58220"/>
                </a:solidFill>
                <a:latin typeface="Verdana" pitchFamily="34" charset="0"/>
              </a:rPr>
              <a:t>Как?</a:t>
            </a:r>
            <a:endParaRPr lang="bg-BG" sz="2000" b="1" i="0" kern="0" dirty="0" smtClean="0">
              <a:solidFill>
                <a:srgbClr val="7030A0"/>
              </a:solidFill>
            </a:endParaRPr>
          </a:p>
          <a:p>
            <a:pPr algn="just">
              <a:buClrTx/>
              <a:defRPr/>
            </a:pPr>
            <a:endParaRPr lang="bg-BG" sz="1800" b="0" i="0" kern="0" dirty="0" smtClean="0">
              <a:solidFill>
                <a:schemeClr val="tx1"/>
              </a:solidFill>
            </a:endParaRPr>
          </a:p>
        </p:txBody>
      </p:sp>
      <p:grpSp>
        <p:nvGrpSpPr>
          <p:cNvPr id="17" name="Shape 279"/>
          <p:cNvGrpSpPr/>
          <p:nvPr/>
        </p:nvGrpSpPr>
        <p:grpSpPr>
          <a:xfrm>
            <a:off x="963699" y="685856"/>
            <a:ext cx="727981" cy="575227"/>
            <a:chOff x="3918650" y="293075"/>
            <a:chExt cx="488500" cy="412775"/>
          </a:xfrm>
          <a:solidFill>
            <a:srgbClr val="F58220"/>
          </a:solidFill>
        </p:grpSpPr>
        <p:sp>
          <p:nvSpPr>
            <p:cNvPr id="18" name="Shape 280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9" name="Shape 281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0" name="Shape 282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3550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3018842-667b-43b7-b3a8-873e095a590a">TZ5HWECJZ27U-7-68</_dlc_DocId>
    <_dlc_DocIdUrl xmlns="03018842-667b-43b7-b3a8-873e095a590a">
      <Url>https://www.uni-ruse.bg/international/_layouts/15/DocIdRedir.aspx?ID=TZ5HWECJZ27U-7-68</Url>
      <Description>TZ5HWECJZ27U-7-68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814912DB77CD7449F10744CD1937796" ma:contentTypeVersion="0" ma:contentTypeDescription="Създаване на нов документ" ma:contentTypeScope="" ma:versionID="c7a4a66c90bd58c22ea97b5f403a8371">
  <xsd:schema xmlns:xsd="http://www.w3.org/2001/XMLSchema" xmlns:xs="http://www.w3.org/2001/XMLSchema" xmlns:p="http://schemas.microsoft.com/office/2006/metadata/properties" xmlns:ns2="03018842-667b-43b7-b3a8-873e095a590a" targetNamespace="http://schemas.microsoft.com/office/2006/metadata/properties" ma:root="true" ma:fieldsID="f275bb9764d1d93c070c5c62aafcef28" ns2:_="">
    <xsd:import namespace="03018842-667b-43b7-b3a8-873e095a590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018842-667b-43b7-b3a8-873e095a590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Стойност на ИД на документ" ma:description="Стойността на ИД на документ, присвоен на този елемент." ma:internalName="_dlc_DocId" ma:readOnly="true">
      <xsd:simpleType>
        <xsd:restriction base="dms:Text"/>
      </xsd:simpleType>
    </xsd:element>
    <xsd:element name="_dlc_DocIdUrl" ma:index="9" nillable="true" ma:displayName="ИД на документ" ma:description="Постоянна връзка към този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ъдържание"/>
        <xsd:element ref="dc:title" minOccurs="0" maxOccurs="1" ma:index="4" ma:displayName="Заглав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DF0E4D-DA3A-441A-8921-4D5687033CC6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03018842-667b-43b7-b3a8-873e095a590a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1396AEF-E505-4D42-A921-B35DF020F0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860A51-85A9-42C5-B7E3-56A53BEF440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057822C-B0E0-448B-A4F6-4EAD4CDCB17C}"/>
</file>

<file path=docProps/app.xml><?xml version="1.0" encoding="utf-8"?>
<Properties xmlns="http://schemas.openxmlformats.org/officeDocument/2006/extended-properties" xmlns:vt="http://schemas.openxmlformats.org/officeDocument/2006/docPropsVTypes">
  <TotalTime>2869</TotalTime>
  <Words>1268</Words>
  <Application>Microsoft Office PowerPoint</Application>
  <PresentationFormat>On-screen Show (4:3)</PresentationFormat>
  <Paragraphs>270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Творческа Европа:  Проекти за европейско сътрудничество – категория 3    Краен срок: 22 ноември 2017 г., 12:00 ч CET </vt:lpstr>
      <vt:lpstr>PowerPoint Presentation</vt:lpstr>
      <vt:lpstr> Творческа Европа - Проекти за европейско сътрудничество</vt:lpstr>
      <vt:lpstr>Награда на Европейския съюз за културно наследство за 2018 г. </vt:lpstr>
      <vt:lpstr>За контакти:</vt:lpstr>
    </vt:vector>
  </TitlesOfParts>
  <Company>European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Милена Богданова</cp:lastModifiedBy>
  <cp:revision>241</cp:revision>
  <cp:lastPrinted>2017-06-29T07:25:59Z</cp:lastPrinted>
  <dcterms:created xsi:type="dcterms:W3CDTF">2011-10-28T10:25:18Z</dcterms:created>
  <dcterms:modified xsi:type="dcterms:W3CDTF">2021-02-04T14:39:07Z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0x0101006814912DB77CD7449F10744CD1937796</vt:lpwstr>
  </property>
  <property fmtid="{D5CDD505-2E9C-101B-9397-08002B2CF9AE}" pid="3" name="_dlc_DocIdItemGuid">
    <vt:lpwstr>25d93a8d-d52b-4638-899e-c37ff85c6b8d</vt:lpwstr>
  </property>
</Properties>
</file>