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924" r:id="rId6"/>
    <p:sldMasterId id="2147484764" r:id="rId7"/>
    <p:sldMasterId id="2147484788" r:id="rId8"/>
    <p:sldMasterId id="2147485232" r:id="rId9"/>
    <p:sldMasterId id="2147485946" r:id="rId10"/>
    <p:sldMasterId id="2147485958" r:id="rId11"/>
    <p:sldMasterId id="2147487608" r:id="rId12"/>
    <p:sldMasterId id="2147487620" r:id="rId13"/>
    <p:sldMasterId id="2147487632" r:id="rId14"/>
  </p:sldMasterIdLst>
  <p:notesMasterIdLst>
    <p:notesMasterId r:id="rId55"/>
  </p:notesMasterIdLst>
  <p:handoutMasterIdLst>
    <p:handoutMasterId r:id="rId56"/>
  </p:handoutMasterIdLst>
  <p:sldIdLst>
    <p:sldId id="372" r:id="rId15"/>
    <p:sldId id="373" r:id="rId16"/>
    <p:sldId id="419" r:id="rId17"/>
    <p:sldId id="417" r:id="rId18"/>
    <p:sldId id="415" r:id="rId19"/>
    <p:sldId id="412" r:id="rId20"/>
    <p:sldId id="413" r:id="rId21"/>
    <p:sldId id="406" r:id="rId22"/>
    <p:sldId id="418" r:id="rId23"/>
    <p:sldId id="378" r:id="rId24"/>
    <p:sldId id="356" r:id="rId25"/>
    <p:sldId id="408" r:id="rId26"/>
    <p:sldId id="360" r:id="rId27"/>
    <p:sldId id="380" r:id="rId28"/>
    <p:sldId id="404" r:id="rId29"/>
    <p:sldId id="395" r:id="rId30"/>
    <p:sldId id="399" r:id="rId31"/>
    <p:sldId id="384" r:id="rId32"/>
    <p:sldId id="381" r:id="rId33"/>
    <p:sldId id="340" r:id="rId34"/>
    <p:sldId id="398" r:id="rId35"/>
    <p:sldId id="396" r:id="rId36"/>
    <p:sldId id="343" r:id="rId37"/>
    <p:sldId id="267" r:id="rId38"/>
    <p:sldId id="269" r:id="rId39"/>
    <p:sldId id="270" r:id="rId40"/>
    <p:sldId id="362" r:id="rId41"/>
    <p:sldId id="345" r:id="rId42"/>
    <p:sldId id="367" r:id="rId43"/>
    <p:sldId id="401" r:id="rId44"/>
    <p:sldId id="364" r:id="rId45"/>
    <p:sldId id="305" r:id="rId46"/>
    <p:sldId id="347" r:id="rId47"/>
    <p:sldId id="390" r:id="rId48"/>
    <p:sldId id="392" r:id="rId49"/>
    <p:sldId id="309" r:id="rId50"/>
    <p:sldId id="400" r:id="rId51"/>
    <p:sldId id="366" r:id="rId52"/>
    <p:sldId id="407" r:id="rId53"/>
    <p:sldId id="411" r:id="rId54"/>
  </p:sldIdLst>
  <p:sldSz cx="9144000" cy="6858000" type="screen4x3"/>
  <p:notesSz cx="6797675" cy="9926638"/>
  <p:defaultTextStyle>
    <a:defPPr>
      <a:defRPr lang="bg-B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13" autoAdjust="0"/>
    <p:restoredTop sz="86447" autoAdjust="0"/>
  </p:normalViewPr>
  <p:slideViewPr>
    <p:cSldViewPr>
      <p:cViewPr varScale="1">
        <p:scale>
          <a:sx n="90" d="100"/>
          <a:sy n="90" d="100"/>
        </p:scale>
        <p:origin x="3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handoutMaster" Target="handoutMasters/handoutMaster1.xml"/><Relationship Id="rId8" Type="http://schemas.openxmlformats.org/officeDocument/2006/relationships/slideMaster" Target="slideMasters/slideMaster4.xml"/><Relationship Id="rId51" Type="http://schemas.openxmlformats.org/officeDocument/2006/relationships/slide" Target="slides/slide3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CBEBB68-B3DF-439C-AB78-82B527001C2E}" type="datetimeFigureOut">
              <a:rPr lang="bg-BG" smtClean="0"/>
              <a:t>5.2.2021 г.</a:t>
            </a:fld>
            <a:endParaRPr lang="bg-BG"/>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6E58528-3CD9-4C1E-9BE9-5ECC562962E5}" type="slidenum">
              <a:rPr lang="bg-BG" smtClean="0"/>
              <a:t>‹#›</a:t>
            </a:fld>
            <a:endParaRPr lang="bg-BG"/>
          </a:p>
        </p:txBody>
      </p:sp>
    </p:spTree>
    <p:extLst>
      <p:ext uri="{BB962C8B-B14F-4D97-AF65-F5344CB8AC3E}">
        <p14:creationId xmlns:p14="http://schemas.microsoft.com/office/powerpoint/2010/main" val="237379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bg-BG"/>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E0342E6-0B8C-4D37-B6E8-243AF0E50D72}" type="datetimeFigureOut">
              <a:rPr lang="bg-BG"/>
              <a:pPr/>
              <a:t>5.2.2021 г.</a:t>
            </a:fld>
            <a:endParaRPr lang="bg-B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bg-BG"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bg-BG"/>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0C58701-D49F-4DE2-A0A0-9F4E0094780A}" type="slidenum">
              <a:rPr lang="bg-BG"/>
              <a:pPr/>
              <a:t>‹#›</a:t>
            </a:fld>
            <a:endParaRPr lang="bg-BG"/>
          </a:p>
        </p:txBody>
      </p:sp>
    </p:spTree>
    <p:extLst>
      <p:ext uri="{BB962C8B-B14F-4D97-AF65-F5344CB8AC3E}">
        <p14:creationId xmlns:p14="http://schemas.microsoft.com/office/powerpoint/2010/main" val="2357644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D0C58701-D49F-4DE2-A0A0-9F4E0094780A}" type="slidenum">
              <a:rPr lang="bg-BG" smtClean="0"/>
              <a:pPr/>
              <a:t>37</a:t>
            </a:fld>
            <a:endParaRPr lang="bg-BG"/>
          </a:p>
        </p:txBody>
      </p:sp>
    </p:spTree>
    <p:extLst>
      <p:ext uri="{BB962C8B-B14F-4D97-AF65-F5344CB8AC3E}">
        <p14:creationId xmlns:p14="http://schemas.microsoft.com/office/powerpoint/2010/main" val="568877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29.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3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3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0.xml"/><Relationship Id="rId1" Type="http://schemas.openxmlformats.org/officeDocument/2006/relationships/themeOverride" Target="../theme/themeOverride3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themeOverride" Target="../theme/themeOverride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7.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xml"/><Relationship Id="rId1" Type="http://schemas.openxmlformats.org/officeDocument/2006/relationships/themeOverride" Target="../theme/themeOverride2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1.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2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hemeOverride" Target="../theme/themeOverride2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7.xml"/><Relationship Id="rId1" Type="http://schemas.openxmlformats.org/officeDocument/2006/relationships/themeOverride" Target="../theme/themeOverride2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0E8F9DDB-E4CC-4F9B-B705-0A41483C21A6}" type="datetime1">
              <a:rPr lang="bg-BG" smtClean="0"/>
              <a:pPr/>
              <a:t>5.2.2021 г.</a:t>
            </a:fld>
            <a:endParaRPr lang="bg-BG"/>
          </a:p>
        </p:txBody>
      </p:sp>
      <p:sp>
        <p:nvSpPr>
          <p:cNvPr id="12" name="Footer Placeholder 18"/>
          <p:cNvSpPr>
            <a:spLocks noGrp="1"/>
          </p:cNvSpPr>
          <p:nvPr>
            <p:ph type="ftr" sz="quarter" idx="11"/>
          </p:nvPr>
        </p:nvSpPr>
        <p:spPr/>
        <p:txBody>
          <a:bodyPr/>
          <a:lstStyle>
            <a:lvl1pPr>
              <a:defRPr>
                <a:solidFill>
                  <a:srgbClr val="E8F0F4"/>
                </a:solidFill>
              </a:defRPr>
            </a:lvl1pPr>
          </a:lstStyle>
          <a:p>
            <a:r>
              <a:rPr lang="en-US" smtClean="0"/>
              <a:t>Project dissemination day, University of Ruse, Bulgaria, 10 Dec 2015</a:t>
            </a:r>
            <a:endParaRPr lang="bg-BG"/>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A0FE46E3-725D-4DC6-8E48-0DC5F4DBC82A}" type="slidenum">
              <a:rPr lang="bg-BG"/>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7E39F9A0-1E94-47F5-A49C-61D1C6FF8C6C}" type="datetime1">
              <a:rPr lang="bg-BG" smtClean="0"/>
              <a:pPr/>
              <a:t>5.2.2021 г.</a:t>
            </a:fld>
            <a:endParaRPr lang="bg-BG"/>
          </a:p>
        </p:txBody>
      </p:sp>
      <p:sp>
        <p:nvSpPr>
          <p:cNvPr id="5"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6" name="Slide Number Placeholder 17"/>
          <p:cNvSpPr>
            <a:spLocks noGrp="1"/>
          </p:cNvSpPr>
          <p:nvPr>
            <p:ph type="sldNum" sz="quarter" idx="12"/>
          </p:nvPr>
        </p:nvSpPr>
        <p:spPr/>
        <p:txBody>
          <a:bodyPr/>
          <a:lstStyle>
            <a:lvl1pPr>
              <a:defRPr/>
            </a:lvl1pPr>
          </a:lstStyle>
          <a:p>
            <a:fld id="{AD87D574-F191-4DA3-9CDD-6EEC1F362EC9}" type="slidenum">
              <a:rPr lang="bg-BG"/>
              <a:pPr/>
              <a:t>‹#›</a:t>
            </a:fld>
            <a:endParaRPr lang="bg-BG"/>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solidFill>
                  <a:prstClr val="black"/>
                </a:solidFill>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46C57A25-2249-4ABF-B51C-E22F60E0ED40}" type="datetime1">
              <a:rPr lang="bg-BG" smtClean="0"/>
              <a:pPr/>
              <a:t>5.2.2021 г.</a:t>
            </a:fld>
            <a:endParaRPr lang="bg-BG"/>
          </a:p>
        </p:txBody>
      </p:sp>
      <p:sp>
        <p:nvSpPr>
          <p:cNvPr id="12" name="Footer Placeholder 18"/>
          <p:cNvSpPr>
            <a:spLocks noGrp="1"/>
          </p:cNvSpPr>
          <p:nvPr>
            <p:ph type="ftr" sz="quarter" idx="11"/>
          </p:nvPr>
        </p:nvSpPr>
        <p:spPr/>
        <p:txBody>
          <a:bodyPr/>
          <a:lstStyle>
            <a:lvl1pPr>
              <a:defRPr>
                <a:solidFill>
                  <a:srgbClr val="E8F0F4"/>
                </a:solidFill>
              </a:defRPr>
            </a:lvl1pPr>
          </a:lstStyle>
          <a:p>
            <a:r>
              <a:rPr lang="en-US" smtClean="0"/>
              <a:t>Project dissemination day, University of Ruse, Bulgaria, 09 Dec 2014</a:t>
            </a:r>
            <a:endParaRPr lang="bg-BG"/>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A0FE46E3-725D-4DC6-8E48-0DC5F4DBC82A}" type="slidenum">
              <a:rPr lang="bg-BG"/>
              <a:pPr/>
              <a:t>‹#›</a:t>
            </a:fld>
            <a:endParaRPr lang="bg-BG"/>
          </a:p>
        </p:txBody>
      </p:sp>
    </p:spTree>
    <p:extLst>
      <p:ext uri="{BB962C8B-B14F-4D97-AF65-F5344CB8AC3E}">
        <p14:creationId xmlns:p14="http://schemas.microsoft.com/office/powerpoint/2010/main" val="3776370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fld id="{280B9D8D-48A2-4A37-87F5-35755E373071}" type="datetime1">
              <a:rPr lang="bg-BG" smtClean="0">
                <a:solidFill>
                  <a:prstClr val="black"/>
                </a:solidFill>
              </a:rPr>
              <a:pPr/>
              <a:t>5.2.2021 г.</a:t>
            </a:fld>
            <a:endParaRPr lang="bg-BG">
              <a:solidFill>
                <a:prstClr val="black"/>
              </a:solidFill>
            </a:endParaRPr>
          </a:p>
        </p:txBody>
      </p:sp>
      <p:sp>
        <p:nvSpPr>
          <p:cNvPr id="5" name="Footer Placeholder 21"/>
          <p:cNvSpPr>
            <a:spLocks noGrp="1"/>
          </p:cNvSpPr>
          <p:nvPr>
            <p:ph type="ftr" sz="quarter" idx="11"/>
          </p:nvPr>
        </p:nvSpPr>
        <p:spPr/>
        <p:txBody>
          <a:bodyPr/>
          <a:lstStyle>
            <a:lvl1pPr>
              <a:defRPr/>
            </a:lvl1pPr>
          </a:lstStyle>
          <a:p>
            <a:r>
              <a:rPr lang="en-US" smtClean="0">
                <a:solidFill>
                  <a:prstClr val="black"/>
                </a:solidFill>
              </a:rPr>
              <a:t>Project dissemination day, University of Ruse, Bulgaria, 09 Dec 2014</a:t>
            </a:r>
            <a:endParaRPr lang="bg-BG">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E853A429-D91A-41B8-8618-C14E66B4404D}" type="slidenum">
              <a:rPr lang="bg-BG">
                <a:solidFill>
                  <a:prstClr val="black"/>
                </a:solidFill>
              </a:rPr>
              <a:pPr/>
              <a:t>‹#›</a:t>
            </a:fld>
            <a:endParaRPr lang="bg-BG">
              <a:solidFill>
                <a:prstClr val="black"/>
              </a:solidFill>
            </a:endParaRPr>
          </a:p>
        </p:txBody>
      </p:sp>
    </p:spTree>
    <p:extLst>
      <p:ext uri="{BB962C8B-B14F-4D97-AF65-F5344CB8AC3E}">
        <p14:creationId xmlns:p14="http://schemas.microsoft.com/office/powerpoint/2010/main" val="3785027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C671FF9E-7DD2-4721-97A6-A2C4043AA05B}" type="datetime1">
              <a:rPr lang="bg-BG" smtClean="0">
                <a:solidFill>
                  <a:prstClr val="white"/>
                </a:solidFill>
              </a:rPr>
              <a:pPr/>
              <a:t>5.2.2021 г.</a:t>
            </a:fld>
            <a:endParaRPr lang="bg-BG">
              <a:solidFill>
                <a:prstClr val="white"/>
              </a:solidFill>
            </a:endParaRPr>
          </a:p>
        </p:txBody>
      </p:sp>
      <p:sp>
        <p:nvSpPr>
          <p:cNvPr id="7" name="Footer Placeholder 4"/>
          <p:cNvSpPr>
            <a:spLocks noGrp="1"/>
          </p:cNvSpPr>
          <p:nvPr>
            <p:ph type="ftr" sz="quarter" idx="11"/>
          </p:nvPr>
        </p:nvSpPr>
        <p:spPr/>
        <p:txBody>
          <a:bodyPr/>
          <a:lstStyle>
            <a:lvl1pPr>
              <a:defRPr/>
            </a:lvl1pPr>
          </a:lstStyle>
          <a:p>
            <a:r>
              <a:rPr lang="en-US" smtClean="0">
                <a:solidFill>
                  <a:prstClr val="white"/>
                </a:solidFill>
              </a:rPr>
              <a:t>Project dissemination day, University of Ruse, Bulgaria, 09 Dec 2014</a:t>
            </a:r>
            <a:endParaRPr lang="bg-BG">
              <a:solidFill>
                <a:prstClr val="white"/>
              </a:solidFill>
            </a:endParaRPr>
          </a:p>
        </p:txBody>
      </p:sp>
      <p:sp>
        <p:nvSpPr>
          <p:cNvPr id="8" name="Slide Number Placeholder 5"/>
          <p:cNvSpPr>
            <a:spLocks noGrp="1"/>
          </p:cNvSpPr>
          <p:nvPr>
            <p:ph type="sldNum" sz="quarter" idx="12"/>
          </p:nvPr>
        </p:nvSpPr>
        <p:spPr/>
        <p:txBody>
          <a:bodyPr/>
          <a:lstStyle>
            <a:lvl1pPr>
              <a:defRPr/>
            </a:lvl1pPr>
          </a:lstStyle>
          <a:p>
            <a:fld id="{787B7C08-077C-4E45-A0B7-1FB1185E4DA7}" type="slidenum">
              <a:rPr lang="bg-BG">
                <a:solidFill>
                  <a:prstClr val="white"/>
                </a:solidFill>
              </a:rPr>
              <a:pPr/>
              <a:t>‹#›</a:t>
            </a:fld>
            <a:endParaRPr lang="bg-BG">
              <a:solidFill>
                <a:prstClr val="white"/>
              </a:solidFill>
            </a:endParaRPr>
          </a:p>
        </p:txBody>
      </p:sp>
    </p:spTree>
    <p:extLst>
      <p:ext uri="{BB962C8B-B14F-4D97-AF65-F5344CB8AC3E}">
        <p14:creationId xmlns:p14="http://schemas.microsoft.com/office/powerpoint/2010/main" val="2664523462"/>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fld id="{678B9E94-2DD3-4017-A03E-17772B4B0530}" type="datetime1">
              <a:rPr lang="bg-BG" smtClean="0">
                <a:solidFill>
                  <a:prstClr val="white"/>
                </a:solidFill>
              </a:rPr>
              <a:pPr/>
              <a:t>5.2.2021 г.</a:t>
            </a:fld>
            <a:endParaRPr lang="bg-BG">
              <a:solidFill>
                <a:prstClr val="white"/>
              </a:solidFill>
            </a:endParaRPr>
          </a:p>
        </p:txBody>
      </p:sp>
      <p:sp>
        <p:nvSpPr>
          <p:cNvPr id="6" name="Footer Placeholder 5"/>
          <p:cNvSpPr>
            <a:spLocks noGrp="1"/>
          </p:cNvSpPr>
          <p:nvPr>
            <p:ph type="ftr" sz="quarter" idx="11"/>
          </p:nvPr>
        </p:nvSpPr>
        <p:spPr/>
        <p:txBody>
          <a:bodyPr/>
          <a:lstStyle>
            <a:lvl1pPr>
              <a:defRPr/>
            </a:lvl1pPr>
          </a:lstStyle>
          <a:p>
            <a:r>
              <a:rPr lang="en-US" smtClean="0">
                <a:solidFill>
                  <a:prstClr val="white"/>
                </a:solidFill>
              </a:rPr>
              <a:t>Project dissemination day, University of Ruse, Bulgaria, 09 Dec 2014</a:t>
            </a:r>
            <a:endParaRPr lang="bg-BG">
              <a:solidFill>
                <a:prstClr val="white"/>
              </a:solidFill>
            </a:endParaRPr>
          </a:p>
        </p:txBody>
      </p:sp>
      <p:sp>
        <p:nvSpPr>
          <p:cNvPr id="7" name="Slide Number Placeholder 6"/>
          <p:cNvSpPr>
            <a:spLocks noGrp="1"/>
          </p:cNvSpPr>
          <p:nvPr>
            <p:ph type="sldNum" sz="quarter" idx="12"/>
          </p:nvPr>
        </p:nvSpPr>
        <p:spPr/>
        <p:txBody>
          <a:bodyPr/>
          <a:lstStyle>
            <a:lvl1pPr>
              <a:defRPr/>
            </a:lvl1pPr>
          </a:lstStyle>
          <a:p>
            <a:fld id="{0EDFEDDE-98F4-468F-AD21-CBDF66B431EA}" type="slidenum">
              <a:rPr lang="bg-BG">
                <a:solidFill>
                  <a:prstClr val="white"/>
                </a:solidFill>
              </a:rPr>
              <a:pPr/>
              <a:t>‹#›</a:t>
            </a:fld>
            <a:endParaRPr lang="bg-BG">
              <a:solidFill>
                <a:prstClr val="white"/>
              </a:solidFill>
            </a:endParaRPr>
          </a:p>
        </p:txBody>
      </p:sp>
    </p:spTree>
    <p:extLst>
      <p:ext uri="{BB962C8B-B14F-4D97-AF65-F5344CB8AC3E}">
        <p14:creationId xmlns:p14="http://schemas.microsoft.com/office/powerpoint/2010/main" val="411590478"/>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3F9DB9C-FD8F-44F9-A957-14940F1AB6BF}" type="datetime1">
              <a:rPr lang="bg-BG" smtClean="0">
                <a:solidFill>
                  <a:prstClr val="black"/>
                </a:solidFill>
              </a:rPr>
              <a:pPr/>
              <a:t>5.2.2021 г.</a:t>
            </a:fld>
            <a:endParaRPr lang="bg-BG">
              <a:solidFill>
                <a:prstClr val="black"/>
              </a:solidFill>
            </a:endParaRPr>
          </a:p>
        </p:txBody>
      </p:sp>
      <p:sp>
        <p:nvSpPr>
          <p:cNvPr id="8" name="Footer Placeholder 7"/>
          <p:cNvSpPr>
            <a:spLocks noGrp="1"/>
          </p:cNvSpPr>
          <p:nvPr>
            <p:ph type="ftr" sz="quarter" idx="11"/>
          </p:nvPr>
        </p:nvSpPr>
        <p:spPr/>
        <p:txBody>
          <a:bodyPr/>
          <a:lstStyle>
            <a:lvl1pPr>
              <a:defRPr/>
            </a:lvl1pPr>
          </a:lstStyle>
          <a:p>
            <a:r>
              <a:rPr lang="en-US" smtClean="0">
                <a:solidFill>
                  <a:prstClr val="black"/>
                </a:solidFill>
              </a:rPr>
              <a:t>Project dissemination day, University of Ruse, Bulgaria, 09 Dec 2014</a:t>
            </a:r>
            <a:endParaRPr lang="bg-BG">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62ADAAEC-AA18-49E4-8E36-3D7898461EFA}" type="slidenum">
              <a:rPr lang="bg-BG">
                <a:solidFill>
                  <a:prstClr val="black"/>
                </a:solidFill>
              </a:rPr>
              <a:pPr/>
              <a:t>‹#›</a:t>
            </a:fld>
            <a:endParaRPr lang="bg-BG">
              <a:solidFill>
                <a:prstClr val="black"/>
              </a:solidFill>
            </a:endParaRPr>
          </a:p>
        </p:txBody>
      </p:sp>
    </p:spTree>
    <p:extLst>
      <p:ext uri="{BB962C8B-B14F-4D97-AF65-F5344CB8AC3E}">
        <p14:creationId xmlns:p14="http://schemas.microsoft.com/office/powerpoint/2010/main" val="2299161158"/>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2A7FF29-B013-4C6F-8B23-1BA2480BF651}" type="datetime1">
              <a:rPr lang="bg-BG" smtClean="0">
                <a:solidFill>
                  <a:prstClr val="white"/>
                </a:solidFill>
              </a:rPr>
              <a:pPr/>
              <a:t>5.2.2021 г.</a:t>
            </a:fld>
            <a:endParaRPr lang="bg-BG">
              <a:solidFill>
                <a:prstClr val="white"/>
              </a:solidFill>
            </a:endParaRPr>
          </a:p>
        </p:txBody>
      </p:sp>
      <p:sp>
        <p:nvSpPr>
          <p:cNvPr id="4" name="Footer Placeholder 3"/>
          <p:cNvSpPr>
            <a:spLocks noGrp="1"/>
          </p:cNvSpPr>
          <p:nvPr>
            <p:ph type="ftr" sz="quarter" idx="11"/>
          </p:nvPr>
        </p:nvSpPr>
        <p:spPr/>
        <p:txBody>
          <a:bodyPr/>
          <a:lstStyle>
            <a:lvl1pPr>
              <a:defRPr/>
            </a:lvl1pPr>
          </a:lstStyle>
          <a:p>
            <a:r>
              <a:rPr lang="en-US" smtClean="0">
                <a:solidFill>
                  <a:prstClr val="white"/>
                </a:solidFill>
              </a:rPr>
              <a:t>Project dissemination day, University of Ruse, Bulgaria, 09 Dec 2014</a:t>
            </a:r>
            <a:endParaRPr lang="bg-BG">
              <a:solidFill>
                <a:prstClr val="white"/>
              </a:solidFill>
            </a:endParaRPr>
          </a:p>
        </p:txBody>
      </p:sp>
      <p:sp>
        <p:nvSpPr>
          <p:cNvPr id="5" name="Slide Number Placeholder 4"/>
          <p:cNvSpPr>
            <a:spLocks noGrp="1"/>
          </p:cNvSpPr>
          <p:nvPr>
            <p:ph type="sldNum" sz="quarter" idx="12"/>
          </p:nvPr>
        </p:nvSpPr>
        <p:spPr/>
        <p:txBody>
          <a:bodyPr/>
          <a:lstStyle>
            <a:lvl1pPr>
              <a:defRPr/>
            </a:lvl1pPr>
          </a:lstStyle>
          <a:p>
            <a:fld id="{CDE79127-4F76-4EE8-AE97-77D240891F0A}" type="slidenum">
              <a:rPr lang="bg-BG">
                <a:solidFill>
                  <a:prstClr val="white"/>
                </a:solidFill>
              </a:rPr>
              <a:pPr/>
              <a:t>‹#›</a:t>
            </a:fld>
            <a:endParaRPr lang="bg-BG">
              <a:solidFill>
                <a:prstClr val="white"/>
              </a:solidFill>
            </a:endParaRPr>
          </a:p>
        </p:txBody>
      </p:sp>
    </p:spTree>
    <p:extLst>
      <p:ext uri="{BB962C8B-B14F-4D97-AF65-F5344CB8AC3E}">
        <p14:creationId xmlns:p14="http://schemas.microsoft.com/office/powerpoint/2010/main" val="45100731"/>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0D04E444-E504-40CC-806E-D06138CD5B45}" type="datetime1">
              <a:rPr lang="bg-BG" smtClean="0">
                <a:solidFill>
                  <a:prstClr val="black"/>
                </a:solidFill>
              </a:rPr>
              <a:pPr/>
              <a:t>5.2.2021 г.</a:t>
            </a:fld>
            <a:endParaRPr lang="bg-BG">
              <a:solidFill>
                <a:prstClr val="black"/>
              </a:solidFill>
            </a:endParaRPr>
          </a:p>
        </p:txBody>
      </p:sp>
      <p:sp>
        <p:nvSpPr>
          <p:cNvPr id="3" name="Footer Placeholder 21"/>
          <p:cNvSpPr>
            <a:spLocks noGrp="1"/>
          </p:cNvSpPr>
          <p:nvPr>
            <p:ph type="ftr" sz="quarter" idx="11"/>
          </p:nvPr>
        </p:nvSpPr>
        <p:spPr/>
        <p:txBody>
          <a:bodyPr/>
          <a:lstStyle>
            <a:lvl1pPr>
              <a:defRPr/>
            </a:lvl1pPr>
          </a:lstStyle>
          <a:p>
            <a:r>
              <a:rPr lang="en-US" smtClean="0">
                <a:solidFill>
                  <a:prstClr val="black"/>
                </a:solidFill>
              </a:rPr>
              <a:t>Project dissemination day, University of Ruse, Bulgaria, 09 Dec 2014</a:t>
            </a:r>
            <a:endParaRPr lang="bg-BG">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fld id="{362A1EF6-33B9-4162-888D-982461F28195}" type="slidenum">
              <a:rPr lang="bg-BG">
                <a:solidFill>
                  <a:prstClr val="black"/>
                </a:solidFill>
              </a:rPr>
              <a:pPr/>
              <a:t>‹#›</a:t>
            </a:fld>
            <a:endParaRPr lang="bg-BG">
              <a:solidFill>
                <a:prstClr val="black"/>
              </a:solidFill>
            </a:endParaRPr>
          </a:p>
        </p:txBody>
      </p:sp>
    </p:spTree>
    <p:extLst>
      <p:ext uri="{BB962C8B-B14F-4D97-AF65-F5344CB8AC3E}">
        <p14:creationId xmlns:p14="http://schemas.microsoft.com/office/powerpoint/2010/main" val="470374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923896C-4549-443D-B5E2-EA8C2D4BA610}" type="datetime1">
              <a:rPr lang="bg-BG" smtClean="0">
                <a:solidFill>
                  <a:prstClr val="black"/>
                </a:solidFill>
              </a:rPr>
              <a:pPr/>
              <a:t>5.2.2021 г.</a:t>
            </a:fld>
            <a:endParaRPr lang="bg-BG">
              <a:solidFill>
                <a:prstClr val="black"/>
              </a:solidFill>
            </a:endParaRPr>
          </a:p>
        </p:txBody>
      </p:sp>
      <p:sp>
        <p:nvSpPr>
          <p:cNvPr id="6" name="Footer Placeholder 5"/>
          <p:cNvSpPr>
            <a:spLocks noGrp="1"/>
          </p:cNvSpPr>
          <p:nvPr>
            <p:ph type="ftr" sz="quarter" idx="11"/>
          </p:nvPr>
        </p:nvSpPr>
        <p:spPr/>
        <p:txBody>
          <a:bodyPr/>
          <a:lstStyle>
            <a:lvl1pPr>
              <a:defRPr/>
            </a:lvl1pPr>
          </a:lstStyle>
          <a:p>
            <a:r>
              <a:rPr lang="en-US" smtClean="0">
                <a:solidFill>
                  <a:prstClr val="black"/>
                </a:solidFill>
              </a:rPr>
              <a:t>Project dissemination day, University of Ruse, Bulgaria, 09 Dec 2014</a:t>
            </a:r>
            <a:endParaRPr lang="bg-BG">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E6DFFB81-D847-4202-B95B-2DEA86763F30}" type="slidenum">
              <a:rPr lang="bg-BG">
                <a:solidFill>
                  <a:prstClr val="black"/>
                </a:solidFill>
              </a:rPr>
              <a:pPr/>
              <a:t>‹#›</a:t>
            </a:fld>
            <a:endParaRPr lang="bg-BG">
              <a:solidFill>
                <a:prstClr val="black"/>
              </a:solidFill>
            </a:endParaRPr>
          </a:p>
        </p:txBody>
      </p:sp>
    </p:spTree>
    <p:extLst>
      <p:ext uri="{BB962C8B-B14F-4D97-AF65-F5344CB8AC3E}">
        <p14:creationId xmlns:p14="http://schemas.microsoft.com/office/powerpoint/2010/main" val="87649585"/>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Lucida Sans Unicode"/>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fld id="{4DB84788-23F1-4F5D-861E-32F0D7A1161C}" type="datetime1">
              <a:rPr lang="bg-BG" smtClean="0">
                <a:solidFill>
                  <a:prstClr val="white"/>
                </a:solidFill>
              </a:rPr>
              <a:pPr/>
              <a:t>5.2.2021 г.</a:t>
            </a:fld>
            <a:endParaRPr lang="bg-BG">
              <a:solidFill>
                <a:prstClr val="white"/>
              </a:solidFill>
            </a:endParaRPr>
          </a:p>
        </p:txBody>
      </p:sp>
      <p:sp>
        <p:nvSpPr>
          <p:cNvPr id="12" name="Footer Placeholder 5"/>
          <p:cNvSpPr>
            <a:spLocks noGrp="1"/>
          </p:cNvSpPr>
          <p:nvPr>
            <p:ph type="ftr" sz="quarter" idx="11"/>
          </p:nvPr>
        </p:nvSpPr>
        <p:spPr/>
        <p:txBody>
          <a:bodyPr/>
          <a:lstStyle>
            <a:lvl1pPr>
              <a:defRPr/>
            </a:lvl1pPr>
          </a:lstStyle>
          <a:p>
            <a:r>
              <a:rPr lang="en-US" smtClean="0">
                <a:solidFill>
                  <a:prstClr val="white"/>
                </a:solidFill>
              </a:rPr>
              <a:t>Project dissemination day, University of Ruse, Bulgaria, 09 Dec 2014</a:t>
            </a:r>
            <a:endParaRPr lang="bg-BG">
              <a:solidFill>
                <a:prstClr val="white"/>
              </a:solidFill>
            </a:endParaRPr>
          </a:p>
        </p:txBody>
      </p:sp>
      <p:sp>
        <p:nvSpPr>
          <p:cNvPr id="13" name="Slide Number Placeholder 6"/>
          <p:cNvSpPr>
            <a:spLocks noGrp="1"/>
          </p:cNvSpPr>
          <p:nvPr>
            <p:ph type="sldNum" sz="quarter" idx="12"/>
          </p:nvPr>
        </p:nvSpPr>
        <p:spPr/>
        <p:txBody>
          <a:bodyPr/>
          <a:lstStyle>
            <a:lvl1pPr>
              <a:defRPr/>
            </a:lvl1pPr>
          </a:lstStyle>
          <a:p>
            <a:fld id="{3FF56DB0-D5B4-4FD6-AD73-2516248CDE5D}" type="slidenum">
              <a:rPr lang="bg-BG">
                <a:solidFill>
                  <a:prstClr val="white"/>
                </a:solidFill>
              </a:rPr>
              <a:pPr/>
              <a:t>‹#›</a:t>
            </a:fld>
            <a:endParaRPr lang="bg-BG">
              <a:solidFill>
                <a:prstClr val="white"/>
              </a:solidFill>
            </a:endParaRPr>
          </a:p>
        </p:txBody>
      </p:sp>
    </p:spTree>
    <p:extLst>
      <p:ext uri="{BB962C8B-B14F-4D97-AF65-F5344CB8AC3E}">
        <p14:creationId xmlns:p14="http://schemas.microsoft.com/office/powerpoint/2010/main" val="545044913"/>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76665E0D-D13E-4368-AD1B-FB1B34BA55E7}" type="datetime1">
              <a:rPr lang="bg-BG" smtClean="0">
                <a:solidFill>
                  <a:prstClr val="black"/>
                </a:solidFill>
              </a:rPr>
              <a:pPr/>
              <a:t>5.2.2021 г.</a:t>
            </a:fld>
            <a:endParaRPr lang="bg-BG">
              <a:solidFill>
                <a:prstClr val="black"/>
              </a:solidFill>
            </a:endParaRPr>
          </a:p>
        </p:txBody>
      </p:sp>
      <p:sp>
        <p:nvSpPr>
          <p:cNvPr id="5" name="Footer Placeholder 21"/>
          <p:cNvSpPr>
            <a:spLocks noGrp="1"/>
          </p:cNvSpPr>
          <p:nvPr>
            <p:ph type="ftr" sz="quarter" idx="11"/>
          </p:nvPr>
        </p:nvSpPr>
        <p:spPr/>
        <p:txBody>
          <a:bodyPr/>
          <a:lstStyle>
            <a:lvl1pPr>
              <a:defRPr/>
            </a:lvl1pPr>
          </a:lstStyle>
          <a:p>
            <a:r>
              <a:rPr lang="en-US" smtClean="0">
                <a:solidFill>
                  <a:prstClr val="black"/>
                </a:solidFill>
              </a:rPr>
              <a:t>Project dissemination day, University of Ruse, Bulgaria, 09 Dec 2014</a:t>
            </a:r>
            <a:endParaRPr lang="bg-BG">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AD87D574-F191-4DA3-9CDD-6EEC1F362EC9}" type="slidenum">
              <a:rPr lang="bg-BG">
                <a:solidFill>
                  <a:prstClr val="black"/>
                </a:solidFill>
              </a:rPr>
              <a:pPr/>
              <a:t>‹#›</a:t>
            </a:fld>
            <a:endParaRPr lang="bg-BG">
              <a:solidFill>
                <a:prstClr val="black"/>
              </a:solidFill>
            </a:endParaRPr>
          </a:p>
        </p:txBody>
      </p:sp>
    </p:spTree>
    <p:extLst>
      <p:ext uri="{BB962C8B-B14F-4D97-AF65-F5344CB8AC3E}">
        <p14:creationId xmlns:p14="http://schemas.microsoft.com/office/powerpoint/2010/main" val="395099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68A7432C-4932-4180-9D6B-4C8CA7A67083}" type="datetime1">
              <a:rPr lang="bg-BG" smtClean="0"/>
              <a:pPr/>
              <a:t>5.2.2021 г.</a:t>
            </a:fld>
            <a:endParaRPr lang="bg-BG"/>
          </a:p>
        </p:txBody>
      </p:sp>
      <p:sp>
        <p:nvSpPr>
          <p:cNvPr id="5"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6" name="Slide Number Placeholder 17"/>
          <p:cNvSpPr>
            <a:spLocks noGrp="1"/>
          </p:cNvSpPr>
          <p:nvPr>
            <p:ph type="sldNum" sz="quarter" idx="12"/>
          </p:nvPr>
        </p:nvSpPr>
        <p:spPr/>
        <p:txBody>
          <a:bodyPr/>
          <a:lstStyle>
            <a:lvl1pPr>
              <a:defRPr/>
            </a:lvl1pPr>
          </a:lstStyle>
          <a:p>
            <a:fld id="{994271FD-19E3-4595-B30A-577EE9736411}" type="slidenum">
              <a:rPr lang="bg-BG"/>
              <a:pPr/>
              <a:t>‹#›</a:t>
            </a:fld>
            <a:endParaRPr lang="bg-BG"/>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6C999F56-7E48-4F64-984C-DA88AAE85BED}" type="datetime1">
              <a:rPr lang="bg-BG" smtClean="0">
                <a:solidFill>
                  <a:prstClr val="black"/>
                </a:solidFill>
              </a:rPr>
              <a:pPr/>
              <a:t>5.2.2021 г.</a:t>
            </a:fld>
            <a:endParaRPr lang="bg-BG">
              <a:solidFill>
                <a:prstClr val="black"/>
              </a:solidFill>
            </a:endParaRPr>
          </a:p>
        </p:txBody>
      </p:sp>
      <p:sp>
        <p:nvSpPr>
          <p:cNvPr id="5" name="Footer Placeholder 21"/>
          <p:cNvSpPr>
            <a:spLocks noGrp="1"/>
          </p:cNvSpPr>
          <p:nvPr>
            <p:ph type="ftr" sz="quarter" idx="11"/>
          </p:nvPr>
        </p:nvSpPr>
        <p:spPr/>
        <p:txBody>
          <a:bodyPr/>
          <a:lstStyle>
            <a:lvl1pPr>
              <a:defRPr/>
            </a:lvl1pPr>
          </a:lstStyle>
          <a:p>
            <a:r>
              <a:rPr lang="en-US" smtClean="0">
                <a:solidFill>
                  <a:prstClr val="black"/>
                </a:solidFill>
              </a:rPr>
              <a:t>Project dissemination day, University of Ruse, Bulgaria, 09 Dec 2014</a:t>
            </a:r>
            <a:endParaRPr lang="bg-BG">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fld id="{994271FD-19E3-4595-B30A-577EE9736411}" type="slidenum">
              <a:rPr lang="bg-BG">
                <a:solidFill>
                  <a:prstClr val="black"/>
                </a:solidFill>
              </a:rPr>
              <a:pPr/>
              <a:t>‹#›</a:t>
            </a:fld>
            <a:endParaRPr lang="bg-BG">
              <a:solidFill>
                <a:prstClr val="black"/>
              </a:solidFill>
            </a:endParaRPr>
          </a:p>
        </p:txBody>
      </p:sp>
    </p:spTree>
    <p:extLst>
      <p:ext uri="{BB962C8B-B14F-4D97-AF65-F5344CB8AC3E}">
        <p14:creationId xmlns:p14="http://schemas.microsoft.com/office/powerpoint/2010/main" val="2349541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bg-BG">
              <a:solidFill>
                <a:srgbClr val="FFFFFF"/>
              </a:solidFill>
              <a:cs typeface="Arial"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bg-BG">
                <a:solidFill>
                  <a:srgbClr val="FFFFFF"/>
                </a:solidFill>
                <a:cs typeface="Arial"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08EE7D48-A6AE-4CE9-8213-583E40BE9150}" type="datetime1">
              <a:rPr lang="bg-BG" altLang="bg-BG" smtClean="0"/>
              <a:pPr/>
              <a:t>5.2.2021 г.</a:t>
            </a:fld>
            <a:endParaRPr lang="bg-BG" altLang="bg-BG"/>
          </a:p>
        </p:txBody>
      </p:sp>
      <p:sp>
        <p:nvSpPr>
          <p:cNvPr id="12" name="Footer Placeholder 18"/>
          <p:cNvSpPr>
            <a:spLocks noGrp="1"/>
          </p:cNvSpPr>
          <p:nvPr>
            <p:ph type="ftr" sz="quarter" idx="11"/>
          </p:nvPr>
        </p:nvSpPr>
        <p:spPr/>
        <p:txBody>
          <a:bodyPr/>
          <a:lstStyle>
            <a:lvl1pPr>
              <a:defRPr>
                <a:solidFill>
                  <a:srgbClr val="E8F0F4"/>
                </a:solidFill>
              </a:defRPr>
            </a:lvl1pPr>
          </a:lstStyle>
          <a:p>
            <a:r>
              <a:rPr lang="en-US" altLang="bg-BG" smtClean="0"/>
              <a:t>Project dissemination day, University of Ruse, Bulgaria, 10 Dec 2015</a:t>
            </a:r>
            <a:endParaRPr lang="bg-BG" altLang="bg-BG"/>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4D5BDFF6-4F66-4BC1-BF67-446AE660281B}" type="slidenum">
              <a:rPr lang="bg-BG" altLang="bg-BG"/>
              <a:pPr/>
              <a:t>‹#›</a:t>
            </a:fld>
            <a:endParaRPr lang="bg-BG" altLang="bg-BG"/>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fld id="{C214551C-D063-4DC7-8632-AC354007DB24}" type="datetime1">
              <a:rPr lang="bg-BG" altLang="bg-BG" smtClean="0"/>
              <a:pPr/>
              <a:t>5.2.2021 г.</a:t>
            </a:fld>
            <a:endParaRPr lang="bg-BG" altLang="bg-BG"/>
          </a:p>
        </p:txBody>
      </p:sp>
      <p:sp>
        <p:nvSpPr>
          <p:cNvPr id="5" name="Footer Placeholder 21"/>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6" name="Slide Number Placeholder 17"/>
          <p:cNvSpPr>
            <a:spLocks noGrp="1"/>
          </p:cNvSpPr>
          <p:nvPr>
            <p:ph type="sldNum" sz="quarter" idx="12"/>
          </p:nvPr>
        </p:nvSpPr>
        <p:spPr/>
        <p:txBody>
          <a:bodyPr/>
          <a:lstStyle>
            <a:lvl1pPr>
              <a:defRPr/>
            </a:lvl1pPr>
          </a:lstStyle>
          <a:p>
            <a:fld id="{CF856B3D-6235-4F1C-8F39-9AFD38C967A5}" type="slidenum">
              <a:rPr lang="bg-BG" altLang="bg-BG"/>
              <a:pPr/>
              <a:t>‹#›</a:t>
            </a:fld>
            <a:endParaRPr lang="bg-BG" altLang="bg-BG"/>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ltLang="bg-BG">
              <a:solidFill>
                <a:srgbClr val="FFFFFF"/>
              </a:solidFill>
              <a:cs typeface="Arial" charset="0"/>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ltLang="bg-BG">
              <a:solidFill>
                <a:srgbClr val="FFFFFF"/>
              </a:solidFill>
              <a:cs typeface="Arial"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fld id="{CE478E49-6541-4DB4-AE79-BD5ECF1913F5}" type="datetime1">
              <a:rPr lang="bg-BG" altLang="bg-BG" smtClean="0"/>
              <a:pPr/>
              <a:t>5.2.2021 г.</a:t>
            </a:fld>
            <a:endParaRPr lang="bg-BG" altLang="bg-BG"/>
          </a:p>
        </p:txBody>
      </p:sp>
      <p:sp>
        <p:nvSpPr>
          <p:cNvPr id="7" name="Footer Placeholder 4"/>
          <p:cNvSpPr>
            <a:spLocks noGrp="1"/>
          </p:cNvSpPr>
          <p:nvPr>
            <p:ph type="ftr" sz="quarter" idx="11"/>
          </p:nvPr>
        </p:nvSpPr>
        <p:spPr/>
        <p:txBody>
          <a:bodyPr/>
          <a:lstStyle>
            <a:lvl1pPr>
              <a:defRPr>
                <a:solidFill>
                  <a:srgbClr val="FFFFFF"/>
                </a:solidFill>
              </a:defRPr>
            </a:lvl1pPr>
          </a:lstStyle>
          <a:p>
            <a:r>
              <a:rPr lang="en-US" altLang="bg-BG" smtClean="0"/>
              <a:t>Project dissemination day, University of Ruse, Bulgaria, 10 Dec 2015</a:t>
            </a:r>
            <a:endParaRPr lang="bg-BG" altLang="bg-BG"/>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30D055CC-8021-4BE3-BBD4-3F6271E31203}" type="slidenum">
              <a:rPr lang="bg-BG" altLang="bg-BG"/>
              <a:pPr/>
              <a:t>‹#›</a:t>
            </a:fld>
            <a:endParaRPr lang="bg-BG" altLang="bg-BG"/>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solidFill>
                  <a:srgbClr val="FFFFFF"/>
                </a:solidFill>
              </a:defRPr>
            </a:lvl1pPr>
          </a:lstStyle>
          <a:p>
            <a:fld id="{92563B0A-4AA3-4C31-BA07-793C39487C19}" type="datetime1">
              <a:rPr lang="bg-BG" altLang="bg-BG" smtClean="0"/>
              <a:pPr/>
              <a:t>5.2.2021 г.</a:t>
            </a:fld>
            <a:endParaRPr lang="bg-BG" altLang="bg-BG"/>
          </a:p>
        </p:txBody>
      </p:sp>
      <p:sp>
        <p:nvSpPr>
          <p:cNvPr id="6" name="Footer Placeholder 5"/>
          <p:cNvSpPr>
            <a:spLocks noGrp="1"/>
          </p:cNvSpPr>
          <p:nvPr>
            <p:ph type="ftr" sz="quarter" idx="11"/>
          </p:nvPr>
        </p:nvSpPr>
        <p:spPr/>
        <p:txBody>
          <a:bodyPr/>
          <a:lstStyle>
            <a:lvl1pPr>
              <a:defRPr>
                <a:solidFill>
                  <a:srgbClr val="FFFFFF"/>
                </a:solidFill>
              </a:defRPr>
            </a:lvl1pPr>
          </a:lstStyle>
          <a:p>
            <a:r>
              <a:rPr lang="en-US" altLang="bg-BG" smtClean="0"/>
              <a:t>Project dissemination day, University of Ruse, Bulgaria, 10 Dec 2015</a:t>
            </a:r>
            <a:endParaRPr lang="bg-BG" altLang="bg-BG"/>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C2AB2CF-2F44-4890-B3BE-A4B40A2D33CE}" type="slidenum">
              <a:rPr lang="bg-BG" altLang="bg-BG"/>
              <a:pPr/>
              <a:t>‹#›</a:t>
            </a:fld>
            <a:endParaRPr lang="bg-BG" altLang="bg-BG"/>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D6C92BB-65A8-4102-BB34-5DB6C12F0FFA}" type="datetime1">
              <a:rPr lang="bg-BG" altLang="bg-BG" smtClean="0"/>
              <a:pPr/>
              <a:t>5.2.2021 г.</a:t>
            </a:fld>
            <a:endParaRPr lang="bg-BG" altLang="bg-BG"/>
          </a:p>
        </p:txBody>
      </p:sp>
      <p:sp>
        <p:nvSpPr>
          <p:cNvPr id="8" name="Footer Placeholder 7"/>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9" name="Slide Number Placeholder 8"/>
          <p:cNvSpPr>
            <a:spLocks noGrp="1"/>
          </p:cNvSpPr>
          <p:nvPr>
            <p:ph type="sldNum" sz="quarter" idx="12"/>
          </p:nvPr>
        </p:nvSpPr>
        <p:spPr/>
        <p:txBody>
          <a:bodyPr/>
          <a:lstStyle>
            <a:lvl1pPr>
              <a:defRPr/>
            </a:lvl1pPr>
          </a:lstStyle>
          <a:p>
            <a:fld id="{69055D1D-2C73-4ECE-B410-768010458DEF}" type="slidenum">
              <a:rPr lang="bg-BG" altLang="bg-BG"/>
              <a:pPr/>
              <a:t>‹#›</a:t>
            </a:fld>
            <a:endParaRPr lang="bg-BG" altLang="bg-BG"/>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03FC4374-81ED-4290-9345-B0DCF64C8B65}" type="datetime1">
              <a:rPr lang="bg-BG" altLang="bg-BG" smtClean="0"/>
              <a:pPr/>
              <a:t>5.2.2021 г.</a:t>
            </a:fld>
            <a:endParaRPr lang="bg-BG" altLang="bg-BG"/>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ltLang="bg-BG" smtClean="0"/>
              <a:t>Project dissemination day, University of Ruse, Bulgaria, 10 Dec 2015</a:t>
            </a:r>
            <a:endParaRPr lang="bg-BG" altLang="bg-BG"/>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A7253CB-E3C5-4369-B6ED-A35E0AFD9913}" type="slidenum">
              <a:rPr lang="bg-BG" altLang="bg-BG"/>
              <a:pPr/>
              <a:t>‹#›</a:t>
            </a:fld>
            <a:endParaRPr lang="bg-BG" altLang="bg-BG"/>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57BD6162-3EAA-4881-B1A1-D8A1B11443B1}" type="datetime1">
              <a:rPr lang="bg-BG" altLang="bg-BG" smtClean="0"/>
              <a:pPr/>
              <a:t>5.2.2021 г.</a:t>
            </a:fld>
            <a:endParaRPr lang="bg-BG" altLang="bg-BG"/>
          </a:p>
        </p:txBody>
      </p:sp>
      <p:sp>
        <p:nvSpPr>
          <p:cNvPr id="3" name="Footer Placeholder 21"/>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4" name="Slide Number Placeholder 17"/>
          <p:cNvSpPr>
            <a:spLocks noGrp="1"/>
          </p:cNvSpPr>
          <p:nvPr>
            <p:ph type="sldNum" sz="quarter" idx="12"/>
          </p:nvPr>
        </p:nvSpPr>
        <p:spPr/>
        <p:txBody>
          <a:bodyPr/>
          <a:lstStyle>
            <a:lvl1pPr>
              <a:defRPr/>
            </a:lvl1pPr>
          </a:lstStyle>
          <a:p>
            <a:fld id="{D43E7C7A-6810-4814-AA29-5AA0B8840B3B}" type="slidenum">
              <a:rPr lang="bg-BG" altLang="bg-BG"/>
              <a:pPr/>
              <a:t>‹#›</a:t>
            </a:fld>
            <a:endParaRPr lang="bg-BG" altLang="bg-BG"/>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52471D2-F51A-419B-8298-8CDC754E49E1}" type="datetime1">
              <a:rPr lang="bg-BG" altLang="bg-BG" smtClean="0"/>
              <a:pPr/>
              <a:t>5.2.2021 г.</a:t>
            </a:fld>
            <a:endParaRPr lang="bg-BG" altLang="bg-BG"/>
          </a:p>
        </p:txBody>
      </p:sp>
      <p:sp>
        <p:nvSpPr>
          <p:cNvPr id="6" name="Footer Placeholder 5"/>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7" name="Slide Number Placeholder 6"/>
          <p:cNvSpPr>
            <a:spLocks noGrp="1"/>
          </p:cNvSpPr>
          <p:nvPr>
            <p:ph type="sldNum" sz="quarter" idx="12"/>
          </p:nvPr>
        </p:nvSpPr>
        <p:spPr/>
        <p:txBody>
          <a:bodyPr/>
          <a:lstStyle>
            <a:lvl1pPr>
              <a:defRPr/>
            </a:lvl1pPr>
          </a:lstStyle>
          <a:p>
            <a:fld id="{31D22002-6376-45C4-8D6A-264251A22FB0}" type="slidenum">
              <a:rPr lang="bg-BG" altLang="bg-BG"/>
              <a:pPr/>
              <a:t>‹#›</a:t>
            </a:fld>
            <a:endParaRPr lang="bg-BG" altLang="bg-BG"/>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fld id="{BC58D9A9-C8F9-49C9-83DB-ECFBAD316397}" type="datetime1">
              <a:rPr lang="bg-BG" smtClean="0"/>
              <a:pPr/>
              <a:t>5.2.2021 г.</a:t>
            </a:fld>
            <a:endParaRPr lang="bg-BG"/>
          </a:p>
        </p:txBody>
      </p:sp>
      <p:sp>
        <p:nvSpPr>
          <p:cNvPr id="5"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6" name="Slide Number Placeholder 17"/>
          <p:cNvSpPr>
            <a:spLocks noGrp="1"/>
          </p:cNvSpPr>
          <p:nvPr>
            <p:ph type="sldNum" sz="quarter" idx="12"/>
          </p:nvPr>
        </p:nvSpPr>
        <p:spPr/>
        <p:txBody>
          <a:bodyPr/>
          <a:lstStyle>
            <a:lvl1pPr>
              <a:defRPr/>
            </a:lvl1pPr>
          </a:lstStyle>
          <a:p>
            <a:fld id="{E853A429-D91A-41B8-8618-C14E66B4404D}" type="slidenum">
              <a:rPr lang="bg-BG"/>
              <a:pPr/>
              <a:t>‹#›</a:t>
            </a:fld>
            <a:endParaRPr lang="bg-BG"/>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Lucida Sans Unicode"/>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bg-BG">
              <a:solidFill>
                <a:srgbClr val="FFFFFF"/>
              </a:solidFill>
              <a:cs typeface="Arial"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ltLang="bg-BG">
              <a:solidFill>
                <a:srgbClr val="FFFFFF"/>
              </a:solidFill>
              <a:cs typeface="Arial" charset="0"/>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ltLang="bg-BG">
              <a:solidFill>
                <a:srgbClr val="FFFFFF"/>
              </a:solidFill>
              <a:cs typeface="Arial"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rgbClr val="FFFFFF"/>
                </a:solidFill>
              </a:defRPr>
            </a:lvl1pPr>
          </a:lstStyle>
          <a:p>
            <a:fld id="{EFC85629-3C32-4C46-A064-E12FB587B347}" type="datetime1">
              <a:rPr lang="bg-BG" altLang="bg-BG" smtClean="0"/>
              <a:pPr/>
              <a:t>5.2.2021 г.</a:t>
            </a:fld>
            <a:endParaRPr lang="bg-BG" altLang="bg-BG"/>
          </a:p>
        </p:txBody>
      </p:sp>
      <p:sp>
        <p:nvSpPr>
          <p:cNvPr id="12" name="Footer Placeholder 5"/>
          <p:cNvSpPr>
            <a:spLocks noGrp="1"/>
          </p:cNvSpPr>
          <p:nvPr>
            <p:ph type="ftr" sz="quarter" idx="11"/>
          </p:nvPr>
        </p:nvSpPr>
        <p:spPr/>
        <p:txBody>
          <a:bodyPr/>
          <a:lstStyle>
            <a:lvl1pPr>
              <a:defRPr>
                <a:solidFill>
                  <a:srgbClr val="FFFFFF"/>
                </a:solidFill>
              </a:defRPr>
            </a:lvl1pPr>
          </a:lstStyle>
          <a:p>
            <a:r>
              <a:rPr lang="en-US" altLang="bg-BG" smtClean="0"/>
              <a:t>Project dissemination day, University of Ruse, Bulgaria, 10 Dec 2015</a:t>
            </a:r>
            <a:endParaRPr lang="bg-BG" altLang="bg-BG"/>
          </a:p>
        </p:txBody>
      </p:sp>
      <p:sp>
        <p:nvSpPr>
          <p:cNvPr id="13" name="Slide Number Placeholder 6"/>
          <p:cNvSpPr>
            <a:spLocks noGrp="1"/>
          </p:cNvSpPr>
          <p:nvPr>
            <p:ph type="sldNum" sz="quarter" idx="12"/>
          </p:nvPr>
        </p:nvSpPr>
        <p:spPr/>
        <p:txBody>
          <a:bodyPr/>
          <a:lstStyle>
            <a:lvl1pPr>
              <a:defRPr>
                <a:solidFill>
                  <a:srgbClr val="FFFFFF"/>
                </a:solidFill>
              </a:defRPr>
            </a:lvl1pPr>
          </a:lstStyle>
          <a:p>
            <a:fld id="{E967ED1B-2A75-45F4-9E7A-E757316B5ADA}" type="slidenum">
              <a:rPr lang="bg-BG" altLang="bg-BG"/>
              <a:pPr/>
              <a:t>‹#›</a:t>
            </a:fld>
            <a:endParaRPr lang="bg-BG" altLang="bg-BG"/>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142DF465-85A2-4A38-A4D9-C9447D131959}" type="datetime1">
              <a:rPr lang="bg-BG" altLang="bg-BG" smtClean="0"/>
              <a:pPr/>
              <a:t>5.2.2021 г.</a:t>
            </a:fld>
            <a:endParaRPr lang="bg-BG" altLang="bg-BG"/>
          </a:p>
        </p:txBody>
      </p:sp>
      <p:sp>
        <p:nvSpPr>
          <p:cNvPr id="5" name="Footer Placeholder 21"/>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6" name="Slide Number Placeholder 17"/>
          <p:cNvSpPr>
            <a:spLocks noGrp="1"/>
          </p:cNvSpPr>
          <p:nvPr>
            <p:ph type="sldNum" sz="quarter" idx="12"/>
          </p:nvPr>
        </p:nvSpPr>
        <p:spPr/>
        <p:txBody>
          <a:bodyPr/>
          <a:lstStyle>
            <a:lvl1pPr>
              <a:defRPr/>
            </a:lvl1pPr>
          </a:lstStyle>
          <a:p>
            <a:fld id="{6AA495C9-76DC-4681-9E1E-958253BE3B33}" type="slidenum">
              <a:rPr lang="bg-BG" altLang="bg-BG"/>
              <a:pPr/>
              <a:t>‹#›</a:t>
            </a:fld>
            <a:endParaRPr lang="bg-BG" altLang="bg-BG"/>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A6DCE1D4-F82E-4B21-9349-450505FD1BD2}" type="datetime1">
              <a:rPr lang="bg-BG" altLang="bg-BG" smtClean="0"/>
              <a:pPr/>
              <a:t>5.2.2021 г.</a:t>
            </a:fld>
            <a:endParaRPr lang="bg-BG" altLang="bg-BG"/>
          </a:p>
        </p:txBody>
      </p:sp>
      <p:sp>
        <p:nvSpPr>
          <p:cNvPr id="5" name="Footer Placeholder 21"/>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6" name="Slide Number Placeholder 17"/>
          <p:cNvSpPr>
            <a:spLocks noGrp="1"/>
          </p:cNvSpPr>
          <p:nvPr>
            <p:ph type="sldNum" sz="quarter" idx="12"/>
          </p:nvPr>
        </p:nvSpPr>
        <p:spPr/>
        <p:txBody>
          <a:bodyPr/>
          <a:lstStyle>
            <a:lvl1pPr>
              <a:defRPr/>
            </a:lvl1pPr>
          </a:lstStyle>
          <a:p>
            <a:fld id="{A645C33B-09EF-422A-963F-8F14A5894F69}" type="slidenum">
              <a:rPr lang="bg-BG" altLang="bg-BG"/>
              <a:pPr/>
              <a:t>‹#›</a:t>
            </a:fld>
            <a:endParaRPr lang="bg-BG" altLang="bg-BG"/>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8366BB21-7B8A-4BFE-8578-C8BA698C1DB8}" type="datetime1">
              <a:rPr lang="bg-BG" smtClean="0"/>
              <a:pPr/>
              <a:t>5.2.2021 г.</a:t>
            </a:fld>
            <a:endParaRPr lang="bg-BG"/>
          </a:p>
        </p:txBody>
      </p:sp>
      <p:sp>
        <p:nvSpPr>
          <p:cNvPr id="12" name="Footer Placeholder 18"/>
          <p:cNvSpPr>
            <a:spLocks noGrp="1"/>
          </p:cNvSpPr>
          <p:nvPr>
            <p:ph type="ftr" sz="quarter" idx="11"/>
          </p:nvPr>
        </p:nvSpPr>
        <p:spPr/>
        <p:txBody>
          <a:bodyPr/>
          <a:lstStyle>
            <a:lvl1pPr>
              <a:defRPr>
                <a:solidFill>
                  <a:srgbClr val="E8F0F4"/>
                </a:solidFill>
              </a:defRPr>
            </a:lvl1pPr>
          </a:lstStyle>
          <a:p>
            <a:r>
              <a:rPr lang="en-US" smtClean="0"/>
              <a:t>Project dissemination day, University of Ruse, Bulgaria, 10 Dec 2015</a:t>
            </a: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34E56A95-74AA-474F-BACC-667969EB2619}" type="slidenum">
              <a:rPr lang="bg-BG"/>
              <a:pPr/>
              <a:t>‹#›</a:t>
            </a:fld>
            <a:endParaRPr lang="bg-BG"/>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fld id="{44FB6F86-2A80-4CA0-929D-6D539BC6A2C7}" type="datetime1">
              <a:rPr lang="bg-BG" smtClean="0"/>
              <a:pPr/>
              <a:t>5.2.2021 г.</a:t>
            </a:fld>
            <a:endParaRPr lang="bg-BG"/>
          </a:p>
        </p:txBody>
      </p:sp>
      <p:sp>
        <p:nvSpPr>
          <p:cNvPr id="5"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en-US"/>
          </a:p>
        </p:txBody>
      </p:sp>
      <p:sp>
        <p:nvSpPr>
          <p:cNvPr id="6" name="Slide Number Placeholder 17"/>
          <p:cNvSpPr>
            <a:spLocks noGrp="1"/>
          </p:cNvSpPr>
          <p:nvPr>
            <p:ph type="sldNum" sz="quarter" idx="12"/>
          </p:nvPr>
        </p:nvSpPr>
        <p:spPr/>
        <p:txBody>
          <a:bodyPr/>
          <a:lstStyle>
            <a:lvl1pPr>
              <a:defRPr/>
            </a:lvl1pPr>
          </a:lstStyle>
          <a:p>
            <a:fld id="{4AC4571E-68E0-4704-9791-2264FE41CADC}" type="slidenum">
              <a:rPr lang="bg-BG"/>
              <a:pPr/>
              <a:t>‹#›</a:t>
            </a:fld>
            <a:endParaRPr lang="bg-BG"/>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fld id="{181FC2F9-7029-4A21-BCC8-A0034351D64C}" type="datetime1">
              <a:rPr lang="bg-BG" smtClean="0"/>
              <a:pPr/>
              <a:t>5.2.2021 г.</a:t>
            </a:fld>
            <a:endParaRPr lang="bg-BG"/>
          </a:p>
        </p:txBody>
      </p:sp>
      <p:sp>
        <p:nvSpPr>
          <p:cNvPr id="7" name="Footer Placeholder 4"/>
          <p:cNvSpPr>
            <a:spLocks noGrp="1"/>
          </p:cNvSpPr>
          <p:nvPr>
            <p:ph type="ftr" sz="quarter" idx="11"/>
          </p:nvPr>
        </p:nvSpPr>
        <p:spPr/>
        <p:txBody>
          <a:bodyPr/>
          <a:lstStyle>
            <a:lvl1pPr>
              <a:defRPr>
                <a:solidFill>
                  <a:srgbClr val="FFFFFF"/>
                </a:solidFill>
              </a:defRPr>
            </a:lvl1pPr>
          </a:lstStyle>
          <a:p>
            <a:r>
              <a:rPr lang="en-US" smtClean="0"/>
              <a:t>Project dissemination day, University of Ruse, Bulgaria, 10 Dec 2015</a:t>
            </a: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EC2A744C-95E2-45BB-A398-BFB6AFADF3A7}"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solidFill>
                  <a:srgbClr val="FFFFFF"/>
                </a:solidFill>
              </a:defRPr>
            </a:lvl1pPr>
          </a:lstStyle>
          <a:p>
            <a:fld id="{7B02E4E4-B161-4BF4-B7E9-F1C0B0BA5D33}" type="datetime1">
              <a:rPr lang="bg-BG" smtClean="0"/>
              <a:pPr/>
              <a:t>5.2.2021 г.</a:t>
            </a:fld>
            <a:endParaRPr lang="bg-BG"/>
          </a:p>
        </p:txBody>
      </p:sp>
      <p:sp>
        <p:nvSpPr>
          <p:cNvPr id="6" name="Footer Placeholder 5"/>
          <p:cNvSpPr>
            <a:spLocks noGrp="1"/>
          </p:cNvSpPr>
          <p:nvPr>
            <p:ph type="ftr" sz="quarter" idx="11"/>
          </p:nvPr>
        </p:nvSpPr>
        <p:spPr/>
        <p:txBody>
          <a:bodyPr/>
          <a:lstStyle>
            <a:lvl1pPr>
              <a:defRPr>
                <a:solidFill>
                  <a:srgbClr val="FFFFFF"/>
                </a:solidFill>
              </a:defRPr>
            </a:lvl1pPr>
          </a:lstStyle>
          <a:p>
            <a:r>
              <a:rPr lang="en-US" smtClean="0"/>
              <a:t>Project dissemination day, University of Ruse, Bulgaria, 10 Dec 2015</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CF4FB8C-8B44-43C5-9703-FE57DDC56046}"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2EB595C-60EA-4034-80F9-B0B89C1B7ED9}" type="datetime1">
              <a:rPr lang="bg-BG" smtClean="0"/>
              <a:pPr/>
              <a:t>5.2.2021 г.</a:t>
            </a:fld>
            <a:endParaRPr lang="bg-BG"/>
          </a:p>
        </p:txBody>
      </p:sp>
      <p:sp>
        <p:nvSpPr>
          <p:cNvPr id="8" name="Footer Placeholder 7"/>
          <p:cNvSpPr>
            <a:spLocks noGrp="1"/>
          </p:cNvSpPr>
          <p:nvPr>
            <p:ph type="ftr" sz="quarter" idx="11"/>
          </p:nvPr>
        </p:nvSpPr>
        <p:spPr/>
        <p:txBody>
          <a:bodyPr/>
          <a:lstStyle>
            <a:lvl1pPr>
              <a:defRPr/>
            </a:lvl1pPr>
          </a:lstStyle>
          <a:p>
            <a:r>
              <a:rPr lang="en-US" smtClean="0"/>
              <a:t>Project dissemination day, University of Ruse, Bulgaria, 10 Dec 2015</a:t>
            </a:r>
            <a:endParaRPr lang="en-US"/>
          </a:p>
        </p:txBody>
      </p:sp>
      <p:sp>
        <p:nvSpPr>
          <p:cNvPr id="9" name="Slide Number Placeholder 8"/>
          <p:cNvSpPr>
            <a:spLocks noGrp="1"/>
          </p:cNvSpPr>
          <p:nvPr>
            <p:ph type="sldNum" sz="quarter" idx="12"/>
          </p:nvPr>
        </p:nvSpPr>
        <p:spPr/>
        <p:txBody>
          <a:bodyPr/>
          <a:lstStyle>
            <a:lvl1pPr>
              <a:defRPr/>
            </a:lvl1pPr>
          </a:lstStyle>
          <a:p>
            <a:fld id="{DA4DBBFB-1FB7-4B1F-BB7E-4D7D94802ED6}" type="slidenum">
              <a:rPr lang="bg-BG"/>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1378588B-ADDE-44B7-9546-BC9D4306F434}" type="datetime1">
              <a:rPr lang="bg-BG" smtClean="0"/>
              <a:pPr/>
              <a:t>5.2.2021 г.</a:t>
            </a:fld>
            <a:endParaRPr lang="bg-BG"/>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Project dissemination day, University of Ruse, Bulgaria, 10 Dec 2015</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497E46D-E385-424E-8AE6-3F12948BEB01}"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324CC5D0-FDD4-4395-9842-D389286BE428}" type="datetime1">
              <a:rPr lang="bg-BG" smtClean="0"/>
              <a:pPr/>
              <a:t>5.2.2021 г.</a:t>
            </a:fld>
            <a:endParaRPr lang="bg-BG"/>
          </a:p>
        </p:txBody>
      </p:sp>
      <p:sp>
        <p:nvSpPr>
          <p:cNvPr id="3"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en-US"/>
          </a:p>
        </p:txBody>
      </p:sp>
      <p:sp>
        <p:nvSpPr>
          <p:cNvPr id="4" name="Slide Number Placeholder 17"/>
          <p:cNvSpPr>
            <a:spLocks noGrp="1"/>
          </p:cNvSpPr>
          <p:nvPr>
            <p:ph type="sldNum" sz="quarter" idx="12"/>
          </p:nvPr>
        </p:nvSpPr>
        <p:spPr/>
        <p:txBody>
          <a:bodyPr/>
          <a:lstStyle>
            <a:lvl1pPr>
              <a:defRPr/>
            </a:lvl1pPr>
          </a:lstStyle>
          <a:p>
            <a:fld id="{E153A45B-269C-4E9E-8CAF-06F3DD71A9A3}" type="slidenum">
              <a:rPr lang="bg-BG"/>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E9F39047-0FC2-423C-AAC6-2E434FBD82C6}" type="datetime1">
              <a:rPr lang="bg-BG" smtClean="0"/>
              <a:pPr/>
              <a:t>5.2.2021 г.</a:t>
            </a:fld>
            <a:endParaRPr lang="bg-BG"/>
          </a:p>
        </p:txBody>
      </p:sp>
      <p:sp>
        <p:nvSpPr>
          <p:cNvPr id="7" name="Footer Placeholder 4"/>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8" name="Slide Number Placeholder 5"/>
          <p:cNvSpPr>
            <a:spLocks noGrp="1"/>
          </p:cNvSpPr>
          <p:nvPr>
            <p:ph type="sldNum" sz="quarter" idx="12"/>
          </p:nvPr>
        </p:nvSpPr>
        <p:spPr/>
        <p:txBody>
          <a:bodyPr/>
          <a:lstStyle>
            <a:lvl1pPr>
              <a:defRPr/>
            </a:lvl1pPr>
          </a:lstStyle>
          <a:p>
            <a:fld id="{787B7C08-077C-4E45-A0B7-1FB1185E4DA7}"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92DA1E5-3BE7-4564-952B-2228B281A45B}" type="datetime1">
              <a:rPr lang="bg-BG" smtClean="0"/>
              <a:pPr/>
              <a:t>5.2.2021 г.</a:t>
            </a:fld>
            <a:endParaRPr lang="bg-BG"/>
          </a:p>
        </p:txBody>
      </p:sp>
      <p:sp>
        <p:nvSpPr>
          <p:cNvPr id="6" name="Footer Placeholder 5"/>
          <p:cNvSpPr>
            <a:spLocks noGrp="1"/>
          </p:cNvSpPr>
          <p:nvPr>
            <p:ph type="ftr" sz="quarter" idx="11"/>
          </p:nvPr>
        </p:nvSpPr>
        <p:spPr/>
        <p:txBody>
          <a:bodyPr/>
          <a:lstStyle>
            <a:lvl1pPr>
              <a:defRPr/>
            </a:lvl1pPr>
          </a:lstStyle>
          <a:p>
            <a:r>
              <a:rPr lang="en-US" smtClean="0"/>
              <a:t>Project dissemination day, University of Ruse, Bulgaria, 10 Dec 2015</a:t>
            </a:r>
            <a:endParaRPr lang="en-US"/>
          </a:p>
        </p:txBody>
      </p:sp>
      <p:sp>
        <p:nvSpPr>
          <p:cNvPr id="7" name="Slide Number Placeholder 6"/>
          <p:cNvSpPr>
            <a:spLocks noGrp="1"/>
          </p:cNvSpPr>
          <p:nvPr>
            <p:ph type="sldNum" sz="quarter" idx="12"/>
          </p:nvPr>
        </p:nvSpPr>
        <p:spPr/>
        <p:txBody>
          <a:bodyPr/>
          <a:lstStyle>
            <a:lvl1pPr>
              <a:defRPr/>
            </a:lvl1pPr>
          </a:lstStyle>
          <a:p>
            <a:fld id="{5F17397F-DFF8-4B6E-868E-1E69F39A9CBF}" type="slidenum">
              <a:rPr lang="bg-BG"/>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Lucida Sans Unicode"/>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rgbClr val="FFFFFF"/>
                </a:solidFill>
              </a:defRPr>
            </a:lvl1pPr>
          </a:lstStyle>
          <a:p>
            <a:fld id="{CA51F585-1B26-4695-B87F-17FC349C3BB4}" type="datetime1">
              <a:rPr lang="bg-BG" smtClean="0"/>
              <a:pPr/>
              <a:t>5.2.2021 г.</a:t>
            </a:fld>
            <a:endParaRPr lang="bg-BG"/>
          </a:p>
        </p:txBody>
      </p:sp>
      <p:sp>
        <p:nvSpPr>
          <p:cNvPr id="12" name="Footer Placeholder 5"/>
          <p:cNvSpPr>
            <a:spLocks noGrp="1"/>
          </p:cNvSpPr>
          <p:nvPr>
            <p:ph type="ftr" sz="quarter" idx="11"/>
          </p:nvPr>
        </p:nvSpPr>
        <p:spPr/>
        <p:txBody>
          <a:bodyPr/>
          <a:lstStyle>
            <a:lvl1pPr>
              <a:defRPr>
                <a:solidFill>
                  <a:srgbClr val="FFFFFF"/>
                </a:solidFill>
              </a:defRPr>
            </a:lvl1pPr>
          </a:lstStyle>
          <a:p>
            <a:r>
              <a:rPr lang="en-US" smtClean="0"/>
              <a:t>Project dissemination day, University of Ruse, Bulgaria, 10 Dec 2015</a:t>
            </a:r>
            <a:endParaRPr lang="en-US"/>
          </a:p>
        </p:txBody>
      </p:sp>
      <p:sp>
        <p:nvSpPr>
          <p:cNvPr id="13" name="Slide Number Placeholder 6"/>
          <p:cNvSpPr>
            <a:spLocks noGrp="1"/>
          </p:cNvSpPr>
          <p:nvPr>
            <p:ph type="sldNum" sz="quarter" idx="12"/>
          </p:nvPr>
        </p:nvSpPr>
        <p:spPr/>
        <p:txBody>
          <a:bodyPr/>
          <a:lstStyle>
            <a:lvl1pPr>
              <a:defRPr>
                <a:solidFill>
                  <a:srgbClr val="FFFFFF"/>
                </a:solidFill>
              </a:defRPr>
            </a:lvl1pPr>
          </a:lstStyle>
          <a:p>
            <a:fld id="{7658105C-D8CB-42B9-BD30-38E58A44C8CD}"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7F1CE97D-7BF3-453C-8B15-F52EBF744934}" type="datetime1">
              <a:rPr lang="bg-BG" smtClean="0"/>
              <a:pPr/>
              <a:t>5.2.2021 г.</a:t>
            </a:fld>
            <a:endParaRPr lang="bg-BG"/>
          </a:p>
        </p:txBody>
      </p:sp>
      <p:sp>
        <p:nvSpPr>
          <p:cNvPr id="5"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en-US"/>
          </a:p>
        </p:txBody>
      </p:sp>
      <p:sp>
        <p:nvSpPr>
          <p:cNvPr id="6" name="Slide Number Placeholder 17"/>
          <p:cNvSpPr>
            <a:spLocks noGrp="1"/>
          </p:cNvSpPr>
          <p:nvPr>
            <p:ph type="sldNum" sz="quarter" idx="12"/>
          </p:nvPr>
        </p:nvSpPr>
        <p:spPr/>
        <p:txBody>
          <a:bodyPr/>
          <a:lstStyle>
            <a:lvl1pPr>
              <a:defRPr/>
            </a:lvl1pPr>
          </a:lstStyle>
          <a:p>
            <a:fld id="{A0A48429-06CF-41BA-AAAA-D7FDCECAA866}" type="slidenum">
              <a:rPr lang="bg-BG"/>
              <a:pPr/>
              <a:t>‹#›</a:t>
            </a:fld>
            <a:endParaRPr lang="bg-BG"/>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B64EE38C-6B78-4F04-83F4-04E1A743F913}" type="datetime1">
              <a:rPr lang="bg-BG" smtClean="0"/>
              <a:pPr/>
              <a:t>5.2.2021 г.</a:t>
            </a:fld>
            <a:endParaRPr lang="bg-BG"/>
          </a:p>
        </p:txBody>
      </p:sp>
      <p:sp>
        <p:nvSpPr>
          <p:cNvPr id="5"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en-US"/>
          </a:p>
        </p:txBody>
      </p:sp>
      <p:sp>
        <p:nvSpPr>
          <p:cNvPr id="6" name="Slide Number Placeholder 17"/>
          <p:cNvSpPr>
            <a:spLocks noGrp="1"/>
          </p:cNvSpPr>
          <p:nvPr>
            <p:ph type="sldNum" sz="quarter" idx="12"/>
          </p:nvPr>
        </p:nvSpPr>
        <p:spPr/>
        <p:txBody>
          <a:bodyPr/>
          <a:lstStyle>
            <a:lvl1pPr>
              <a:defRPr/>
            </a:lvl1pPr>
          </a:lstStyle>
          <a:p>
            <a:fld id="{29BE960A-C494-48D0-9092-0B49B91FBAC4}" type="slidenum">
              <a:rPr lang="bg-BG"/>
              <a:pPr/>
              <a:t>‹#›</a:t>
            </a:fld>
            <a:endParaRPr lang="bg-BG"/>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D9A5A779-4C01-4DDC-8DC3-3FFFFDD88A5F}" type="datetime1">
              <a:rPr lang="bg-BG" smtClean="0"/>
              <a:pPr/>
              <a:t>5.2.2021 г.</a:t>
            </a:fld>
            <a:endParaRPr lang="bg-BG"/>
          </a:p>
        </p:txBody>
      </p:sp>
      <p:sp>
        <p:nvSpPr>
          <p:cNvPr id="12" name="Footer Placeholder 18"/>
          <p:cNvSpPr>
            <a:spLocks noGrp="1"/>
          </p:cNvSpPr>
          <p:nvPr>
            <p:ph type="ftr" sz="quarter" idx="11"/>
          </p:nvPr>
        </p:nvSpPr>
        <p:spPr/>
        <p:txBody>
          <a:bodyPr/>
          <a:lstStyle>
            <a:lvl1pPr>
              <a:defRPr>
                <a:solidFill>
                  <a:srgbClr val="E8F0F4"/>
                </a:solidFill>
              </a:defRPr>
            </a:lvl1pPr>
          </a:lstStyle>
          <a:p>
            <a:r>
              <a:rPr lang="en-US" smtClean="0"/>
              <a:t>Project dissemination day, University of Ruse, Bulgaria, 10 Dec 2015</a:t>
            </a: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F67080D1-F410-4E49-85F0-3B1208FAEB28}" type="slidenum">
              <a:rPr lang="bg-BG"/>
              <a:pPr/>
              <a:t>‹#›</a:t>
            </a:fld>
            <a:endParaRPr lang="bg-BG"/>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fld id="{E7165AC2-E5DE-4B23-BC6E-0EDF5B8FC8E2}" type="datetime1">
              <a:rPr lang="bg-BG" smtClean="0"/>
              <a:pPr/>
              <a:t>5.2.2021 г.</a:t>
            </a:fld>
            <a:endParaRPr lang="bg-BG"/>
          </a:p>
        </p:txBody>
      </p:sp>
      <p:sp>
        <p:nvSpPr>
          <p:cNvPr id="5"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en-US"/>
          </a:p>
        </p:txBody>
      </p:sp>
      <p:sp>
        <p:nvSpPr>
          <p:cNvPr id="6" name="Slide Number Placeholder 17"/>
          <p:cNvSpPr>
            <a:spLocks noGrp="1"/>
          </p:cNvSpPr>
          <p:nvPr>
            <p:ph type="sldNum" sz="quarter" idx="12"/>
          </p:nvPr>
        </p:nvSpPr>
        <p:spPr/>
        <p:txBody>
          <a:bodyPr/>
          <a:lstStyle>
            <a:lvl1pPr>
              <a:defRPr/>
            </a:lvl1pPr>
          </a:lstStyle>
          <a:p>
            <a:fld id="{B7D0AF18-CDC2-4C42-914B-C81237D78B96}" type="slidenum">
              <a:rPr lang="bg-BG"/>
              <a:pPr/>
              <a:t>‹#›</a:t>
            </a:fld>
            <a:endParaRPr lang="bg-BG"/>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fld id="{3014508E-CD8A-4D25-B185-C1851A01AAAA}" type="datetime1">
              <a:rPr lang="bg-BG" smtClean="0"/>
              <a:pPr/>
              <a:t>5.2.2021 г.</a:t>
            </a:fld>
            <a:endParaRPr lang="bg-BG"/>
          </a:p>
        </p:txBody>
      </p:sp>
      <p:sp>
        <p:nvSpPr>
          <p:cNvPr id="7" name="Footer Placeholder 4"/>
          <p:cNvSpPr>
            <a:spLocks noGrp="1"/>
          </p:cNvSpPr>
          <p:nvPr>
            <p:ph type="ftr" sz="quarter" idx="11"/>
          </p:nvPr>
        </p:nvSpPr>
        <p:spPr/>
        <p:txBody>
          <a:bodyPr/>
          <a:lstStyle>
            <a:lvl1pPr>
              <a:defRPr>
                <a:solidFill>
                  <a:srgbClr val="FFFFFF"/>
                </a:solidFill>
              </a:defRPr>
            </a:lvl1pPr>
          </a:lstStyle>
          <a:p>
            <a:r>
              <a:rPr lang="en-US" smtClean="0"/>
              <a:t>Project dissemination day, University of Ruse, Bulgaria, 10 Dec 2015</a:t>
            </a: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43451A58-C7F4-4C85-8A38-29AABBD1A837}"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solidFill>
                  <a:srgbClr val="FFFFFF"/>
                </a:solidFill>
              </a:defRPr>
            </a:lvl1pPr>
          </a:lstStyle>
          <a:p>
            <a:fld id="{F5AFC35E-EF54-4D95-B098-59BC804C8568}" type="datetime1">
              <a:rPr lang="bg-BG" smtClean="0"/>
              <a:pPr/>
              <a:t>5.2.2021 г.</a:t>
            </a:fld>
            <a:endParaRPr lang="bg-BG"/>
          </a:p>
        </p:txBody>
      </p:sp>
      <p:sp>
        <p:nvSpPr>
          <p:cNvPr id="6" name="Footer Placeholder 5"/>
          <p:cNvSpPr>
            <a:spLocks noGrp="1"/>
          </p:cNvSpPr>
          <p:nvPr>
            <p:ph type="ftr" sz="quarter" idx="11"/>
          </p:nvPr>
        </p:nvSpPr>
        <p:spPr/>
        <p:txBody>
          <a:bodyPr/>
          <a:lstStyle>
            <a:lvl1pPr>
              <a:defRPr>
                <a:solidFill>
                  <a:srgbClr val="FFFFFF"/>
                </a:solidFill>
              </a:defRPr>
            </a:lvl1pPr>
          </a:lstStyle>
          <a:p>
            <a:r>
              <a:rPr lang="en-US" smtClean="0"/>
              <a:t>Project dissemination day, University of Ruse, Bulgaria, 10 Dec 2015</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EC58A77-4073-4CEA-930B-6B770DA802E7}"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D26A48A-3F5F-4F95-AAEC-B6C226195CB0}" type="datetime1">
              <a:rPr lang="bg-BG" smtClean="0"/>
              <a:pPr/>
              <a:t>5.2.2021 г.</a:t>
            </a:fld>
            <a:endParaRPr lang="bg-BG"/>
          </a:p>
        </p:txBody>
      </p:sp>
      <p:sp>
        <p:nvSpPr>
          <p:cNvPr id="8" name="Footer Placeholder 7"/>
          <p:cNvSpPr>
            <a:spLocks noGrp="1"/>
          </p:cNvSpPr>
          <p:nvPr>
            <p:ph type="ftr" sz="quarter" idx="11"/>
          </p:nvPr>
        </p:nvSpPr>
        <p:spPr/>
        <p:txBody>
          <a:bodyPr/>
          <a:lstStyle>
            <a:lvl1pPr>
              <a:defRPr/>
            </a:lvl1pPr>
          </a:lstStyle>
          <a:p>
            <a:r>
              <a:rPr lang="en-US" smtClean="0"/>
              <a:t>Project dissemination day, University of Ruse, Bulgaria, 10 Dec 2015</a:t>
            </a:r>
            <a:endParaRPr lang="en-US"/>
          </a:p>
        </p:txBody>
      </p:sp>
      <p:sp>
        <p:nvSpPr>
          <p:cNvPr id="9" name="Slide Number Placeholder 8"/>
          <p:cNvSpPr>
            <a:spLocks noGrp="1"/>
          </p:cNvSpPr>
          <p:nvPr>
            <p:ph type="sldNum" sz="quarter" idx="12"/>
          </p:nvPr>
        </p:nvSpPr>
        <p:spPr/>
        <p:txBody>
          <a:bodyPr/>
          <a:lstStyle>
            <a:lvl1pPr>
              <a:defRPr/>
            </a:lvl1pPr>
          </a:lstStyle>
          <a:p>
            <a:fld id="{A4413153-4E3F-45CE-A02A-35E58F684340}" type="slidenum">
              <a:rPr lang="bg-BG"/>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6CA32CEE-8831-44C6-890B-226A26052ED0}" type="datetime1">
              <a:rPr lang="bg-BG" smtClean="0"/>
              <a:pPr/>
              <a:t>5.2.2021 г.</a:t>
            </a:fld>
            <a:endParaRPr lang="bg-BG"/>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Project dissemination day, University of Ruse, Bulgaria, 10 Dec 2015</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C0728EF-54AF-4B02-9C99-EE4FA8D22666}"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fld id="{96D8F251-E87B-40B7-88FD-0514B076983C}" type="datetime1">
              <a:rPr lang="bg-BG" smtClean="0"/>
              <a:pPr/>
              <a:t>5.2.2021 г.</a:t>
            </a:fld>
            <a:endParaRPr lang="bg-BG"/>
          </a:p>
        </p:txBody>
      </p:sp>
      <p:sp>
        <p:nvSpPr>
          <p:cNvPr id="6" name="Footer Placeholder 5"/>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7" name="Slide Number Placeholder 6"/>
          <p:cNvSpPr>
            <a:spLocks noGrp="1"/>
          </p:cNvSpPr>
          <p:nvPr>
            <p:ph type="sldNum" sz="quarter" idx="12"/>
          </p:nvPr>
        </p:nvSpPr>
        <p:spPr/>
        <p:txBody>
          <a:bodyPr/>
          <a:lstStyle>
            <a:lvl1pPr>
              <a:defRPr/>
            </a:lvl1pPr>
          </a:lstStyle>
          <a:p>
            <a:fld id="{0EDFEDDE-98F4-468F-AD21-CBDF66B431EA}"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F76C56D8-29D4-4477-95AB-4728D2A98DF8}" type="datetime1">
              <a:rPr lang="bg-BG" smtClean="0"/>
              <a:pPr/>
              <a:t>5.2.2021 г.</a:t>
            </a:fld>
            <a:endParaRPr lang="bg-BG"/>
          </a:p>
        </p:txBody>
      </p:sp>
      <p:sp>
        <p:nvSpPr>
          <p:cNvPr id="3"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en-US"/>
          </a:p>
        </p:txBody>
      </p:sp>
      <p:sp>
        <p:nvSpPr>
          <p:cNvPr id="4" name="Slide Number Placeholder 17"/>
          <p:cNvSpPr>
            <a:spLocks noGrp="1"/>
          </p:cNvSpPr>
          <p:nvPr>
            <p:ph type="sldNum" sz="quarter" idx="12"/>
          </p:nvPr>
        </p:nvSpPr>
        <p:spPr/>
        <p:txBody>
          <a:bodyPr/>
          <a:lstStyle>
            <a:lvl1pPr>
              <a:defRPr/>
            </a:lvl1pPr>
          </a:lstStyle>
          <a:p>
            <a:fld id="{21254EC0-42EA-4B86-85C2-9B3C04DA8634}" type="slidenum">
              <a:rPr lang="bg-BG"/>
              <a:pPr/>
              <a:t>‹#›</a:t>
            </a:fld>
            <a:endParaRPr lang="bg-BG"/>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863D3CA-A481-4177-B1BE-59455C8BF940}" type="datetime1">
              <a:rPr lang="bg-BG" smtClean="0"/>
              <a:pPr/>
              <a:t>5.2.2021 г.</a:t>
            </a:fld>
            <a:endParaRPr lang="bg-BG"/>
          </a:p>
        </p:txBody>
      </p:sp>
      <p:sp>
        <p:nvSpPr>
          <p:cNvPr id="6" name="Footer Placeholder 5"/>
          <p:cNvSpPr>
            <a:spLocks noGrp="1"/>
          </p:cNvSpPr>
          <p:nvPr>
            <p:ph type="ftr" sz="quarter" idx="11"/>
          </p:nvPr>
        </p:nvSpPr>
        <p:spPr/>
        <p:txBody>
          <a:bodyPr/>
          <a:lstStyle>
            <a:lvl1pPr>
              <a:defRPr/>
            </a:lvl1pPr>
          </a:lstStyle>
          <a:p>
            <a:r>
              <a:rPr lang="en-US" smtClean="0"/>
              <a:t>Project dissemination day, University of Ruse, Bulgaria, 10 Dec 2015</a:t>
            </a:r>
            <a:endParaRPr lang="en-US"/>
          </a:p>
        </p:txBody>
      </p:sp>
      <p:sp>
        <p:nvSpPr>
          <p:cNvPr id="7" name="Slide Number Placeholder 6"/>
          <p:cNvSpPr>
            <a:spLocks noGrp="1"/>
          </p:cNvSpPr>
          <p:nvPr>
            <p:ph type="sldNum" sz="quarter" idx="12"/>
          </p:nvPr>
        </p:nvSpPr>
        <p:spPr/>
        <p:txBody>
          <a:bodyPr/>
          <a:lstStyle>
            <a:lvl1pPr>
              <a:defRPr/>
            </a:lvl1pPr>
          </a:lstStyle>
          <a:p>
            <a:fld id="{4581A7D1-D04B-4EE8-BD9F-7C927B82E02C}" type="slidenum">
              <a:rPr lang="bg-BG"/>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Lucida Sans Unicode"/>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rgbClr val="FFFFFF"/>
                </a:solidFill>
              </a:defRPr>
            </a:lvl1pPr>
          </a:lstStyle>
          <a:p>
            <a:fld id="{DACB7A44-585D-4134-A6FF-8683D5EA3832}" type="datetime1">
              <a:rPr lang="bg-BG" smtClean="0"/>
              <a:pPr/>
              <a:t>5.2.2021 г.</a:t>
            </a:fld>
            <a:endParaRPr lang="bg-BG"/>
          </a:p>
        </p:txBody>
      </p:sp>
      <p:sp>
        <p:nvSpPr>
          <p:cNvPr id="12" name="Footer Placeholder 5"/>
          <p:cNvSpPr>
            <a:spLocks noGrp="1"/>
          </p:cNvSpPr>
          <p:nvPr>
            <p:ph type="ftr" sz="quarter" idx="11"/>
          </p:nvPr>
        </p:nvSpPr>
        <p:spPr/>
        <p:txBody>
          <a:bodyPr/>
          <a:lstStyle>
            <a:lvl1pPr>
              <a:defRPr>
                <a:solidFill>
                  <a:srgbClr val="FFFFFF"/>
                </a:solidFill>
              </a:defRPr>
            </a:lvl1pPr>
          </a:lstStyle>
          <a:p>
            <a:r>
              <a:rPr lang="en-US" smtClean="0"/>
              <a:t>Project dissemination day, University of Ruse, Bulgaria, 10 Dec 2015</a:t>
            </a:r>
            <a:endParaRPr lang="en-US"/>
          </a:p>
        </p:txBody>
      </p:sp>
      <p:sp>
        <p:nvSpPr>
          <p:cNvPr id="13" name="Slide Number Placeholder 6"/>
          <p:cNvSpPr>
            <a:spLocks noGrp="1"/>
          </p:cNvSpPr>
          <p:nvPr>
            <p:ph type="sldNum" sz="quarter" idx="12"/>
          </p:nvPr>
        </p:nvSpPr>
        <p:spPr/>
        <p:txBody>
          <a:bodyPr/>
          <a:lstStyle>
            <a:lvl1pPr>
              <a:defRPr>
                <a:solidFill>
                  <a:srgbClr val="FFFFFF"/>
                </a:solidFill>
              </a:defRPr>
            </a:lvl1pPr>
          </a:lstStyle>
          <a:p>
            <a:fld id="{2FA928B4-8491-45C4-98A3-28BACE5D44EC}"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873004D9-FB3A-4D0F-904E-8FB7C311FCE7}" type="datetime1">
              <a:rPr lang="bg-BG" smtClean="0"/>
              <a:pPr/>
              <a:t>5.2.2021 г.</a:t>
            </a:fld>
            <a:endParaRPr lang="bg-BG"/>
          </a:p>
        </p:txBody>
      </p:sp>
      <p:sp>
        <p:nvSpPr>
          <p:cNvPr id="5"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en-US"/>
          </a:p>
        </p:txBody>
      </p:sp>
      <p:sp>
        <p:nvSpPr>
          <p:cNvPr id="6" name="Slide Number Placeholder 17"/>
          <p:cNvSpPr>
            <a:spLocks noGrp="1"/>
          </p:cNvSpPr>
          <p:nvPr>
            <p:ph type="sldNum" sz="quarter" idx="12"/>
          </p:nvPr>
        </p:nvSpPr>
        <p:spPr/>
        <p:txBody>
          <a:bodyPr/>
          <a:lstStyle>
            <a:lvl1pPr>
              <a:defRPr/>
            </a:lvl1pPr>
          </a:lstStyle>
          <a:p>
            <a:fld id="{5114AD66-95EF-446E-BFBE-CBD9291C214D}" type="slidenum">
              <a:rPr lang="bg-BG"/>
              <a:pPr/>
              <a:t>‹#›</a:t>
            </a:fld>
            <a:endParaRPr lang="bg-BG"/>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C07D41E0-CFB3-4152-94BA-906892994E61}" type="datetime1">
              <a:rPr lang="bg-BG" smtClean="0"/>
              <a:pPr/>
              <a:t>5.2.2021 г.</a:t>
            </a:fld>
            <a:endParaRPr lang="bg-BG"/>
          </a:p>
        </p:txBody>
      </p:sp>
      <p:sp>
        <p:nvSpPr>
          <p:cNvPr id="5"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en-US"/>
          </a:p>
        </p:txBody>
      </p:sp>
      <p:sp>
        <p:nvSpPr>
          <p:cNvPr id="6" name="Slide Number Placeholder 17"/>
          <p:cNvSpPr>
            <a:spLocks noGrp="1"/>
          </p:cNvSpPr>
          <p:nvPr>
            <p:ph type="sldNum" sz="quarter" idx="12"/>
          </p:nvPr>
        </p:nvSpPr>
        <p:spPr/>
        <p:txBody>
          <a:bodyPr/>
          <a:lstStyle>
            <a:lvl1pPr>
              <a:defRPr/>
            </a:lvl1pPr>
          </a:lstStyle>
          <a:p>
            <a:fld id="{60784652-3800-4D93-A50A-D5FD6B9E9AB1}" type="slidenum">
              <a:rPr lang="bg-BG"/>
              <a:pPr/>
              <a:t>‹#›</a:t>
            </a:fld>
            <a:endParaRPr lang="bg-BG"/>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bg-BG">
              <a:solidFill>
                <a:srgbClr val="FFFFFF"/>
              </a:solidFill>
              <a:cs typeface="Arial"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bg-BG">
                <a:solidFill>
                  <a:srgbClr val="FFFFFF"/>
                </a:solidFill>
                <a:cs typeface="Arial"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8983E7E5-9CE7-4A66-AB38-45E77A204E13}" type="datetime1">
              <a:rPr lang="bg-BG" altLang="bg-BG" smtClean="0"/>
              <a:pPr/>
              <a:t>5.2.2021 г.</a:t>
            </a:fld>
            <a:endParaRPr lang="bg-BG" altLang="bg-BG"/>
          </a:p>
        </p:txBody>
      </p:sp>
      <p:sp>
        <p:nvSpPr>
          <p:cNvPr id="12" name="Footer Placeholder 18"/>
          <p:cNvSpPr>
            <a:spLocks noGrp="1"/>
          </p:cNvSpPr>
          <p:nvPr>
            <p:ph type="ftr" sz="quarter" idx="11"/>
          </p:nvPr>
        </p:nvSpPr>
        <p:spPr/>
        <p:txBody>
          <a:bodyPr/>
          <a:lstStyle>
            <a:lvl1pPr>
              <a:defRPr>
                <a:solidFill>
                  <a:srgbClr val="E8F0F4"/>
                </a:solidFill>
              </a:defRPr>
            </a:lvl1pPr>
          </a:lstStyle>
          <a:p>
            <a:r>
              <a:rPr lang="en-US" altLang="bg-BG" smtClean="0"/>
              <a:t>Project dissemination day, University of Ruse, Bulgaria, 10 Dec 2015</a:t>
            </a:r>
            <a:endParaRPr lang="bg-BG" altLang="bg-BG"/>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4200E213-255B-49EB-A3F2-1CEA17400D99}" type="slidenum">
              <a:rPr lang="bg-BG" altLang="bg-BG"/>
              <a:pPr/>
              <a:t>‹#›</a:t>
            </a:fld>
            <a:endParaRPr lang="bg-BG" altLang="bg-BG"/>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fld id="{65D4233A-AC54-4642-99D0-AA6DC1BF6029}" type="datetime1">
              <a:rPr lang="bg-BG" altLang="bg-BG" smtClean="0"/>
              <a:pPr/>
              <a:t>5.2.2021 г.</a:t>
            </a:fld>
            <a:endParaRPr lang="bg-BG" altLang="bg-BG"/>
          </a:p>
        </p:txBody>
      </p:sp>
      <p:sp>
        <p:nvSpPr>
          <p:cNvPr id="5" name="Footer Placeholder 21"/>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6" name="Slide Number Placeholder 17"/>
          <p:cNvSpPr>
            <a:spLocks noGrp="1"/>
          </p:cNvSpPr>
          <p:nvPr>
            <p:ph type="sldNum" sz="quarter" idx="12"/>
          </p:nvPr>
        </p:nvSpPr>
        <p:spPr/>
        <p:txBody>
          <a:bodyPr/>
          <a:lstStyle>
            <a:lvl1pPr>
              <a:defRPr/>
            </a:lvl1pPr>
          </a:lstStyle>
          <a:p>
            <a:fld id="{2344D443-C404-488C-B59D-C6C86CA7B5FF}" type="slidenum">
              <a:rPr lang="bg-BG" altLang="bg-BG"/>
              <a:pPr/>
              <a:t>‹#›</a:t>
            </a:fld>
            <a:endParaRPr lang="bg-BG" altLang="bg-BG"/>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ltLang="bg-BG">
              <a:solidFill>
                <a:srgbClr val="FFFFFF"/>
              </a:solidFill>
              <a:cs typeface="Arial" charset="0"/>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ltLang="bg-BG">
              <a:solidFill>
                <a:srgbClr val="FFFFFF"/>
              </a:solidFill>
              <a:cs typeface="Arial"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fld id="{F6A246C1-20EE-4697-830E-469514CF9DCE}" type="datetime1">
              <a:rPr lang="bg-BG" altLang="bg-BG" smtClean="0"/>
              <a:pPr/>
              <a:t>5.2.2021 г.</a:t>
            </a:fld>
            <a:endParaRPr lang="bg-BG" altLang="bg-BG"/>
          </a:p>
        </p:txBody>
      </p:sp>
      <p:sp>
        <p:nvSpPr>
          <p:cNvPr id="7" name="Footer Placeholder 4"/>
          <p:cNvSpPr>
            <a:spLocks noGrp="1"/>
          </p:cNvSpPr>
          <p:nvPr>
            <p:ph type="ftr" sz="quarter" idx="11"/>
          </p:nvPr>
        </p:nvSpPr>
        <p:spPr/>
        <p:txBody>
          <a:bodyPr/>
          <a:lstStyle>
            <a:lvl1pPr>
              <a:defRPr>
                <a:solidFill>
                  <a:srgbClr val="FFFFFF"/>
                </a:solidFill>
              </a:defRPr>
            </a:lvl1pPr>
          </a:lstStyle>
          <a:p>
            <a:r>
              <a:rPr lang="en-US" altLang="bg-BG" smtClean="0"/>
              <a:t>Project dissemination day, University of Ruse, Bulgaria, 10 Dec 2015</a:t>
            </a:r>
            <a:endParaRPr lang="bg-BG" altLang="bg-BG"/>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9315E7D7-D49B-415C-8D18-AD069B8E9932}" type="slidenum">
              <a:rPr lang="bg-BG" altLang="bg-BG"/>
              <a:pPr/>
              <a:t>‹#›</a:t>
            </a:fld>
            <a:endParaRPr lang="bg-BG" altLang="bg-BG"/>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solidFill>
                  <a:srgbClr val="FFFFFF"/>
                </a:solidFill>
              </a:defRPr>
            </a:lvl1pPr>
          </a:lstStyle>
          <a:p>
            <a:fld id="{58BD89AA-5743-4223-ADC2-FCE66B043A7E}" type="datetime1">
              <a:rPr lang="bg-BG" altLang="bg-BG" smtClean="0"/>
              <a:pPr/>
              <a:t>5.2.2021 г.</a:t>
            </a:fld>
            <a:endParaRPr lang="bg-BG" altLang="bg-BG"/>
          </a:p>
        </p:txBody>
      </p:sp>
      <p:sp>
        <p:nvSpPr>
          <p:cNvPr id="6" name="Footer Placeholder 5"/>
          <p:cNvSpPr>
            <a:spLocks noGrp="1"/>
          </p:cNvSpPr>
          <p:nvPr>
            <p:ph type="ftr" sz="quarter" idx="11"/>
          </p:nvPr>
        </p:nvSpPr>
        <p:spPr/>
        <p:txBody>
          <a:bodyPr/>
          <a:lstStyle>
            <a:lvl1pPr>
              <a:defRPr>
                <a:solidFill>
                  <a:srgbClr val="FFFFFF"/>
                </a:solidFill>
              </a:defRPr>
            </a:lvl1pPr>
          </a:lstStyle>
          <a:p>
            <a:r>
              <a:rPr lang="en-US" altLang="bg-BG" smtClean="0"/>
              <a:t>Project dissemination day, University of Ruse, Bulgaria, 10 Dec 2015</a:t>
            </a:r>
            <a:endParaRPr lang="bg-BG" altLang="bg-BG"/>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63DECF5-2546-409F-BF05-B53417A8F1C5}" type="slidenum">
              <a:rPr lang="bg-BG" altLang="bg-BG"/>
              <a:pPr/>
              <a:t>‹#›</a:t>
            </a:fld>
            <a:endParaRPr lang="bg-BG" altLang="bg-BG"/>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5E2BDBC-2B81-4CCA-846C-CC11956E494D}" type="datetime1">
              <a:rPr lang="bg-BG" altLang="bg-BG" smtClean="0"/>
              <a:pPr/>
              <a:t>5.2.2021 г.</a:t>
            </a:fld>
            <a:endParaRPr lang="bg-BG" altLang="bg-BG"/>
          </a:p>
        </p:txBody>
      </p:sp>
      <p:sp>
        <p:nvSpPr>
          <p:cNvPr id="8" name="Footer Placeholder 7"/>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9" name="Slide Number Placeholder 8"/>
          <p:cNvSpPr>
            <a:spLocks noGrp="1"/>
          </p:cNvSpPr>
          <p:nvPr>
            <p:ph type="sldNum" sz="quarter" idx="12"/>
          </p:nvPr>
        </p:nvSpPr>
        <p:spPr/>
        <p:txBody>
          <a:bodyPr/>
          <a:lstStyle>
            <a:lvl1pPr>
              <a:defRPr/>
            </a:lvl1pPr>
          </a:lstStyle>
          <a:p>
            <a:fld id="{409AAA70-065E-4E13-893A-C8FFB9CE857F}" type="slidenum">
              <a:rPr lang="bg-BG" altLang="bg-BG"/>
              <a:pPr/>
              <a:t>‹#›</a:t>
            </a:fld>
            <a:endParaRPr lang="bg-BG" altLang="bg-BG"/>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4EF3F6F-879E-4976-9717-1FC7567BE803}" type="datetime1">
              <a:rPr lang="bg-BG" smtClean="0"/>
              <a:pPr/>
              <a:t>5.2.2021 г.</a:t>
            </a:fld>
            <a:endParaRPr lang="bg-BG"/>
          </a:p>
        </p:txBody>
      </p:sp>
      <p:sp>
        <p:nvSpPr>
          <p:cNvPr id="8" name="Footer Placeholder 7"/>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9" name="Slide Number Placeholder 8"/>
          <p:cNvSpPr>
            <a:spLocks noGrp="1"/>
          </p:cNvSpPr>
          <p:nvPr>
            <p:ph type="sldNum" sz="quarter" idx="12"/>
          </p:nvPr>
        </p:nvSpPr>
        <p:spPr/>
        <p:txBody>
          <a:bodyPr/>
          <a:lstStyle>
            <a:lvl1pPr>
              <a:defRPr/>
            </a:lvl1pPr>
          </a:lstStyle>
          <a:p>
            <a:fld id="{62ADAAEC-AA18-49E4-8E36-3D7898461EFA}" type="slidenum">
              <a:rPr lang="bg-BG"/>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8A8A9284-C60C-49B9-B9D1-113090AD0299}" type="datetime1">
              <a:rPr lang="bg-BG" altLang="bg-BG" smtClean="0"/>
              <a:pPr/>
              <a:t>5.2.2021 г.</a:t>
            </a:fld>
            <a:endParaRPr lang="bg-BG" altLang="bg-BG"/>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ltLang="bg-BG" smtClean="0"/>
              <a:t>Project dissemination day, University of Ruse, Bulgaria, 10 Dec 2015</a:t>
            </a:r>
            <a:endParaRPr lang="bg-BG" altLang="bg-BG"/>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0EA0D7A-78E9-4928-B890-67319399FAFB}" type="slidenum">
              <a:rPr lang="bg-BG" altLang="bg-BG"/>
              <a:pPr/>
              <a:t>‹#›</a:t>
            </a:fld>
            <a:endParaRPr lang="bg-BG" altLang="bg-BG"/>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52B61FDD-415A-46D5-B7B6-96455CC4EA8E}" type="datetime1">
              <a:rPr lang="bg-BG" altLang="bg-BG" smtClean="0"/>
              <a:pPr/>
              <a:t>5.2.2021 г.</a:t>
            </a:fld>
            <a:endParaRPr lang="bg-BG" altLang="bg-BG"/>
          </a:p>
        </p:txBody>
      </p:sp>
      <p:sp>
        <p:nvSpPr>
          <p:cNvPr id="3" name="Footer Placeholder 21"/>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4" name="Slide Number Placeholder 17"/>
          <p:cNvSpPr>
            <a:spLocks noGrp="1"/>
          </p:cNvSpPr>
          <p:nvPr>
            <p:ph type="sldNum" sz="quarter" idx="12"/>
          </p:nvPr>
        </p:nvSpPr>
        <p:spPr/>
        <p:txBody>
          <a:bodyPr/>
          <a:lstStyle>
            <a:lvl1pPr>
              <a:defRPr/>
            </a:lvl1pPr>
          </a:lstStyle>
          <a:p>
            <a:fld id="{DCB0914B-E320-44F4-8E33-6D4EF2B7D155}" type="slidenum">
              <a:rPr lang="bg-BG" altLang="bg-BG"/>
              <a:pPr/>
              <a:t>‹#›</a:t>
            </a:fld>
            <a:endParaRPr lang="bg-BG" altLang="bg-BG"/>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4EF5573-46ED-440D-9951-05AECA3E348E}" type="datetime1">
              <a:rPr lang="bg-BG" altLang="bg-BG" smtClean="0"/>
              <a:pPr/>
              <a:t>5.2.2021 г.</a:t>
            </a:fld>
            <a:endParaRPr lang="bg-BG" altLang="bg-BG"/>
          </a:p>
        </p:txBody>
      </p:sp>
      <p:sp>
        <p:nvSpPr>
          <p:cNvPr id="6" name="Footer Placeholder 5"/>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7" name="Slide Number Placeholder 6"/>
          <p:cNvSpPr>
            <a:spLocks noGrp="1"/>
          </p:cNvSpPr>
          <p:nvPr>
            <p:ph type="sldNum" sz="quarter" idx="12"/>
          </p:nvPr>
        </p:nvSpPr>
        <p:spPr/>
        <p:txBody>
          <a:bodyPr/>
          <a:lstStyle>
            <a:lvl1pPr>
              <a:defRPr/>
            </a:lvl1pPr>
          </a:lstStyle>
          <a:p>
            <a:fld id="{59454F58-79F1-4AD0-834C-392225293FC6}" type="slidenum">
              <a:rPr lang="bg-BG" altLang="bg-BG"/>
              <a:pPr/>
              <a:t>‹#›</a:t>
            </a:fld>
            <a:endParaRPr lang="bg-BG" altLang="bg-BG"/>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Lucida Sans Unicode"/>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bg-BG">
              <a:solidFill>
                <a:srgbClr val="FFFFFF"/>
              </a:solidFill>
              <a:cs typeface="Arial"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ltLang="bg-BG">
              <a:solidFill>
                <a:srgbClr val="FFFFFF"/>
              </a:solidFill>
              <a:cs typeface="Arial" charset="0"/>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ltLang="bg-BG">
              <a:solidFill>
                <a:srgbClr val="FFFFFF"/>
              </a:solidFill>
              <a:cs typeface="Arial"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rgbClr val="FFFFFF"/>
                </a:solidFill>
              </a:defRPr>
            </a:lvl1pPr>
          </a:lstStyle>
          <a:p>
            <a:fld id="{59750D97-3B4A-411C-8046-220D013A3C18}" type="datetime1">
              <a:rPr lang="bg-BG" altLang="bg-BG" smtClean="0"/>
              <a:pPr/>
              <a:t>5.2.2021 г.</a:t>
            </a:fld>
            <a:endParaRPr lang="bg-BG" altLang="bg-BG"/>
          </a:p>
        </p:txBody>
      </p:sp>
      <p:sp>
        <p:nvSpPr>
          <p:cNvPr id="12" name="Footer Placeholder 5"/>
          <p:cNvSpPr>
            <a:spLocks noGrp="1"/>
          </p:cNvSpPr>
          <p:nvPr>
            <p:ph type="ftr" sz="quarter" idx="11"/>
          </p:nvPr>
        </p:nvSpPr>
        <p:spPr/>
        <p:txBody>
          <a:bodyPr/>
          <a:lstStyle>
            <a:lvl1pPr>
              <a:defRPr>
                <a:solidFill>
                  <a:srgbClr val="FFFFFF"/>
                </a:solidFill>
              </a:defRPr>
            </a:lvl1pPr>
          </a:lstStyle>
          <a:p>
            <a:r>
              <a:rPr lang="en-US" altLang="bg-BG" smtClean="0"/>
              <a:t>Project dissemination day, University of Ruse, Bulgaria, 10 Dec 2015</a:t>
            </a:r>
            <a:endParaRPr lang="bg-BG" altLang="bg-BG"/>
          </a:p>
        </p:txBody>
      </p:sp>
      <p:sp>
        <p:nvSpPr>
          <p:cNvPr id="13" name="Slide Number Placeholder 6"/>
          <p:cNvSpPr>
            <a:spLocks noGrp="1"/>
          </p:cNvSpPr>
          <p:nvPr>
            <p:ph type="sldNum" sz="quarter" idx="12"/>
          </p:nvPr>
        </p:nvSpPr>
        <p:spPr/>
        <p:txBody>
          <a:bodyPr/>
          <a:lstStyle>
            <a:lvl1pPr>
              <a:defRPr>
                <a:solidFill>
                  <a:srgbClr val="FFFFFF"/>
                </a:solidFill>
              </a:defRPr>
            </a:lvl1pPr>
          </a:lstStyle>
          <a:p>
            <a:fld id="{5E156F5C-8D42-48A3-8CC8-03BF320746D6}" type="slidenum">
              <a:rPr lang="bg-BG" altLang="bg-BG"/>
              <a:pPr/>
              <a:t>‹#›</a:t>
            </a:fld>
            <a:endParaRPr lang="bg-BG" altLang="bg-BG"/>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3BC4CDAC-0D23-430E-9B6B-F435EF1116C4}" type="datetime1">
              <a:rPr lang="bg-BG" altLang="bg-BG" smtClean="0"/>
              <a:pPr/>
              <a:t>5.2.2021 г.</a:t>
            </a:fld>
            <a:endParaRPr lang="bg-BG" altLang="bg-BG"/>
          </a:p>
        </p:txBody>
      </p:sp>
      <p:sp>
        <p:nvSpPr>
          <p:cNvPr id="5" name="Footer Placeholder 21"/>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6" name="Slide Number Placeholder 17"/>
          <p:cNvSpPr>
            <a:spLocks noGrp="1"/>
          </p:cNvSpPr>
          <p:nvPr>
            <p:ph type="sldNum" sz="quarter" idx="12"/>
          </p:nvPr>
        </p:nvSpPr>
        <p:spPr/>
        <p:txBody>
          <a:bodyPr/>
          <a:lstStyle>
            <a:lvl1pPr>
              <a:defRPr/>
            </a:lvl1pPr>
          </a:lstStyle>
          <a:p>
            <a:fld id="{2310FCA9-6C0B-41E6-BE29-A184696E73C0}" type="slidenum">
              <a:rPr lang="bg-BG" altLang="bg-BG"/>
              <a:pPr/>
              <a:t>‹#›</a:t>
            </a:fld>
            <a:endParaRPr lang="bg-BG" altLang="bg-BG"/>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523F1B21-B482-4180-89AB-815E3EAF67F1}" type="datetime1">
              <a:rPr lang="bg-BG" altLang="bg-BG" smtClean="0"/>
              <a:pPr/>
              <a:t>5.2.2021 г.</a:t>
            </a:fld>
            <a:endParaRPr lang="bg-BG" altLang="bg-BG"/>
          </a:p>
        </p:txBody>
      </p:sp>
      <p:sp>
        <p:nvSpPr>
          <p:cNvPr id="5" name="Footer Placeholder 21"/>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6" name="Slide Number Placeholder 17"/>
          <p:cNvSpPr>
            <a:spLocks noGrp="1"/>
          </p:cNvSpPr>
          <p:nvPr>
            <p:ph type="sldNum" sz="quarter" idx="12"/>
          </p:nvPr>
        </p:nvSpPr>
        <p:spPr/>
        <p:txBody>
          <a:bodyPr/>
          <a:lstStyle>
            <a:lvl1pPr>
              <a:defRPr/>
            </a:lvl1pPr>
          </a:lstStyle>
          <a:p>
            <a:fld id="{B6CF37AD-7004-4DFD-9D43-A03D27D0E018}" type="slidenum">
              <a:rPr lang="bg-BG" altLang="bg-BG"/>
              <a:pPr/>
              <a:t>‹#›</a:t>
            </a:fld>
            <a:endParaRPr lang="bg-BG" altLang="bg-BG"/>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8DA00668-54C0-4FA4-8414-3997F27A53FC}" type="datetime1">
              <a:rPr lang="bg-BG" smtClean="0"/>
              <a:pPr/>
              <a:t>5.2.2021 г.</a:t>
            </a:fld>
            <a:endParaRPr lang="bg-BG"/>
          </a:p>
        </p:txBody>
      </p:sp>
      <p:sp>
        <p:nvSpPr>
          <p:cNvPr id="12" name="Footer Placeholder 18"/>
          <p:cNvSpPr>
            <a:spLocks noGrp="1"/>
          </p:cNvSpPr>
          <p:nvPr>
            <p:ph type="ftr" sz="quarter" idx="11"/>
          </p:nvPr>
        </p:nvSpPr>
        <p:spPr/>
        <p:txBody>
          <a:bodyPr/>
          <a:lstStyle>
            <a:lvl1pPr>
              <a:defRPr>
                <a:solidFill>
                  <a:srgbClr val="E8F0F4"/>
                </a:solidFill>
              </a:defRPr>
            </a:lvl1pPr>
          </a:lstStyle>
          <a:p>
            <a:r>
              <a:rPr lang="en-US" smtClean="0"/>
              <a:t>Project dissemination day, University of Ruse, Bulgaria, 10 Dec 2015</a:t>
            </a:r>
            <a:endParaRPr lang="bg-BG"/>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0A5F245F-D0D1-4343-8DD6-CCD830D505E2}" type="slidenum">
              <a:rPr lang="bg-BG"/>
              <a:pPr/>
              <a:t>‹#›</a:t>
            </a:fld>
            <a:endParaRPr lang="bg-BG"/>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fld id="{6C4A7360-BDFA-488B-9615-BB7BC970ABCF}" type="datetime1">
              <a:rPr lang="bg-BG" smtClean="0"/>
              <a:pPr/>
              <a:t>5.2.2021 г.</a:t>
            </a:fld>
            <a:endParaRPr lang="bg-BG"/>
          </a:p>
        </p:txBody>
      </p:sp>
      <p:sp>
        <p:nvSpPr>
          <p:cNvPr id="5"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6" name="Slide Number Placeholder 17"/>
          <p:cNvSpPr>
            <a:spLocks noGrp="1"/>
          </p:cNvSpPr>
          <p:nvPr>
            <p:ph type="sldNum" sz="quarter" idx="12"/>
          </p:nvPr>
        </p:nvSpPr>
        <p:spPr/>
        <p:txBody>
          <a:bodyPr/>
          <a:lstStyle>
            <a:lvl1pPr>
              <a:defRPr/>
            </a:lvl1pPr>
          </a:lstStyle>
          <a:p>
            <a:fld id="{D9DF46D7-7711-4655-AE11-84DC151193A4}" type="slidenum">
              <a:rPr lang="bg-BG"/>
              <a:pPr/>
              <a:t>‹#›</a:t>
            </a:fld>
            <a:endParaRPr lang="bg-BG"/>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fld id="{2E625332-9152-4335-B4F3-CBCDE9E91386}" type="datetime1">
              <a:rPr lang="bg-BG" smtClean="0"/>
              <a:pPr/>
              <a:t>5.2.2021 г.</a:t>
            </a:fld>
            <a:endParaRPr lang="bg-BG"/>
          </a:p>
        </p:txBody>
      </p:sp>
      <p:sp>
        <p:nvSpPr>
          <p:cNvPr id="7" name="Footer Placeholder 4"/>
          <p:cNvSpPr>
            <a:spLocks noGrp="1"/>
          </p:cNvSpPr>
          <p:nvPr>
            <p:ph type="ftr" sz="quarter" idx="11"/>
          </p:nvPr>
        </p:nvSpPr>
        <p:spPr/>
        <p:txBody>
          <a:bodyPr/>
          <a:lstStyle>
            <a:lvl1pPr>
              <a:defRPr>
                <a:solidFill>
                  <a:srgbClr val="FFFFFF"/>
                </a:solidFill>
              </a:defRPr>
            </a:lvl1pPr>
          </a:lstStyle>
          <a:p>
            <a:r>
              <a:rPr lang="en-US" smtClean="0"/>
              <a:t>Project dissemination day, University of Ruse, Bulgaria, 10 Dec 2015</a:t>
            </a:r>
            <a:endParaRPr lang="bg-BG"/>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9FA8E375-8922-43E8-A494-C45619A4055A}"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solidFill>
                  <a:srgbClr val="FFFFFF"/>
                </a:solidFill>
              </a:defRPr>
            </a:lvl1pPr>
          </a:lstStyle>
          <a:p>
            <a:fld id="{379484A6-8F7E-4B29-B949-210F801FCBB2}" type="datetime1">
              <a:rPr lang="bg-BG" smtClean="0"/>
              <a:pPr/>
              <a:t>5.2.2021 г.</a:t>
            </a:fld>
            <a:endParaRPr lang="bg-BG"/>
          </a:p>
        </p:txBody>
      </p:sp>
      <p:sp>
        <p:nvSpPr>
          <p:cNvPr id="6" name="Footer Placeholder 5"/>
          <p:cNvSpPr>
            <a:spLocks noGrp="1"/>
          </p:cNvSpPr>
          <p:nvPr>
            <p:ph type="ftr" sz="quarter" idx="11"/>
          </p:nvPr>
        </p:nvSpPr>
        <p:spPr/>
        <p:txBody>
          <a:bodyPr/>
          <a:lstStyle>
            <a:lvl1pPr>
              <a:defRPr>
                <a:solidFill>
                  <a:srgbClr val="FFFFFF"/>
                </a:solidFill>
              </a:defRPr>
            </a:lvl1pPr>
          </a:lstStyle>
          <a:p>
            <a:r>
              <a:rPr lang="en-US" smtClean="0"/>
              <a:t>Project dissemination day, University of Ruse, Bulgaria, 10 Dec 2015</a:t>
            </a:r>
            <a:endParaRPr lang="bg-BG"/>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D34A85E-95A0-48AE-95E5-E2A25066FAF1}"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5D24BB9-E7CC-4F75-B4B4-8664B5375D80}" type="datetime1">
              <a:rPr lang="bg-BG" smtClean="0"/>
              <a:pPr/>
              <a:t>5.2.2021 г.</a:t>
            </a:fld>
            <a:endParaRPr lang="bg-BG"/>
          </a:p>
        </p:txBody>
      </p:sp>
      <p:sp>
        <p:nvSpPr>
          <p:cNvPr id="4" name="Footer Placeholder 3"/>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5" name="Slide Number Placeholder 4"/>
          <p:cNvSpPr>
            <a:spLocks noGrp="1"/>
          </p:cNvSpPr>
          <p:nvPr>
            <p:ph type="sldNum" sz="quarter" idx="12"/>
          </p:nvPr>
        </p:nvSpPr>
        <p:spPr/>
        <p:txBody>
          <a:bodyPr/>
          <a:lstStyle>
            <a:lvl1pPr>
              <a:defRPr/>
            </a:lvl1pPr>
          </a:lstStyle>
          <a:p>
            <a:fld id="{CDE79127-4F76-4EE8-AE97-77D240891F0A}"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C09ACC6-30BC-488F-930E-EE495FB35469}" type="datetime1">
              <a:rPr lang="bg-BG" smtClean="0"/>
              <a:pPr/>
              <a:t>5.2.2021 г.</a:t>
            </a:fld>
            <a:endParaRPr lang="bg-BG"/>
          </a:p>
        </p:txBody>
      </p:sp>
      <p:sp>
        <p:nvSpPr>
          <p:cNvPr id="8" name="Footer Placeholder 7"/>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9" name="Slide Number Placeholder 8"/>
          <p:cNvSpPr>
            <a:spLocks noGrp="1"/>
          </p:cNvSpPr>
          <p:nvPr>
            <p:ph type="sldNum" sz="quarter" idx="12"/>
          </p:nvPr>
        </p:nvSpPr>
        <p:spPr/>
        <p:txBody>
          <a:bodyPr/>
          <a:lstStyle>
            <a:lvl1pPr>
              <a:defRPr/>
            </a:lvl1pPr>
          </a:lstStyle>
          <a:p>
            <a:fld id="{16F27DD2-9CDA-4AFD-B3E2-1AC0952F1CEC}" type="slidenum">
              <a:rPr lang="bg-BG"/>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F0926091-E478-4572-ABF4-11996CC3C7C2}" type="datetime1">
              <a:rPr lang="bg-BG" smtClean="0"/>
              <a:pPr/>
              <a:t>5.2.2021 г.</a:t>
            </a:fld>
            <a:endParaRPr lang="bg-BG"/>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Project dissemination day, University of Ruse, Bulgaria, 10 Dec 2015</a:t>
            </a:r>
            <a:endParaRPr lang="bg-BG"/>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9D72E60-34FE-4E4A-BE6A-1D6F73EAFEC7}"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B84AACC5-9E02-4470-9707-35617D408B85}" type="datetime1">
              <a:rPr lang="bg-BG" smtClean="0"/>
              <a:pPr/>
              <a:t>5.2.2021 г.</a:t>
            </a:fld>
            <a:endParaRPr lang="bg-BG"/>
          </a:p>
        </p:txBody>
      </p:sp>
      <p:sp>
        <p:nvSpPr>
          <p:cNvPr id="3"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4" name="Slide Number Placeholder 17"/>
          <p:cNvSpPr>
            <a:spLocks noGrp="1"/>
          </p:cNvSpPr>
          <p:nvPr>
            <p:ph type="sldNum" sz="quarter" idx="12"/>
          </p:nvPr>
        </p:nvSpPr>
        <p:spPr/>
        <p:txBody>
          <a:bodyPr/>
          <a:lstStyle>
            <a:lvl1pPr>
              <a:defRPr/>
            </a:lvl1pPr>
          </a:lstStyle>
          <a:p>
            <a:fld id="{E4B82C5A-CE82-4698-9047-CD53DD56CE6F}" type="slidenum">
              <a:rPr lang="bg-BG"/>
              <a:pPr/>
              <a:t>‹#›</a:t>
            </a:fld>
            <a:endParaRPr lang="bg-BG"/>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239AE7C-ABE0-4AA2-8CF8-1A4DA05741C2}" type="datetime1">
              <a:rPr lang="bg-BG" smtClean="0"/>
              <a:pPr/>
              <a:t>5.2.2021 г.</a:t>
            </a:fld>
            <a:endParaRPr lang="bg-BG"/>
          </a:p>
        </p:txBody>
      </p:sp>
      <p:sp>
        <p:nvSpPr>
          <p:cNvPr id="6" name="Footer Placeholder 5"/>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7" name="Slide Number Placeholder 6"/>
          <p:cNvSpPr>
            <a:spLocks noGrp="1"/>
          </p:cNvSpPr>
          <p:nvPr>
            <p:ph type="sldNum" sz="quarter" idx="12"/>
          </p:nvPr>
        </p:nvSpPr>
        <p:spPr/>
        <p:txBody>
          <a:bodyPr/>
          <a:lstStyle>
            <a:lvl1pPr>
              <a:defRPr/>
            </a:lvl1pPr>
          </a:lstStyle>
          <a:p>
            <a:fld id="{47DE2DA1-6FA1-43E0-B6DA-50F59756401F}" type="slidenum">
              <a:rPr lang="bg-BG"/>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Lucida Sans Unicode"/>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rgbClr val="FFFFFF"/>
                </a:solidFill>
              </a:defRPr>
            </a:lvl1pPr>
          </a:lstStyle>
          <a:p>
            <a:fld id="{91616989-C6EA-4229-AA0C-DA908916358C}" type="datetime1">
              <a:rPr lang="bg-BG" smtClean="0"/>
              <a:pPr/>
              <a:t>5.2.2021 г.</a:t>
            </a:fld>
            <a:endParaRPr lang="bg-BG"/>
          </a:p>
        </p:txBody>
      </p:sp>
      <p:sp>
        <p:nvSpPr>
          <p:cNvPr id="12" name="Footer Placeholder 5"/>
          <p:cNvSpPr>
            <a:spLocks noGrp="1"/>
          </p:cNvSpPr>
          <p:nvPr>
            <p:ph type="ftr" sz="quarter" idx="11"/>
          </p:nvPr>
        </p:nvSpPr>
        <p:spPr/>
        <p:txBody>
          <a:bodyPr/>
          <a:lstStyle>
            <a:lvl1pPr>
              <a:defRPr>
                <a:solidFill>
                  <a:srgbClr val="FFFFFF"/>
                </a:solidFill>
              </a:defRPr>
            </a:lvl1pPr>
          </a:lstStyle>
          <a:p>
            <a:r>
              <a:rPr lang="en-US" smtClean="0"/>
              <a:t>Project dissemination day, University of Ruse, Bulgaria, 10 Dec 2015</a:t>
            </a:r>
            <a:endParaRPr lang="bg-BG"/>
          </a:p>
        </p:txBody>
      </p:sp>
      <p:sp>
        <p:nvSpPr>
          <p:cNvPr id="13" name="Slide Number Placeholder 6"/>
          <p:cNvSpPr>
            <a:spLocks noGrp="1"/>
          </p:cNvSpPr>
          <p:nvPr>
            <p:ph type="sldNum" sz="quarter" idx="12"/>
          </p:nvPr>
        </p:nvSpPr>
        <p:spPr/>
        <p:txBody>
          <a:bodyPr/>
          <a:lstStyle>
            <a:lvl1pPr>
              <a:defRPr>
                <a:solidFill>
                  <a:srgbClr val="FFFFFF"/>
                </a:solidFill>
              </a:defRPr>
            </a:lvl1pPr>
          </a:lstStyle>
          <a:p>
            <a:fld id="{0DEAEB3E-40D7-4857-9D77-4178D561811F}"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72255514-20B2-4B99-87B7-5976D9530490}" type="datetime1">
              <a:rPr lang="bg-BG" smtClean="0"/>
              <a:pPr/>
              <a:t>5.2.2021 г.</a:t>
            </a:fld>
            <a:endParaRPr lang="bg-BG"/>
          </a:p>
        </p:txBody>
      </p:sp>
      <p:sp>
        <p:nvSpPr>
          <p:cNvPr id="5"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6" name="Slide Number Placeholder 17"/>
          <p:cNvSpPr>
            <a:spLocks noGrp="1"/>
          </p:cNvSpPr>
          <p:nvPr>
            <p:ph type="sldNum" sz="quarter" idx="12"/>
          </p:nvPr>
        </p:nvSpPr>
        <p:spPr/>
        <p:txBody>
          <a:bodyPr/>
          <a:lstStyle>
            <a:lvl1pPr>
              <a:defRPr/>
            </a:lvl1pPr>
          </a:lstStyle>
          <a:p>
            <a:fld id="{DE389966-6792-474C-A57E-E07E2EB04CC4}" type="slidenum">
              <a:rPr lang="bg-BG"/>
              <a:pPr/>
              <a:t>‹#›</a:t>
            </a:fld>
            <a:endParaRPr lang="bg-BG"/>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57C83703-E9CE-4D40-8459-5B59F8544AC8}" type="datetime1">
              <a:rPr lang="bg-BG" smtClean="0"/>
              <a:pPr/>
              <a:t>5.2.2021 г.</a:t>
            </a:fld>
            <a:endParaRPr lang="bg-BG"/>
          </a:p>
        </p:txBody>
      </p:sp>
      <p:sp>
        <p:nvSpPr>
          <p:cNvPr id="5"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6" name="Slide Number Placeholder 17"/>
          <p:cNvSpPr>
            <a:spLocks noGrp="1"/>
          </p:cNvSpPr>
          <p:nvPr>
            <p:ph type="sldNum" sz="quarter" idx="12"/>
          </p:nvPr>
        </p:nvSpPr>
        <p:spPr/>
        <p:txBody>
          <a:bodyPr/>
          <a:lstStyle>
            <a:lvl1pPr>
              <a:defRPr/>
            </a:lvl1pPr>
          </a:lstStyle>
          <a:p>
            <a:fld id="{8E8E8EAB-D099-441C-93D9-3F8BDA80DAF5}" type="slidenum">
              <a:rPr lang="bg-BG"/>
              <a:pPr/>
              <a:t>‹#›</a:t>
            </a:fld>
            <a:endParaRPr lang="bg-BG"/>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bg-BG">
              <a:solidFill>
                <a:srgbClr val="FFFFFF"/>
              </a:solidFill>
              <a:cs typeface="Arial"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bg-BG">
                <a:solidFill>
                  <a:srgbClr val="FFFFFF"/>
                </a:solidFill>
                <a:cs typeface="Arial"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0A6BCE50-C434-440A-9CB8-22A1BB62A861}" type="datetime1">
              <a:rPr lang="bg-BG" altLang="bg-BG" smtClean="0"/>
              <a:pPr/>
              <a:t>5.2.2021 г.</a:t>
            </a:fld>
            <a:endParaRPr lang="bg-BG" altLang="bg-BG"/>
          </a:p>
        </p:txBody>
      </p:sp>
      <p:sp>
        <p:nvSpPr>
          <p:cNvPr id="12" name="Footer Placeholder 18"/>
          <p:cNvSpPr>
            <a:spLocks noGrp="1"/>
          </p:cNvSpPr>
          <p:nvPr>
            <p:ph type="ftr" sz="quarter" idx="11"/>
          </p:nvPr>
        </p:nvSpPr>
        <p:spPr/>
        <p:txBody>
          <a:bodyPr/>
          <a:lstStyle>
            <a:lvl1pPr>
              <a:defRPr>
                <a:solidFill>
                  <a:srgbClr val="E8F0F4"/>
                </a:solidFill>
              </a:defRPr>
            </a:lvl1pPr>
          </a:lstStyle>
          <a:p>
            <a:r>
              <a:rPr lang="en-US" altLang="bg-BG" smtClean="0"/>
              <a:t>Project dissemination day, University of Ruse, Bulgaria, 10 Dec 2015</a:t>
            </a:r>
            <a:endParaRPr lang="bg-BG" altLang="bg-BG"/>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0D0C767F-7F47-48CE-AD52-25AFA48C408D}" type="slidenum">
              <a:rPr lang="bg-BG" altLang="bg-BG"/>
              <a:pPr/>
              <a:t>‹#›</a:t>
            </a:fld>
            <a:endParaRPr lang="bg-BG" altLang="bg-BG"/>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fld id="{D27D8757-41E4-4DE9-BE98-20294C1DE900}" type="datetime1">
              <a:rPr lang="bg-BG" altLang="bg-BG" smtClean="0"/>
              <a:pPr/>
              <a:t>5.2.2021 г.</a:t>
            </a:fld>
            <a:endParaRPr lang="bg-BG" altLang="bg-BG"/>
          </a:p>
        </p:txBody>
      </p:sp>
      <p:sp>
        <p:nvSpPr>
          <p:cNvPr id="5" name="Footer Placeholder 21"/>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6" name="Slide Number Placeholder 17"/>
          <p:cNvSpPr>
            <a:spLocks noGrp="1"/>
          </p:cNvSpPr>
          <p:nvPr>
            <p:ph type="sldNum" sz="quarter" idx="12"/>
          </p:nvPr>
        </p:nvSpPr>
        <p:spPr/>
        <p:txBody>
          <a:bodyPr/>
          <a:lstStyle>
            <a:lvl1pPr>
              <a:defRPr/>
            </a:lvl1pPr>
          </a:lstStyle>
          <a:p>
            <a:fld id="{29E246C0-25AC-4A0D-A290-78AEED543491}" type="slidenum">
              <a:rPr lang="bg-BG" altLang="bg-BG"/>
              <a:pPr/>
              <a:t>‹#›</a:t>
            </a:fld>
            <a:endParaRPr lang="bg-BG" altLang="bg-BG"/>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ltLang="bg-BG">
              <a:solidFill>
                <a:srgbClr val="FFFFFF"/>
              </a:solidFill>
              <a:cs typeface="Arial" charset="0"/>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ltLang="bg-BG">
              <a:solidFill>
                <a:srgbClr val="FFFFFF"/>
              </a:solidFill>
              <a:cs typeface="Arial"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fld id="{018B1A51-22F6-49CD-BD0B-2DCB505B774D}" type="datetime1">
              <a:rPr lang="bg-BG" altLang="bg-BG" smtClean="0"/>
              <a:pPr/>
              <a:t>5.2.2021 г.</a:t>
            </a:fld>
            <a:endParaRPr lang="bg-BG" altLang="bg-BG"/>
          </a:p>
        </p:txBody>
      </p:sp>
      <p:sp>
        <p:nvSpPr>
          <p:cNvPr id="7" name="Footer Placeholder 4"/>
          <p:cNvSpPr>
            <a:spLocks noGrp="1"/>
          </p:cNvSpPr>
          <p:nvPr>
            <p:ph type="ftr" sz="quarter" idx="11"/>
          </p:nvPr>
        </p:nvSpPr>
        <p:spPr/>
        <p:txBody>
          <a:bodyPr/>
          <a:lstStyle>
            <a:lvl1pPr>
              <a:defRPr>
                <a:solidFill>
                  <a:srgbClr val="FFFFFF"/>
                </a:solidFill>
              </a:defRPr>
            </a:lvl1pPr>
          </a:lstStyle>
          <a:p>
            <a:r>
              <a:rPr lang="en-US" altLang="bg-BG" smtClean="0"/>
              <a:t>Project dissemination day, University of Ruse, Bulgaria, 10 Dec 2015</a:t>
            </a:r>
            <a:endParaRPr lang="bg-BG" altLang="bg-BG"/>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A1A458C1-4373-425B-8010-ED1CD40C6431}" type="slidenum">
              <a:rPr lang="bg-BG" altLang="bg-BG"/>
              <a:pPr/>
              <a:t>‹#›</a:t>
            </a:fld>
            <a:endParaRPr lang="bg-BG" altLang="bg-BG"/>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CBEE96D3-1A35-4D19-BD46-8ED9828BFAE1}" type="datetime1">
              <a:rPr lang="bg-BG" smtClean="0"/>
              <a:pPr/>
              <a:t>5.2.2021 г.</a:t>
            </a:fld>
            <a:endParaRPr lang="bg-BG"/>
          </a:p>
        </p:txBody>
      </p:sp>
      <p:sp>
        <p:nvSpPr>
          <p:cNvPr id="3" name="Footer Placeholder 21"/>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4" name="Slide Number Placeholder 17"/>
          <p:cNvSpPr>
            <a:spLocks noGrp="1"/>
          </p:cNvSpPr>
          <p:nvPr>
            <p:ph type="sldNum" sz="quarter" idx="12"/>
          </p:nvPr>
        </p:nvSpPr>
        <p:spPr/>
        <p:txBody>
          <a:bodyPr/>
          <a:lstStyle>
            <a:lvl1pPr>
              <a:defRPr/>
            </a:lvl1pPr>
          </a:lstStyle>
          <a:p>
            <a:fld id="{362A1EF6-33B9-4162-888D-982461F28195}" type="slidenum">
              <a:rPr lang="bg-BG"/>
              <a:pPr/>
              <a:t>‹#›</a:t>
            </a:fld>
            <a:endParaRPr lang="bg-BG"/>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solidFill>
                  <a:srgbClr val="FFFFFF"/>
                </a:solidFill>
              </a:defRPr>
            </a:lvl1pPr>
          </a:lstStyle>
          <a:p>
            <a:fld id="{E415614E-0196-4EDD-A3C7-DAFA8A720E69}" type="datetime1">
              <a:rPr lang="bg-BG" altLang="bg-BG" smtClean="0"/>
              <a:pPr/>
              <a:t>5.2.2021 г.</a:t>
            </a:fld>
            <a:endParaRPr lang="bg-BG" altLang="bg-BG"/>
          </a:p>
        </p:txBody>
      </p:sp>
      <p:sp>
        <p:nvSpPr>
          <p:cNvPr id="6" name="Footer Placeholder 5"/>
          <p:cNvSpPr>
            <a:spLocks noGrp="1"/>
          </p:cNvSpPr>
          <p:nvPr>
            <p:ph type="ftr" sz="quarter" idx="11"/>
          </p:nvPr>
        </p:nvSpPr>
        <p:spPr/>
        <p:txBody>
          <a:bodyPr/>
          <a:lstStyle>
            <a:lvl1pPr>
              <a:defRPr>
                <a:solidFill>
                  <a:srgbClr val="FFFFFF"/>
                </a:solidFill>
              </a:defRPr>
            </a:lvl1pPr>
          </a:lstStyle>
          <a:p>
            <a:r>
              <a:rPr lang="en-US" altLang="bg-BG" smtClean="0"/>
              <a:t>Project dissemination day, University of Ruse, Bulgaria, 10 Dec 2015</a:t>
            </a:r>
            <a:endParaRPr lang="bg-BG" altLang="bg-BG"/>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E129F85-7039-4C43-A6B8-711CE3B6A467}" type="slidenum">
              <a:rPr lang="bg-BG" altLang="bg-BG"/>
              <a:pPr/>
              <a:t>‹#›</a:t>
            </a:fld>
            <a:endParaRPr lang="bg-BG" altLang="bg-BG"/>
          </a:p>
        </p:txBody>
      </p:sp>
    </p:spTree>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5AA9212-26B8-4397-9680-89DADC928A90}" type="datetime1">
              <a:rPr lang="bg-BG" altLang="bg-BG" smtClean="0"/>
              <a:pPr/>
              <a:t>5.2.2021 г.</a:t>
            </a:fld>
            <a:endParaRPr lang="bg-BG" altLang="bg-BG"/>
          </a:p>
        </p:txBody>
      </p:sp>
      <p:sp>
        <p:nvSpPr>
          <p:cNvPr id="8" name="Footer Placeholder 7"/>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9" name="Slide Number Placeholder 8"/>
          <p:cNvSpPr>
            <a:spLocks noGrp="1"/>
          </p:cNvSpPr>
          <p:nvPr>
            <p:ph type="sldNum" sz="quarter" idx="12"/>
          </p:nvPr>
        </p:nvSpPr>
        <p:spPr/>
        <p:txBody>
          <a:bodyPr/>
          <a:lstStyle>
            <a:lvl1pPr>
              <a:defRPr/>
            </a:lvl1pPr>
          </a:lstStyle>
          <a:p>
            <a:fld id="{9567383C-012B-41B7-983D-7549C8C26B61}" type="slidenum">
              <a:rPr lang="bg-BG" altLang="bg-BG"/>
              <a:pPr/>
              <a:t>‹#›</a:t>
            </a:fld>
            <a:endParaRPr lang="bg-BG" altLang="bg-BG"/>
          </a:p>
        </p:txBody>
      </p:sp>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F4830AA2-61D4-4FFE-AEA3-8C31939CD7B8}" type="datetime1">
              <a:rPr lang="bg-BG" altLang="bg-BG" smtClean="0"/>
              <a:pPr/>
              <a:t>5.2.2021 г.</a:t>
            </a:fld>
            <a:endParaRPr lang="bg-BG" altLang="bg-BG"/>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ltLang="bg-BG" smtClean="0"/>
              <a:t>Project dissemination day, University of Ruse, Bulgaria, 10 Dec 2015</a:t>
            </a:r>
            <a:endParaRPr lang="bg-BG" altLang="bg-BG"/>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3B890B7-C32F-4CF9-9991-24268110B083}" type="slidenum">
              <a:rPr lang="bg-BG" altLang="bg-BG"/>
              <a:pPr/>
              <a:t>‹#›</a:t>
            </a:fld>
            <a:endParaRPr lang="bg-BG" altLang="bg-BG"/>
          </a:p>
        </p:txBody>
      </p:sp>
    </p:spTree>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CDFE7C29-F206-4ABC-8273-BD855D87DBD4}" type="datetime1">
              <a:rPr lang="bg-BG" altLang="bg-BG" smtClean="0"/>
              <a:pPr/>
              <a:t>5.2.2021 г.</a:t>
            </a:fld>
            <a:endParaRPr lang="bg-BG" altLang="bg-BG"/>
          </a:p>
        </p:txBody>
      </p:sp>
      <p:sp>
        <p:nvSpPr>
          <p:cNvPr id="3" name="Footer Placeholder 21"/>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4" name="Slide Number Placeholder 17"/>
          <p:cNvSpPr>
            <a:spLocks noGrp="1"/>
          </p:cNvSpPr>
          <p:nvPr>
            <p:ph type="sldNum" sz="quarter" idx="12"/>
          </p:nvPr>
        </p:nvSpPr>
        <p:spPr/>
        <p:txBody>
          <a:bodyPr/>
          <a:lstStyle>
            <a:lvl1pPr>
              <a:defRPr/>
            </a:lvl1pPr>
          </a:lstStyle>
          <a:p>
            <a:fld id="{A5F7B967-7D34-481E-8A9D-3622C4615AA7}" type="slidenum">
              <a:rPr lang="bg-BG" altLang="bg-BG"/>
              <a:pPr/>
              <a:t>‹#›</a:t>
            </a:fld>
            <a:endParaRPr lang="bg-BG" altLang="bg-BG"/>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8C245C2-ED3A-4560-87DA-41F7F64EF90A}" type="datetime1">
              <a:rPr lang="bg-BG" altLang="bg-BG" smtClean="0"/>
              <a:pPr/>
              <a:t>5.2.2021 г.</a:t>
            </a:fld>
            <a:endParaRPr lang="bg-BG" altLang="bg-BG"/>
          </a:p>
        </p:txBody>
      </p:sp>
      <p:sp>
        <p:nvSpPr>
          <p:cNvPr id="6" name="Footer Placeholder 5"/>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7" name="Slide Number Placeholder 6"/>
          <p:cNvSpPr>
            <a:spLocks noGrp="1"/>
          </p:cNvSpPr>
          <p:nvPr>
            <p:ph type="sldNum" sz="quarter" idx="12"/>
          </p:nvPr>
        </p:nvSpPr>
        <p:spPr/>
        <p:txBody>
          <a:bodyPr/>
          <a:lstStyle>
            <a:lvl1pPr>
              <a:defRPr/>
            </a:lvl1pPr>
          </a:lstStyle>
          <a:p>
            <a:fld id="{BAEC26D9-027E-40AC-B554-A5C3FDB04CFB}" type="slidenum">
              <a:rPr lang="bg-BG" altLang="bg-BG"/>
              <a:pPr/>
              <a:t>‹#›</a:t>
            </a:fld>
            <a:endParaRPr lang="bg-BG" altLang="bg-BG"/>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latin typeface="Lucida Sans Unicode"/>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bg-BG">
              <a:solidFill>
                <a:srgbClr val="FFFFFF"/>
              </a:solidFill>
              <a:cs typeface="Arial"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ltLang="bg-BG">
              <a:solidFill>
                <a:srgbClr val="FFFFFF"/>
              </a:solidFill>
              <a:cs typeface="Arial" charset="0"/>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ltLang="bg-BG">
              <a:solidFill>
                <a:srgbClr val="FFFFFF"/>
              </a:solidFill>
              <a:cs typeface="Arial"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rgbClr val="FFFFFF"/>
                </a:solidFill>
              </a:defRPr>
            </a:lvl1pPr>
          </a:lstStyle>
          <a:p>
            <a:fld id="{3F3EB0EE-3994-4422-BCC9-D691CD9F2FD7}" type="datetime1">
              <a:rPr lang="bg-BG" altLang="bg-BG" smtClean="0"/>
              <a:pPr/>
              <a:t>5.2.2021 г.</a:t>
            </a:fld>
            <a:endParaRPr lang="bg-BG" altLang="bg-BG"/>
          </a:p>
        </p:txBody>
      </p:sp>
      <p:sp>
        <p:nvSpPr>
          <p:cNvPr id="12" name="Footer Placeholder 5"/>
          <p:cNvSpPr>
            <a:spLocks noGrp="1"/>
          </p:cNvSpPr>
          <p:nvPr>
            <p:ph type="ftr" sz="quarter" idx="11"/>
          </p:nvPr>
        </p:nvSpPr>
        <p:spPr/>
        <p:txBody>
          <a:bodyPr/>
          <a:lstStyle>
            <a:lvl1pPr>
              <a:defRPr>
                <a:solidFill>
                  <a:srgbClr val="FFFFFF"/>
                </a:solidFill>
              </a:defRPr>
            </a:lvl1pPr>
          </a:lstStyle>
          <a:p>
            <a:r>
              <a:rPr lang="en-US" altLang="bg-BG" smtClean="0"/>
              <a:t>Project dissemination day, University of Ruse, Bulgaria, 10 Dec 2015</a:t>
            </a:r>
            <a:endParaRPr lang="bg-BG" altLang="bg-BG"/>
          </a:p>
        </p:txBody>
      </p:sp>
      <p:sp>
        <p:nvSpPr>
          <p:cNvPr id="13" name="Slide Number Placeholder 6"/>
          <p:cNvSpPr>
            <a:spLocks noGrp="1"/>
          </p:cNvSpPr>
          <p:nvPr>
            <p:ph type="sldNum" sz="quarter" idx="12"/>
          </p:nvPr>
        </p:nvSpPr>
        <p:spPr/>
        <p:txBody>
          <a:bodyPr/>
          <a:lstStyle>
            <a:lvl1pPr>
              <a:defRPr>
                <a:solidFill>
                  <a:srgbClr val="FFFFFF"/>
                </a:solidFill>
              </a:defRPr>
            </a:lvl1pPr>
          </a:lstStyle>
          <a:p>
            <a:fld id="{8D5A2521-F29F-4D39-BC43-13ECE9244CAC}" type="slidenum">
              <a:rPr lang="bg-BG" altLang="bg-BG"/>
              <a:pPr/>
              <a:t>‹#›</a:t>
            </a:fld>
            <a:endParaRPr lang="bg-BG" altLang="bg-BG"/>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62721D83-8F21-408E-A0A9-BDA88ED57C87}" type="datetime1">
              <a:rPr lang="bg-BG" altLang="bg-BG" smtClean="0"/>
              <a:pPr/>
              <a:t>5.2.2021 г.</a:t>
            </a:fld>
            <a:endParaRPr lang="bg-BG" altLang="bg-BG"/>
          </a:p>
        </p:txBody>
      </p:sp>
      <p:sp>
        <p:nvSpPr>
          <p:cNvPr id="5" name="Footer Placeholder 21"/>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6" name="Slide Number Placeholder 17"/>
          <p:cNvSpPr>
            <a:spLocks noGrp="1"/>
          </p:cNvSpPr>
          <p:nvPr>
            <p:ph type="sldNum" sz="quarter" idx="12"/>
          </p:nvPr>
        </p:nvSpPr>
        <p:spPr/>
        <p:txBody>
          <a:bodyPr/>
          <a:lstStyle>
            <a:lvl1pPr>
              <a:defRPr/>
            </a:lvl1pPr>
          </a:lstStyle>
          <a:p>
            <a:fld id="{D1ACB884-66DD-4E9D-9A6C-CAD4CE47C8A0}" type="slidenum">
              <a:rPr lang="bg-BG" altLang="bg-BG"/>
              <a:pPr/>
              <a:t>‹#›</a:t>
            </a:fld>
            <a:endParaRPr lang="bg-BG" altLang="bg-BG"/>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20D8E9FA-DB2E-425A-A0D3-69EF52EBEB08}" type="datetime1">
              <a:rPr lang="bg-BG" altLang="bg-BG" smtClean="0"/>
              <a:pPr/>
              <a:t>5.2.2021 г.</a:t>
            </a:fld>
            <a:endParaRPr lang="bg-BG" altLang="bg-BG"/>
          </a:p>
        </p:txBody>
      </p:sp>
      <p:sp>
        <p:nvSpPr>
          <p:cNvPr id="5" name="Footer Placeholder 21"/>
          <p:cNvSpPr>
            <a:spLocks noGrp="1"/>
          </p:cNvSpPr>
          <p:nvPr>
            <p:ph type="ftr" sz="quarter" idx="11"/>
          </p:nvPr>
        </p:nvSpPr>
        <p:spPr/>
        <p:txBody>
          <a:bodyPr/>
          <a:lstStyle>
            <a:lvl1pPr>
              <a:defRPr/>
            </a:lvl1pPr>
          </a:lstStyle>
          <a:p>
            <a:r>
              <a:rPr lang="en-US" altLang="bg-BG" smtClean="0"/>
              <a:t>Project dissemination day, University of Ruse, Bulgaria, 10 Dec 2015</a:t>
            </a:r>
            <a:endParaRPr lang="bg-BG" altLang="bg-BG"/>
          </a:p>
        </p:txBody>
      </p:sp>
      <p:sp>
        <p:nvSpPr>
          <p:cNvPr id="6" name="Slide Number Placeholder 17"/>
          <p:cNvSpPr>
            <a:spLocks noGrp="1"/>
          </p:cNvSpPr>
          <p:nvPr>
            <p:ph type="sldNum" sz="quarter" idx="12"/>
          </p:nvPr>
        </p:nvSpPr>
        <p:spPr/>
        <p:txBody>
          <a:bodyPr/>
          <a:lstStyle>
            <a:lvl1pPr>
              <a:defRPr/>
            </a:lvl1pPr>
          </a:lstStyle>
          <a:p>
            <a:fld id="{903D2CEB-5DF5-4667-9C9B-FE0710ED6267}" type="slidenum">
              <a:rPr lang="bg-BG" altLang="bg-BG"/>
              <a:pPr/>
              <a:t>‹#›</a:t>
            </a:fld>
            <a:endParaRPr lang="bg-BG" altLang="bg-BG"/>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09EF6ECF-45B4-4B72-B171-27E624324E3D}" type="datetime1">
              <a:rPr lang="bg-BG" smtClean="0">
                <a:solidFill>
                  <a:prstClr val="black">
                    <a:tint val="75000"/>
                  </a:prstClr>
                </a:solidFill>
              </a:rPr>
              <a:pPr/>
              <a:t>5.2.2021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Project dissemination day, University of Ruse, Bulgaria, 10 Dec 2015</a:t>
            </a: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p>
            <a:fld id="{A5B5EE49-A5E1-4EB2-B278-CC75D086AA02}"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6843510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0CDEDCC6-678E-4708-A1B9-98D0C2F533E7}" type="datetime1">
              <a:rPr lang="bg-BG" smtClean="0">
                <a:solidFill>
                  <a:prstClr val="black">
                    <a:tint val="75000"/>
                  </a:prstClr>
                </a:solidFill>
              </a:rPr>
              <a:pPr/>
              <a:t>5.2.2021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Project dissemination day, University of Ruse, Bulgaria, 10 Dec 2015</a:t>
            </a: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p>
            <a:fld id="{A5B5EE49-A5E1-4EB2-B278-CC75D086AA02}"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18137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5CA2E20-2843-4DF7-9AE1-D6299B04F794}" type="datetime1">
              <a:rPr lang="bg-BG" smtClean="0"/>
              <a:pPr/>
              <a:t>5.2.2021 г.</a:t>
            </a:fld>
            <a:endParaRPr lang="bg-BG"/>
          </a:p>
        </p:txBody>
      </p:sp>
      <p:sp>
        <p:nvSpPr>
          <p:cNvPr id="6" name="Footer Placeholder 5"/>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7" name="Slide Number Placeholder 6"/>
          <p:cNvSpPr>
            <a:spLocks noGrp="1"/>
          </p:cNvSpPr>
          <p:nvPr>
            <p:ph type="sldNum" sz="quarter" idx="12"/>
          </p:nvPr>
        </p:nvSpPr>
        <p:spPr/>
        <p:txBody>
          <a:bodyPr/>
          <a:lstStyle>
            <a:lvl1pPr>
              <a:defRPr/>
            </a:lvl1pPr>
          </a:lstStyle>
          <a:p>
            <a:fld id="{E6DFFB81-D847-4202-B95B-2DEA86763F30}" type="slidenum">
              <a:rPr lang="bg-BG"/>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A7681A-3C50-41EB-84FF-9CD686E3DC96}" type="datetime1">
              <a:rPr lang="bg-BG" smtClean="0">
                <a:solidFill>
                  <a:prstClr val="black">
                    <a:tint val="75000"/>
                  </a:prstClr>
                </a:solidFill>
              </a:rPr>
              <a:pPr/>
              <a:t>5.2.2021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Project dissemination day, University of Ruse, Bulgaria, 10 Dec 2015</a:t>
            </a: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p>
            <a:fld id="{A5B5EE49-A5E1-4EB2-B278-CC75D086AA02}"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521150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176A96BA-F9D1-48C7-B97D-55A722063C07}" type="datetime1">
              <a:rPr lang="bg-BG" smtClean="0">
                <a:solidFill>
                  <a:prstClr val="black">
                    <a:tint val="75000"/>
                  </a:prstClr>
                </a:solidFill>
              </a:rPr>
              <a:pPr/>
              <a:t>5.2.2021 г.</a:t>
            </a:fld>
            <a:endParaRPr lang="bg-BG">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Project dissemination day, University of Ruse, Bulgaria, 10 Dec 2015</a:t>
            </a:r>
            <a:endParaRPr lang="bg-BG">
              <a:solidFill>
                <a:prstClr val="black">
                  <a:tint val="75000"/>
                </a:prstClr>
              </a:solidFill>
            </a:endParaRPr>
          </a:p>
        </p:txBody>
      </p:sp>
      <p:sp>
        <p:nvSpPr>
          <p:cNvPr id="7" name="Slide Number Placeholder 6"/>
          <p:cNvSpPr>
            <a:spLocks noGrp="1"/>
          </p:cNvSpPr>
          <p:nvPr>
            <p:ph type="sldNum" sz="quarter" idx="12"/>
          </p:nvPr>
        </p:nvSpPr>
        <p:spPr/>
        <p:txBody>
          <a:bodyPr/>
          <a:lstStyle/>
          <a:p>
            <a:fld id="{A5B5EE49-A5E1-4EB2-B278-CC75D086AA02}"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22241224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753083A9-4524-49AE-9075-45817C481B67}" type="datetime1">
              <a:rPr lang="bg-BG" smtClean="0">
                <a:solidFill>
                  <a:prstClr val="black">
                    <a:tint val="75000"/>
                  </a:prstClr>
                </a:solidFill>
              </a:rPr>
              <a:pPr/>
              <a:t>5.2.2021 г.</a:t>
            </a:fld>
            <a:endParaRPr lang="bg-BG">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Project dissemination day, University of Ruse, Bulgaria, 10 Dec 2015</a:t>
            </a:r>
            <a:endParaRPr lang="bg-BG">
              <a:solidFill>
                <a:prstClr val="black">
                  <a:tint val="75000"/>
                </a:prstClr>
              </a:solidFill>
            </a:endParaRPr>
          </a:p>
        </p:txBody>
      </p:sp>
      <p:sp>
        <p:nvSpPr>
          <p:cNvPr id="9" name="Slide Number Placeholder 8"/>
          <p:cNvSpPr>
            <a:spLocks noGrp="1"/>
          </p:cNvSpPr>
          <p:nvPr>
            <p:ph type="sldNum" sz="quarter" idx="12"/>
          </p:nvPr>
        </p:nvSpPr>
        <p:spPr/>
        <p:txBody>
          <a:bodyPr/>
          <a:lstStyle/>
          <a:p>
            <a:fld id="{A5B5EE49-A5E1-4EB2-B278-CC75D086AA02}"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26877022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B931E64E-F859-4AEB-84B7-8A28493FF18F}" type="datetime1">
              <a:rPr lang="bg-BG" smtClean="0">
                <a:solidFill>
                  <a:prstClr val="black">
                    <a:tint val="75000"/>
                  </a:prstClr>
                </a:solidFill>
              </a:rPr>
              <a:pPr/>
              <a:t>5.2.2021 г.</a:t>
            </a:fld>
            <a:endParaRPr lang="bg-BG">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Project dissemination day, University of Ruse, Bulgaria, 10 Dec 2015</a:t>
            </a:r>
            <a:endParaRPr lang="bg-BG">
              <a:solidFill>
                <a:prstClr val="black">
                  <a:tint val="75000"/>
                </a:prstClr>
              </a:solidFill>
            </a:endParaRPr>
          </a:p>
        </p:txBody>
      </p:sp>
      <p:sp>
        <p:nvSpPr>
          <p:cNvPr id="5" name="Slide Number Placeholder 4"/>
          <p:cNvSpPr>
            <a:spLocks noGrp="1"/>
          </p:cNvSpPr>
          <p:nvPr>
            <p:ph type="sldNum" sz="quarter" idx="12"/>
          </p:nvPr>
        </p:nvSpPr>
        <p:spPr/>
        <p:txBody>
          <a:bodyPr/>
          <a:lstStyle/>
          <a:p>
            <a:fld id="{A5B5EE49-A5E1-4EB2-B278-CC75D086AA02}"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4465412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85553-8C15-44EB-9F04-D93EE1694B36}" type="datetime1">
              <a:rPr lang="bg-BG" smtClean="0">
                <a:solidFill>
                  <a:prstClr val="black">
                    <a:tint val="75000"/>
                  </a:prstClr>
                </a:solidFill>
              </a:rPr>
              <a:pPr/>
              <a:t>5.2.2021 г.</a:t>
            </a:fld>
            <a:endParaRPr lang="bg-BG">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Project dissemination day, University of Ruse, Bulgaria, 10 Dec 2015</a:t>
            </a:r>
            <a:endParaRPr lang="bg-BG">
              <a:solidFill>
                <a:prstClr val="black">
                  <a:tint val="75000"/>
                </a:prstClr>
              </a:solidFill>
            </a:endParaRPr>
          </a:p>
        </p:txBody>
      </p:sp>
      <p:sp>
        <p:nvSpPr>
          <p:cNvPr id="4" name="Slide Number Placeholder 3"/>
          <p:cNvSpPr>
            <a:spLocks noGrp="1"/>
          </p:cNvSpPr>
          <p:nvPr>
            <p:ph type="sldNum" sz="quarter" idx="12"/>
          </p:nvPr>
        </p:nvSpPr>
        <p:spPr/>
        <p:txBody>
          <a:bodyPr/>
          <a:lstStyle/>
          <a:p>
            <a:fld id="{A5B5EE49-A5E1-4EB2-B278-CC75D086AA02}"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26074043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D0897-D4AC-43F1-9815-CE7AC606D703}" type="datetime1">
              <a:rPr lang="bg-BG" smtClean="0">
                <a:solidFill>
                  <a:prstClr val="black">
                    <a:tint val="75000"/>
                  </a:prstClr>
                </a:solidFill>
              </a:rPr>
              <a:pPr/>
              <a:t>5.2.2021 г.</a:t>
            </a:fld>
            <a:endParaRPr lang="bg-BG">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Project dissemination day, University of Ruse, Bulgaria, 10 Dec 2015</a:t>
            </a:r>
            <a:endParaRPr lang="bg-BG">
              <a:solidFill>
                <a:prstClr val="black">
                  <a:tint val="75000"/>
                </a:prstClr>
              </a:solidFill>
            </a:endParaRPr>
          </a:p>
        </p:txBody>
      </p:sp>
      <p:sp>
        <p:nvSpPr>
          <p:cNvPr id="7" name="Slide Number Placeholder 6"/>
          <p:cNvSpPr>
            <a:spLocks noGrp="1"/>
          </p:cNvSpPr>
          <p:nvPr>
            <p:ph type="sldNum" sz="quarter" idx="12"/>
          </p:nvPr>
        </p:nvSpPr>
        <p:spPr/>
        <p:txBody>
          <a:bodyPr/>
          <a:lstStyle/>
          <a:p>
            <a:fld id="{A5B5EE49-A5E1-4EB2-B278-CC75D086AA02}"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1447511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D965D-5B0F-4FB9-BB16-C6D3F4663363}" type="datetime1">
              <a:rPr lang="bg-BG" smtClean="0">
                <a:solidFill>
                  <a:prstClr val="black">
                    <a:tint val="75000"/>
                  </a:prstClr>
                </a:solidFill>
              </a:rPr>
              <a:pPr/>
              <a:t>5.2.2021 г.</a:t>
            </a:fld>
            <a:endParaRPr lang="bg-BG">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Project dissemination day, University of Ruse, Bulgaria, 10 Dec 2015</a:t>
            </a:r>
            <a:endParaRPr lang="bg-BG">
              <a:solidFill>
                <a:prstClr val="black">
                  <a:tint val="75000"/>
                </a:prstClr>
              </a:solidFill>
            </a:endParaRPr>
          </a:p>
        </p:txBody>
      </p:sp>
      <p:sp>
        <p:nvSpPr>
          <p:cNvPr id="7" name="Slide Number Placeholder 6"/>
          <p:cNvSpPr>
            <a:spLocks noGrp="1"/>
          </p:cNvSpPr>
          <p:nvPr>
            <p:ph type="sldNum" sz="quarter" idx="12"/>
          </p:nvPr>
        </p:nvSpPr>
        <p:spPr/>
        <p:txBody>
          <a:bodyPr/>
          <a:lstStyle/>
          <a:p>
            <a:fld id="{A5B5EE49-A5E1-4EB2-B278-CC75D086AA02}"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1973237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039B34CF-4234-4836-B33B-50CBD5E15F5D}" type="datetime1">
              <a:rPr lang="bg-BG" smtClean="0">
                <a:solidFill>
                  <a:prstClr val="black">
                    <a:tint val="75000"/>
                  </a:prstClr>
                </a:solidFill>
              </a:rPr>
              <a:pPr/>
              <a:t>5.2.2021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Project dissemination day, University of Ruse, Bulgaria, 10 Dec 2015</a:t>
            </a: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p>
            <a:fld id="{A5B5EE49-A5E1-4EB2-B278-CC75D086AA02}"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9639558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B319A8B2-7C2E-4F14-A1E3-5CB3B5FA80CA}" type="datetime1">
              <a:rPr lang="bg-BG" smtClean="0">
                <a:solidFill>
                  <a:prstClr val="black">
                    <a:tint val="75000"/>
                  </a:prstClr>
                </a:solidFill>
              </a:rPr>
              <a:pPr/>
              <a:t>5.2.2021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Project dissemination day, University of Ruse, Bulgaria, 10 Dec 2015</a:t>
            </a:r>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p>
            <a:fld id="{A5B5EE49-A5E1-4EB2-B278-CC75D086AA02}"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9822986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9477CB8C-C436-412B-B807-FB5F563D64D9}" type="datetimeFigureOut">
              <a:rPr lang="bg-BG" smtClean="0">
                <a:solidFill>
                  <a:prstClr val="black">
                    <a:tint val="75000"/>
                  </a:prstClr>
                </a:solidFill>
              </a:rPr>
              <a:pPr/>
              <a:t>5.2.2021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p>
            <a:fld id="{3E9A3852-1592-46F9-B74A-F76AB571307D}"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1507713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srgbClr val="FFFFFF"/>
              </a:solidFill>
              <a:cs typeface="Arial"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fld id="{9B334EA2-6188-4A1D-B0BF-0AFF5A242365}" type="datetime1">
              <a:rPr lang="bg-BG" smtClean="0"/>
              <a:pPr/>
              <a:t>5.2.2021 г.</a:t>
            </a:fld>
            <a:endParaRPr lang="bg-BG"/>
          </a:p>
        </p:txBody>
      </p:sp>
      <p:sp>
        <p:nvSpPr>
          <p:cNvPr id="12" name="Footer Placeholder 5"/>
          <p:cNvSpPr>
            <a:spLocks noGrp="1"/>
          </p:cNvSpPr>
          <p:nvPr>
            <p:ph type="ftr" sz="quarter" idx="11"/>
          </p:nvPr>
        </p:nvSpPr>
        <p:spPr/>
        <p:txBody>
          <a:bodyPr/>
          <a:lstStyle>
            <a:lvl1pPr>
              <a:defRPr/>
            </a:lvl1pPr>
          </a:lstStyle>
          <a:p>
            <a:r>
              <a:rPr lang="en-US" smtClean="0"/>
              <a:t>Project dissemination day, University of Ruse, Bulgaria, 10 Dec 2015</a:t>
            </a:r>
            <a:endParaRPr lang="bg-BG"/>
          </a:p>
        </p:txBody>
      </p:sp>
      <p:sp>
        <p:nvSpPr>
          <p:cNvPr id="13" name="Slide Number Placeholder 6"/>
          <p:cNvSpPr>
            <a:spLocks noGrp="1"/>
          </p:cNvSpPr>
          <p:nvPr>
            <p:ph type="sldNum" sz="quarter" idx="12"/>
          </p:nvPr>
        </p:nvSpPr>
        <p:spPr/>
        <p:txBody>
          <a:bodyPr/>
          <a:lstStyle>
            <a:lvl1pPr>
              <a:defRPr/>
            </a:lvl1pPr>
          </a:lstStyle>
          <a:p>
            <a:fld id="{3FF56DB0-D5B4-4FD6-AD73-2516248CDE5D}" type="slidenum">
              <a:rPr lang="bg-BG"/>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9477CB8C-C436-412B-B807-FB5F563D64D9}" type="datetimeFigureOut">
              <a:rPr lang="bg-BG" smtClean="0">
                <a:solidFill>
                  <a:prstClr val="black">
                    <a:tint val="75000"/>
                  </a:prstClr>
                </a:solidFill>
              </a:rPr>
              <a:pPr/>
              <a:t>5.2.2021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p>
            <a:fld id="{3E9A3852-1592-46F9-B74A-F76AB571307D}"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1274282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77CB8C-C436-412B-B807-FB5F563D64D9}" type="datetimeFigureOut">
              <a:rPr lang="bg-BG" smtClean="0">
                <a:solidFill>
                  <a:prstClr val="black">
                    <a:tint val="75000"/>
                  </a:prstClr>
                </a:solidFill>
              </a:rPr>
              <a:pPr/>
              <a:t>5.2.2021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p>
            <a:fld id="{3E9A3852-1592-46F9-B74A-F76AB571307D}"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21867848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9477CB8C-C436-412B-B807-FB5F563D64D9}" type="datetimeFigureOut">
              <a:rPr lang="bg-BG" smtClean="0">
                <a:solidFill>
                  <a:prstClr val="black">
                    <a:tint val="75000"/>
                  </a:prstClr>
                </a:solidFill>
              </a:rPr>
              <a:pPr/>
              <a:t>5.2.2021 г.</a:t>
            </a:fld>
            <a:endParaRPr lang="bg-BG">
              <a:solidFill>
                <a:prstClr val="black">
                  <a:tint val="75000"/>
                </a:prstClr>
              </a:solidFill>
            </a:endParaRPr>
          </a:p>
        </p:txBody>
      </p:sp>
      <p:sp>
        <p:nvSpPr>
          <p:cNvPr id="6" name="Footer Placeholder 5"/>
          <p:cNvSpPr>
            <a:spLocks noGrp="1"/>
          </p:cNvSpPr>
          <p:nvPr>
            <p:ph type="ftr" sz="quarter" idx="11"/>
          </p:nvPr>
        </p:nvSpPr>
        <p:spPr/>
        <p:txBody>
          <a:bodyPr/>
          <a:lstStyle/>
          <a:p>
            <a:endParaRPr lang="bg-BG">
              <a:solidFill>
                <a:prstClr val="black">
                  <a:tint val="75000"/>
                </a:prstClr>
              </a:solidFill>
            </a:endParaRPr>
          </a:p>
        </p:txBody>
      </p:sp>
      <p:sp>
        <p:nvSpPr>
          <p:cNvPr id="7" name="Slide Number Placeholder 6"/>
          <p:cNvSpPr>
            <a:spLocks noGrp="1"/>
          </p:cNvSpPr>
          <p:nvPr>
            <p:ph type="sldNum" sz="quarter" idx="12"/>
          </p:nvPr>
        </p:nvSpPr>
        <p:spPr/>
        <p:txBody>
          <a:bodyPr/>
          <a:lstStyle/>
          <a:p>
            <a:fld id="{3E9A3852-1592-46F9-B74A-F76AB571307D}"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0413437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9477CB8C-C436-412B-B807-FB5F563D64D9}" type="datetimeFigureOut">
              <a:rPr lang="bg-BG" smtClean="0">
                <a:solidFill>
                  <a:prstClr val="black">
                    <a:tint val="75000"/>
                  </a:prstClr>
                </a:solidFill>
              </a:rPr>
              <a:pPr/>
              <a:t>5.2.2021 г.</a:t>
            </a:fld>
            <a:endParaRPr lang="bg-BG">
              <a:solidFill>
                <a:prstClr val="black">
                  <a:tint val="75000"/>
                </a:prstClr>
              </a:solidFill>
            </a:endParaRPr>
          </a:p>
        </p:txBody>
      </p:sp>
      <p:sp>
        <p:nvSpPr>
          <p:cNvPr id="8" name="Footer Placeholder 7"/>
          <p:cNvSpPr>
            <a:spLocks noGrp="1"/>
          </p:cNvSpPr>
          <p:nvPr>
            <p:ph type="ftr" sz="quarter" idx="11"/>
          </p:nvPr>
        </p:nvSpPr>
        <p:spPr/>
        <p:txBody>
          <a:bodyPr/>
          <a:lstStyle/>
          <a:p>
            <a:endParaRPr lang="bg-BG">
              <a:solidFill>
                <a:prstClr val="black">
                  <a:tint val="75000"/>
                </a:prstClr>
              </a:solidFill>
            </a:endParaRPr>
          </a:p>
        </p:txBody>
      </p:sp>
      <p:sp>
        <p:nvSpPr>
          <p:cNvPr id="9" name="Slide Number Placeholder 8"/>
          <p:cNvSpPr>
            <a:spLocks noGrp="1"/>
          </p:cNvSpPr>
          <p:nvPr>
            <p:ph type="sldNum" sz="quarter" idx="12"/>
          </p:nvPr>
        </p:nvSpPr>
        <p:spPr/>
        <p:txBody>
          <a:bodyPr/>
          <a:lstStyle/>
          <a:p>
            <a:fld id="{3E9A3852-1592-46F9-B74A-F76AB571307D}"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4883081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9477CB8C-C436-412B-B807-FB5F563D64D9}" type="datetimeFigureOut">
              <a:rPr lang="bg-BG" smtClean="0">
                <a:solidFill>
                  <a:prstClr val="black">
                    <a:tint val="75000"/>
                  </a:prstClr>
                </a:solidFill>
              </a:rPr>
              <a:pPr/>
              <a:t>5.2.2021 г.</a:t>
            </a:fld>
            <a:endParaRPr lang="bg-BG">
              <a:solidFill>
                <a:prstClr val="black">
                  <a:tint val="75000"/>
                </a:prstClr>
              </a:solidFill>
            </a:endParaRPr>
          </a:p>
        </p:txBody>
      </p:sp>
      <p:sp>
        <p:nvSpPr>
          <p:cNvPr id="4" name="Footer Placeholder 3"/>
          <p:cNvSpPr>
            <a:spLocks noGrp="1"/>
          </p:cNvSpPr>
          <p:nvPr>
            <p:ph type="ftr" sz="quarter" idx="11"/>
          </p:nvPr>
        </p:nvSpPr>
        <p:spPr/>
        <p:txBody>
          <a:bodyPr/>
          <a:lstStyle/>
          <a:p>
            <a:endParaRPr lang="bg-BG">
              <a:solidFill>
                <a:prstClr val="black">
                  <a:tint val="75000"/>
                </a:prstClr>
              </a:solidFill>
            </a:endParaRPr>
          </a:p>
        </p:txBody>
      </p:sp>
      <p:sp>
        <p:nvSpPr>
          <p:cNvPr id="5" name="Slide Number Placeholder 4"/>
          <p:cNvSpPr>
            <a:spLocks noGrp="1"/>
          </p:cNvSpPr>
          <p:nvPr>
            <p:ph type="sldNum" sz="quarter" idx="12"/>
          </p:nvPr>
        </p:nvSpPr>
        <p:spPr/>
        <p:txBody>
          <a:bodyPr/>
          <a:lstStyle/>
          <a:p>
            <a:fld id="{3E9A3852-1592-46F9-B74A-F76AB571307D}"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1822575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7CB8C-C436-412B-B807-FB5F563D64D9}" type="datetimeFigureOut">
              <a:rPr lang="bg-BG" smtClean="0">
                <a:solidFill>
                  <a:prstClr val="black">
                    <a:tint val="75000"/>
                  </a:prstClr>
                </a:solidFill>
              </a:rPr>
              <a:pPr/>
              <a:t>5.2.2021 г.</a:t>
            </a:fld>
            <a:endParaRPr lang="bg-BG">
              <a:solidFill>
                <a:prstClr val="black">
                  <a:tint val="75000"/>
                </a:prstClr>
              </a:solidFill>
            </a:endParaRPr>
          </a:p>
        </p:txBody>
      </p:sp>
      <p:sp>
        <p:nvSpPr>
          <p:cNvPr id="3" name="Footer Placeholder 2"/>
          <p:cNvSpPr>
            <a:spLocks noGrp="1"/>
          </p:cNvSpPr>
          <p:nvPr>
            <p:ph type="ftr" sz="quarter" idx="11"/>
          </p:nvPr>
        </p:nvSpPr>
        <p:spPr/>
        <p:txBody>
          <a:bodyPr/>
          <a:lstStyle/>
          <a:p>
            <a:endParaRPr lang="bg-BG">
              <a:solidFill>
                <a:prstClr val="black">
                  <a:tint val="75000"/>
                </a:prstClr>
              </a:solidFill>
            </a:endParaRPr>
          </a:p>
        </p:txBody>
      </p:sp>
      <p:sp>
        <p:nvSpPr>
          <p:cNvPr id="4" name="Slide Number Placeholder 3"/>
          <p:cNvSpPr>
            <a:spLocks noGrp="1"/>
          </p:cNvSpPr>
          <p:nvPr>
            <p:ph type="sldNum" sz="quarter" idx="12"/>
          </p:nvPr>
        </p:nvSpPr>
        <p:spPr/>
        <p:txBody>
          <a:bodyPr/>
          <a:lstStyle/>
          <a:p>
            <a:fld id="{3E9A3852-1592-46F9-B74A-F76AB571307D}"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2780094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7CB8C-C436-412B-B807-FB5F563D64D9}" type="datetimeFigureOut">
              <a:rPr lang="bg-BG" smtClean="0">
                <a:solidFill>
                  <a:prstClr val="black">
                    <a:tint val="75000"/>
                  </a:prstClr>
                </a:solidFill>
              </a:rPr>
              <a:pPr/>
              <a:t>5.2.2021 г.</a:t>
            </a:fld>
            <a:endParaRPr lang="bg-BG">
              <a:solidFill>
                <a:prstClr val="black">
                  <a:tint val="75000"/>
                </a:prstClr>
              </a:solidFill>
            </a:endParaRPr>
          </a:p>
        </p:txBody>
      </p:sp>
      <p:sp>
        <p:nvSpPr>
          <p:cNvPr id="6" name="Footer Placeholder 5"/>
          <p:cNvSpPr>
            <a:spLocks noGrp="1"/>
          </p:cNvSpPr>
          <p:nvPr>
            <p:ph type="ftr" sz="quarter" idx="11"/>
          </p:nvPr>
        </p:nvSpPr>
        <p:spPr/>
        <p:txBody>
          <a:bodyPr/>
          <a:lstStyle/>
          <a:p>
            <a:endParaRPr lang="bg-BG">
              <a:solidFill>
                <a:prstClr val="black">
                  <a:tint val="75000"/>
                </a:prstClr>
              </a:solidFill>
            </a:endParaRPr>
          </a:p>
        </p:txBody>
      </p:sp>
      <p:sp>
        <p:nvSpPr>
          <p:cNvPr id="7" name="Slide Number Placeholder 6"/>
          <p:cNvSpPr>
            <a:spLocks noGrp="1"/>
          </p:cNvSpPr>
          <p:nvPr>
            <p:ph type="sldNum" sz="quarter" idx="12"/>
          </p:nvPr>
        </p:nvSpPr>
        <p:spPr/>
        <p:txBody>
          <a:bodyPr/>
          <a:lstStyle/>
          <a:p>
            <a:fld id="{3E9A3852-1592-46F9-B74A-F76AB571307D}"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2029943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77CB8C-C436-412B-B807-FB5F563D64D9}" type="datetimeFigureOut">
              <a:rPr lang="bg-BG" smtClean="0">
                <a:solidFill>
                  <a:prstClr val="black">
                    <a:tint val="75000"/>
                  </a:prstClr>
                </a:solidFill>
              </a:rPr>
              <a:pPr/>
              <a:t>5.2.2021 г.</a:t>
            </a:fld>
            <a:endParaRPr lang="bg-BG">
              <a:solidFill>
                <a:prstClr val="black">
                  <a:tint val="75000"/>
                </a:prstClr>
              </a:solidFill>
            </a:endParaRPr>
          </a:p>
        </p:txBody>
      </p:sp>
      <p:sp>
        <p:nvSpPr>
          <p:cNvPr id="6" name="Footer Placeholder 5"/>
          <p:cNvSpPr>
            <a:spLocks noGrp="1"/>
          </p:cNvSpPr>
          <p:nvPr>
            <p:ph type="ftr" sz="quarter" idx="11"/>
          </p:nvPr>
        </p:nvSpPr>
        <p:spPr/>
        <p:txBody>
          <a:bodyPr/>
          <a:lstStyle/>
          <a:p>
            <a:endParaRPr lang="bg-BG">
              <a:solidFill>
                <a:prstClr val="black">
                  <a:tint val="75000"/>
                </a:prstClr>
              </a:solidFill>
            </a:endParaRPr>
          </a:p>
        </p:txBody>
      </p:sp>
      <p:sp>
        <p:nvSpPr>
          <p:cNvPr id="7" name="Slide Number Placeholder 6"/>
          <p:cNvSpPr>
            <a:spLocks noGrp="1"/>
          </p:cNvSpPr>
          <p:nvPr>
            <p:ph type="sldNum" sz="quarter" idx="12"/>
          </p:nvPr>
        </p:nvSpPr>
        <p:spPr/>
        <p:txBody>
          <a:bodyPr/>
          <a:lstStyle/>
          <a:p>
            <a:fld id="{3E9A3852-1592-46F9-B74A-F76AB571307D}"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0129965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9477CB8C-C436-412B-B807-FB5F563D64D9}" type="datetimeFigureOut">
              <a:rPr lang="bg-BG" smtClean="0">
                <a:solidFill>
                  <a:prstClr val="black">
                    <a:tint val="75000"/>
                  </a:prstClr>
                </a:solidFill>
              </a:rPr>
              <a:pPr/>
              <a:t>5.2.2021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p>
            <a:fld id="{3E9A3852-1592-46F9-B74A-F76AB571307D}"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3218007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9477CB8C-C436-412B-B807-FB5F563D64D9}" type="datetimeFigureOut">
              <a:rPr lang="bg-BG" smtClean="0">
                <a:solidFill>
                  <a:prstClr val="black">
                    <a:tint val="75000"/>
                  </a:prstClr>
                </a:solidFill>
              </a:rPr>
              <a:pPr/>
              <a:t>5.2.2021 г.</a:t>
            </a:fld>
            <a:endParaRPr lang="bg-BG">
              <a:solidFill>
                <a:prstClr val="black">
                  <a:tint val="75000"/>
                </a:prstClr>
              </a:solidFill>
            </a:endParaRPr>
          </a:p>
        </p:txBody>
      </p:sp>
      <p:sp>
        <p:nvSpPr>
          <p:cNvPr id="5" name="Footer Placeholder 4"/>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p:cNvSpPr>
            <a:spLocks noGrp="1"/>
          </p:cNvSpPr>
          <p:nvPr>
            <p:ph type="sldNum" sz="quarter" idx="12"/>
          </p:nvPr>
        </p:nvSpPr>
        <p:spPr/>
        <p:txBody>
          <a:bodyPr/>
          <a:lstStyle/>
          <a:p>
            <a:fld id="{3E9A3852-1592-46F9-B74A-F76AB571307D}"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143527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Lucida Sans Unicode" pitchFamily="34" charset="0"/>
              </a:defRPr>
            </a:lvl1pPr>
          </a:lstStyle>
          <a:p>
            <a:fld id="{C7100529-07A7-4E0C-993C-697343E98716}" type="datetime1">
              <a:rPr lang="bg-BG" smtClean="0"/>
              <a:pPr/>
              <a:t>5.2.2021 г.</a:t>
            </a:fld>
            <a:endParaRPr lang="bg-BG"/>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defRPr>
            </a:lvl1pPr>
          </a:lstStyle>
          <a:p>
            <a:r>
              <a:rPr lang="en-US" smtClean="0"/>
              <a:t>Project dissemination day, University of Ruse, Bulgaria, 10 Dec 2015</a:t>
            </a:r>
            <a:endParaRPr lang="bg-BG"/>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defRPr>
            </a:lvl1pPr>
          </a:lstStyle>
          <a:p>
            <a:fld id="{45F2248A-92CD-4A81-B005-4013D9309EBD}" type="slidenum">
              <a:rPr lang="bg-BG"/>
              <a:pPr/>
              <a:t>‹#›</a:t>
            </a:fld>
            <a:endParaRPr lang="bg-BG"/>
          </a:p>
        </p:txBody>
      </p:sp>
    </p:spTree>
  </p:cSld>
  <p:clrMap bg1="lt1" tx1="dk1" bg2="lt2" tx2="dk2" accent1="accent1" accent2="accent2" accent3="accent3" accent4="accent4" accent5="accent5" accent6="accent6" hlink="hlink" folHlink="folHlink"/>
  <p:sldLayoutIdLst>
    <p:sldLayoutId id="2147487517" r:id="rId1"/>
    <p:sldLayoutId id="2147487465" r:id="rId2"/>
    <p:sldLayoutId id="2147487518" r:id="rId3"/>
    <p:sldLayoutId id="2147487519" r:id="rId4"/>
    <p:sldLayoutId id="2147487520" r:id="rId5"/>
    <p:sldLayoutId id="2147487521" r:id="rId6"/>
    <p:sldLayoutId id="2147487466" r:id="rId7"/>
    <p:sldLayoutId id="2147487522" r:id="rId8"/>
    <p:sldLayoutId id="2147487523" r:id="rId9"/>
    <p:sldLayoutId id="2147487467" r:id="rId10"/>
    <p:sldLayoutId id="2147487468"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Lucida Sans Unicode" pitchFamily="34" charset="0"/>
              </a:defRPr>
            </a:lvl1pPr>
          </a:lstStyle>
          <a:p>
            <a:fld id="{BD8FFD4A-075F-41FA-B0E9-86D953F71838}" type="datetime1">
              <a:rPr lang="bg-BG" smtClean="0">
                <a:solidFill>
                  <a:prstClr val="black"/>
                </a:solidFill>
              </a:rPr>
              <a:pPr/>
              <a:t>5.2.2021 г.</a:t>
            </a:fld>
            <a:endParaRPr lang="bg-BG">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defRPr>
            </a:lvl1pPr>
          </a:lstStyle>
          <a:p>
            <a:r>
              <a:rPr lang="en-US" smtClean="0">
                <a:solidFill>
                  <a:prstClr val="black"/>
                </a:solidFill>
              </a:rPr>
              <a:t>Project dissemination day, University of Ruse, Bulgaria, 09 Dec 2014</a:t>
            </a:r>
            <a:endParaRPr lang="bg-BG">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defRPr>
            </a:lvl1pPr>
          </a:lstStyle>
          <a:p>
            <a:fld id="{45F2248A-92CD-4A81-B005-4013D9309EBD}" type="slidenum">
              <a:rPr lang="bg-BG">
                <a:solidFill>
                  <a:prstClr val="black"/>
                </a:solidFill>
              </a:rPr>
              <a:pPr/>
              <a:t>‹#›</a:t>
            </a:fld>
            <a:endParaRPr lang="bg-BG">
              <a:solidFill>
                <a:prstClr val="black"/>
              </a:solidFill>
            </a:endParaRPr>
          </a:p>
        </p:txBody>
      </p:sp>
    </p:spTree>
    <p:extLst>
      <p:ext uri="{BB962C8B-B14F-4D97-AF65-F5344CB8AC3E}">
        <p14:creationId xmlns:p14="http://schemas.microsoft.com/office/powerpoint/2010/main" val="1437656281"/>
      </p:ext>
    </p:extLst>
  </p:cSld>
  <p:clrMap bg1="lt1" tx1="dk1" bg2="lt2" tx2="dk2" accent1="accent1" accent2="accent2" accent3="accent3" accent4="accent4" accent5="accent5" accent6="accent6" hlink="hlink" folHlink="folHlink"/>
  <p:sldLayoutIdLst>
    <p:sldLayoutId id="2147487633" r:id="rId1"/>
    <p:sldLayoutId id="2147487634" r:id="rId2"/>
    <p:sldLayoutId id="2147487635" r:id="rId3"/>
    <p:sldLayoutId id="2147487636" r:id="rId4"/>
    <p:sldLayoutId id="2147487637" r:id="rId5"/>
    <p:sldLayoutId id="2147487638" r:id="rId6"/>
    <p:sldLayoutId id="2147487639" r:id="rId7"/>
    <p:sldLayoutId id="2147487640" r:id="rId8"/>
    <p:sldLayoutId id="2147487641" r:id="rId9"/>
    <p:sldLayoutId id="2147487642" r:id="rId10"/>
    <p:sldLayoutId id="2147487643"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cs typeface="+mn-cs"/>
            </a:endParaRPr>
          </a:p>
        </p:txBody>
      </p:sp>
      <p:sp>
        <p:nvSpPr>
          <p:cNvPr id="614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bg-BG">
              <a:solidFill>
                <a:srgbClr val="FFFFFF"/>
              </a:solidFill>
              <a:cs typeface="Arial"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615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000000"/>
                </a:solidFill>
                <a:latin typeface="Lucida Sans Unicode" pitchFamily="34" charset="0"/>
              </a:defRPr>
            </a:lvl1pPr>
          </a:lstStyle>
          <a:p>
            <a:fld id="{4BF474FC-C26A-409D-B490-36FF5D394B2E}" type="datetime1">
              <a:rPr lang="bg-BG" altLang="bg-BG" smtClean="0"/>
              <a:pPr/>
              <a:t>5.2.2021 г.</a:t>
            </a:fld>
            <a:endParaRPr lang="bg-BG" altLang="bg-BG"/>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Lucida Sans Unicode" pitchFamily="34" charset="0"/>
              </a:defRPr>
            </a:lvl1pPr>
          </a:lstStyle>
          <a:p>
            <a:r>
              <a:rPr lang="en-US" altLang="bg-BG" smtClean="0"/>
              <a:t>Project dissemination day, University of Ruse, Bulgaria, 10 Dec 2015</a:t>
            </a:r>
            <a:endParaRPr lang="bg-BG" altLang="bg-BG"/>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Lucida Sans Unicode" pitchFamily="34" charset="0"/>
              </a:defRPr>
            </a:lvl1pPr>
          </a:lstStyle>
          <a:p>
            <a:fld id="{958073EF-738A-4CFF-BEBD-B7E96CE882F7}" type="slidenum">
              <a:rPr lang="bg-BG" altLang="bg-BG"/>
              <a:pPr/>
              <a:t>‹#›</a:t>
            </a:fld>
            <a:endParaRPr lang="bg-BG" altLang="bg-BG"/>
          </a:p>
        </p:txBody>
      </p:sp>
    </p:spTree>
  </p:cSld>
  <p:clrMap bg1="lt1" tx1="dk1" bg2="lt2" tx2="dk2" accent1="accent1" accent2="accent2" accent3="accent3" accent4="accent4" accent5="accent5" accent6="accent6" hlink="hlink" folHlink="folHlink"/>
  <p:sldLayoutIdLst>
    <p:sldLayoutId id="2147487552" r:id="rId1"/>
    <p:sldLayoutId id="2147487485" r:id="rId2"/>
    <p:sldLayoutId id="2147487553" r:id="rId3"/>
    <p:sldLayoutId id="2147487554" r:id="rId4"/>
    <p:sldLayoutId id="2147487555" r:id="rId5"/>
    <p:sldLayoutId id="2147487556" r:id="rId6"/>
    <p:sldLayoutId id="2147487486" r:id="rId7"/>
    <p:sldLayoutId id="2147487557" r:id="rId8"/>
    <p:sldLayoutId id="2147487558" r:id="rId9"/>
    <p:sldLayoutId id="2147487487" r:id="rId10"/>
    <p:sldLayoutId id="2147487488"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cs typeface="+mn-cs"/>
            </a:endParaRPr>
          </a:p>
        </p:txBody>
      </p:sp>
      <p:sp>
        <p:nvSpPr>
          <p:cNvPr id="8195"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820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000000"/>
                </a:solidFill>
                <a:latin typeface="Lucida Sans Unicode" pitchFamily="34" charset="0"/>
              </a:defRPr>
            </a:lvl1pPr>
          </a:lstStyle>
          <a:p>
            <a:fld id="{97106EB5-B478-4F26-9920-E6BDEFAEB9BC}" type="datetime1">
              <a:rPr lang="bg-BG" smtClean="0"/>
              <a:pPr/>
              <a:t>5.2.2021 г.</a:t>
            </a:fld>
            <a:endParaRPr lang="bg-BG"/>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Lucida Sans Unicode" pitchFamily="34" charset="0"/>
              </a:defRPr>
            </a:lvl1pPr>
          </a:lstStyle>
          <a:p>
            <a:r>
              <a:rPr lang="en-US" smtClean="0"/>
              <a:t>Project dissemination day, University of Ruse, Bulgaria, 10 Dec 2015</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Lucida Sans Unicode" pitchFamily="34" charset="0"/>
              </a:defRPr>
            </a:lvl1pPr>
          </a:lstStyle>
          <a:p>
            <a:fld id="{5CCA6635-6D3C-4100-B196-790D16AFECFE}" type="slidenum">
              <a:rPr lang="bg-BG"/>
              <a:pPr/>
              <a:t>‹#›</a:t>
            </a:fld>
            <a:endParaRPr lang="bg-BG"/>
          </a:p>
        </p:txBody>
      </p:sp>
    </p:spTree>
  </p:cSld>
  <p:clrMap bg1="lt1" tx1="dk1" bg2="lt2" tx2="dk2" accent1="accent1" accent2="accent2" accent3="accent3" accent4="accent4" accent5="accent5" accent6="accent6" hlink="hlink" folHlink="folHlink"/>
  <p:sldLayoutIdLst>
    <p:sldLayoutId id="2147487566" r:id="rId1"/>
    <p:sldLayoutId id="2147487493" r:id="rId2"/>
    <p:sldLayoutId id="2147487567" r:id="rId3"/>
    <p:sldLayoutId id="2147487568" r:id="rId4"/>
    <p:sldLayoutId id="2147487569" r:id="rId5"/>
    <p:sldLayoutId id="2147487570" r:id="rId6"/>
    <p:sldLayoutId id="2147487494" r:id="rId7"/>
    <p:sldLayoutId id="2147487571" r:id="rId8"/>
    <p:sldLayoutId id="2147487572" r:id="rId9"/>
    <p:sldLayoutId id="2147487495" r:id="rId10"/>
    <p:sldLayoutId id="2147487496"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cs typeface="+mn-cs"/>
            </a:endParaRPr>
          </a:p>
        </p:txBody>
      </p:sp>
      <p:sp>
        <p:nvSpPr>
          <p:cNvPr id="10243"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24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000000"/>
                </a:solidFill>
                <a:latin typeface="Lucida Sans Unicode" pitchFamily="34" charset="0"/>
              </a:defRPr>
            </a:lvl1pPr>
          </a:lstStyle>
          <a:p>
            <a:fld id="{CAA8F3A7-9EEC-4B3A-8D8D-2D6991B260A0}" type="datetime1">
              <a:rPr lang="bg-BG" smtClean="0"/>
              <a:pPr/>
              <a:t>5.2.2021 г.</a:t>
            </a:fld>
            <a:endParaRPr lang="bg-BG"/>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Lucida Sans Unicode" pitchFamily="34" charset="0"/>
              </a:defRPr>
            </a:lvl1pPr>
          </a:lstStyle>
          <a:p>
            <a:r>
              <a:rPr lang="en-US" smtClean="0"/>
              <a:t>Project dissemination day, University of Ruse, Bulgaria, 10 Dec 2015</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Lucida Sans Unicode" pitchFamily="34" charset="0"/>
              </a:defRPr>
            </a:lvl1pPr>
          </a:lstStyle>
          <a:p>
            <a:fld id="{95C8921B-A71B-4650-A6F6-688FE2CF0C79}" type="slidenum">
              <a:rPr lang="bg-BG"/>
              <a:pPr/>
              <a:t>‹#›</a:t>
            </a:fld>
            <a:endParaRPr lang="bg-BG"/>
          </a:p>
        </p:txBody>
      </p:sp>
    </p:spTree>
  </p:cSld>
  <p:clrMap bg1="lt1" tx1="dk1" bg2="lt2" tx2="dk2" accent1="accent1" accent2="accent2" accent3="accent3" accent4="accent4" accent5="accent5" accent6="accent6" hlink="hlink" folHlink="folHlink"/>
  <p:sldLayoutIdLst>
    <p:sldLayoutId id="2147487580" r:id="rId1"/>
    <p:sldLayoutId id="2147487501" r:id="rId2"/>
    <p:sldLayoutId id="2147487581" r:id="rId3"/>
    <p:sldLayoutId id="2147487582" r:id="rId4"/>
    <p:sldLayoutId id="2147487583" r:id="rId5"/>
    <p:sldLayoutId id="2147487584" r:id="rId6"/>
    <p:sldLayoutId id="2147487502" r:id="rId7"/>
    <p:sldLayoutId id="2147487585" r:id="rId8"/>
    <p:sldLayoutId id="2147487586" r:id="rId9"/>
    <p:sldLayoutId id="2147487503" r:id="rId10"/>
    <p:sldLayoutId id="2147487504"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cs typeface="+mn-cs"/>
            </a:endParaRPr>
          </a:p>
        </p:txBody>
      </p:sp>
      <p:sp>
        <p:nvSpPr>
          <p:cNvPr id="1126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bg-BG">
              <a:solidFill>
                <a:srgbClr val="FFFFFF"/>
              </a:solidFill>
              <a:cs typeface="Arial"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127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000000"/>
                </a:solidFill>
                <a:latin typeface="Lucida Sans Unicode" pitchFamily="34" charset="0"/>
              </a:defRPr>
            </a:lvl1pPr>
          </a:lstStyle>
          <a:p>
            <a:fld id="{4939E999-752C-4F88-9E64-C03C5180D621}" type="datetime1">
              <a:rPr lang="bg-BG" altLang="bg-BG" smtClean="0"/>
              <a:pPr/>
              <a:t>5.2.2021 г.</a:t>
            </a:fld>
            <a:endParaRPr lang="bg-BG" altLang="bg-BG"/>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Lucida Sans Unicode" pitchFamily="34" charset="0"/>
              </a:defRPr>
            </a:lvl1pPr>
          </a:lstStyle>
          <a:p>
            <a:r>
              <a:rPr lang="en-US" altLang="bg-BG" smtClean="0"/>
              <a:t>Project dissemination day, University of Ruse, Bulgaria, 10 Dec 2015</a:t>
            </a:r>
            <a:endParaRPr lang="bg-BG" altLang="bg-BG"/>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Lucida Sans Unicode" pitchFamily="34" charset="0"/>
              </a:defRPr>
            </a:lvl1pPr>
          </a:lstStyle>
          <a:p>
            <a:fld id="{95509BD7-4E9E-4FA6-8667-C58E529FCD12}" type="slidenum">
              <a:rPr lang="bg-BG" altLang="bg-BG"/>
              <a:pPr/>
              <a:t>‹#›</a:t>
            </a:fld>
            <a:endParaRPr lang="bg-BG" altLang="bg-BG"/>
          </a:p>
        </p:txBody>
      </p:sp>
    </p:spTree>
  </p:cSld>
  <p:clrMap bg1="lt1" tx1="dk1" bg2="lt2" tx2="dk2" accent1="accent1" accent2="accent2" accent3="accent3" accent4="accent4" accent5="accent5" accent6="accent6" hlink="hlink" folHlink="folHlink"/>
  <p:sldLayoutIdLst>
    <p:sldLayoutId id="2147487587" r:id="rId1"/>
    <p:sldLayoutId id="2147487505" r:id="rId2"/>
    <p:sldLayoutId id="2147487588" r:id="rId3"/>
    <p:sldLayoutId id="2147487589" r:id="rId4"/>
    <p:sldLayoutId id="2147487590" r:id="rId5"/>
    <p:sldLayoutId id="2147487591" r:id="rId6"/>
    <p:sldLayoutId id="2147487506" r:id="rId7"/>
    <p:sldLayoutId id="2147487592" r:id="rId8"/>
    <p:sldLayoutId id="2147487593" r:id="rId9"/>
    <p:sldLayoutId id="2147487507" r:id="rId10"/>
    <p:sldLayoutId id="2147487508"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cs typeface="+mn-cs"/>
            </a:endParaRPr>
          </a:p>
        </p:txBody>
      </p:sp>
      <p:sp>
        <p:nvSpPr>
          <p:cNvPr id="12291"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229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000000"/>
                </a:solidFill>
                <a:latin typeface="Lucida Sans Unicode" pitchFamily="34" charset="0"/>
              </a:defRPr>
            </a:lvl1pPr>
          </a:lstStyle>
          <a:p>
            <a:fld id="{D70948CA-BBEF-43C6-B8BB-0A15D3F169EB}" type="datetime1">
              <a:rPr lang="bg-BG" smtClean="0"/>
              <a:pPr/>
              <a:t>5.2.2021 г.</a:t>
            </a:fld>
            <a:endParaRPr lang="bg-BG"/>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Lucida Sans Unicode" pitchFamily="34" charset="0"/>
              </a:defRPr>
            </a:lvl1pPr>
          </a:lstStyle>
          <a:p>
            <a:r>
              <a:rPr lang="en-US" smtClean="0"/>
              <a:t>Project dissemination day, University of Ruse, Bulgaria, 10 Dec 2015</a:t>
            </a:r>
            <a:endParaRPr lang="bg-BG"/>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Lucida Sans Unicode" pitchFamily="34" charset="0"/>
              </a:defRPr>
            </a:lvl1pPr>
          </a:lstStyle>
          <a:p>
            <a:fld id="{4F1AFDDE-1B1C-424E-9A03-DDAEFC0D6F04}" type="slidenum">
              <a:rPr lang="bg-BG"/>
              <a:pPr/>
              <a:t>‹#›</a:t>
            </a:fld>
            <a:endParaRPr lang="bg-BG"/>
          </a:p>
        </p:txBody>
      </p:sp>
    </p:spTree>
  </p:cSld>
  <p:clrMap bg1="lt1" tx1="dk1" bg2="lt2" tx2="dk2" accent1="accent1" accent2="accent2" accent3="accent3" accent4="accent4" accent5="accent5" accent6="accent6" hlink="hlink" folHlink="folHlink"/>
  <p:sldLayoutIdLst>
    <p:sldLayoutId id="2147487594" r:id="rId1"/>
    <p:sldLayoutId id="2147487509" r:id="rId2"/>
    <p:sldLayoutId id="2147487595" r:id="rId3"/>
    <p:sldLayoutId id="2147487596" r:id="rId4"/>
    <p:sldLayoutId id="2147487597" r:id="rId5"/>
    <p:sldLayoutId id="2147487598" r:id="rId6"/>
    <p:sldLayoutId id="2147487510" r:id="rId7"/>
    <p:sldLayoutId id="2147487599" r:id="rId8"/>
    <p:sldLayoutId id="2147487600" r:id="rId9"/>
    <p:sldLayoutId id="2147487511" r:id="rId10"/>
    <p:sldLayoutId id="2147487512"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black"/>
              </a:solidFill>
              <a:latin typeface="Lucida Sans Unicode"/>
            </a:endParaRPr>
          </a:p>
        </p:txBody>
      </p:sp>
      <p:sp>
        <p:nvSpPr>
          <p:cNvPr id="13315"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bg-BG"/>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ltLang="bg-BG">
              <a:solidFill>
                <a:srgbClr val="FFFFFF"/>
              </a:solidFill>
              <a:cs typeface="Arial" charset="0"/>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332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000000"/>
                </a:solidFill>
                <a:latin typeface="Lucida Sans Unicode" pitchFamily="34" charset="0"/>
              </a:defRPr>
            </a:lvl1pPr>
          </a:lstStyle>
          <a:p>
            <a:fld id="{C3F7223D-3E93-435D-B87C-9ACBEFD908D4}" type="datetime1">
              <a:rPr lang="bg-BG" altLang="bg-BG" smtClean="0"/>
              <a:pPr/>
              <a:t>5.2.2021 г.</a:t>
            </a:fld>
            <a:endParaRPr lang="bg-BG" altLang="bg-BG"/>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Lucida Sans Unicode" pitchFamily="34" charset="0"/>
              </a:defRPr>
            </a:lvl1pPr>
          </a:lstStyle>
          <a:p>
            <a:r>
              <a:rPr lang="en-US" altLang="bg-BG" smtClean="0"/>
              <a:t>Project dissemination day, University of Ruse, Bulgaria, 10 Dec 2015</a:t>
            </a:r>
            <a:endParaRPr lang="bg-BG" altLang="bg-BG"/>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Lucida Sans Unicode" pitchFamily="34" charset="0"/>
              </a:defRPr>
            </a:lvl1pPr>
          </a:lstStyle>
          <a:p>
            <a:fld id="{B7DBDB27-A991-47F2-A716-CC3EC81CC17C}" type="slidenum">
              <a:rPr lang="bg-BG" altLang="bg-BG"/>
              <a:pPr/>
              <a:t>‹#›</a:t>
            </a:fld>
            <a:endParaRPr lang="bg-BG" altLang="bg-BG"/>
          </a:p>
        </p:txBody>
      </p:sp>
    </p:spTree>
  </p:cSld>
  <p:clrMap bg1="lt1" tx1="dk1" bg2="lt2" tx2="dk2" accent1="accent1" accent2="accent2" accent3="accent3" accent4="accent4" accent5="accent5" accent6="accent6" hlink="hlink" folHlink="folHlink"/>
  <p:sldLayoutIdLst>
    <p:sldLayoutId id="2147487601" r:id="rId1"/>
    <p:sldLayoutId id="2147487513" r:id="rId2"/>
    <p:sldLayoutId id="2147487602" r:id="rId3"/>
    <p:sldLayoutId id="2147487603" r:id="rId4"/>
    <p:sldLayoutId id="2147487604" r:id="rId5"/>
    <p:sldLayoutId id="2147487605" r:id="rId6"/>
    <p:sldLayoutId id="2147487514" r:id="rId7"/>
    <p:sldLayoutId id="2147487606" r:id="rId8"/>
    <p:sldLayoutId id="2147487607" r:id="rId9"/>
    <p:sldLayoutId id="2147487515" r:id="rId10"/>
    <p:sldLayoutId id="2147487516" r:id="rId11"/>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82F7ADD-1909-48BD-8917-AEEC390D2938}" type="datetime1">
              <a:rPr lang="bg-BG" smtClean="0">
                <a:solidFill>
                  <a:prstClr val="black">
                    <a:tint val="75000"/>
                  </a:prstClr>
                </a:solidFill>
                <a:latin typeface="Calibri"/>
                <a:cs typeface="+mn-cs"/>
              </a:rPr>
              <a:pPr fontAlgn="auto">
                <a:spcBef>
                  <a:spcPts val="0"/>
                </a:spcBef>
                <a:spcAft>
                  <a:spcPts val="0"/>
                </a:spcAft>
              </a:pPr>
              <a:t>5.2.2021 г.</a:t>
            </a:fld>
            <a:endParaRPr lang="bg-BG">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cs typeface="+mn-cs"/>
              </a:rPr>
              <a:t>Project dissemination day, University of Ruse, Bulgaria, 10 Dec 2015</a:t>
            </a:r>
            <a:endParaRPr lang="bg-BG">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5B5EE49-A5E1-4EB2-B278-CC75D086AA02}" type="slidenum">
              <a:rPr lang="bg-BG" smtClean="0">
                <a:solidFill>
                  <a:prstClr val="black">
                    <a:tint val="75000"/>
                  </a:prstClr>
                </a:solidFill>
                <a:latin typeface="Calibri"/>
                <a:cs typeface="+mn-cs"/>
              </a:rPr>
              <a:pPr fontAlgn="auto">
                <a:spcBef>
                  <a:spcPts val="0"/>
                </a:spcBef>
                <a:spcAft>
                  <a:spcPts val="0"/>
                </a:spcAft>
              </a:pPr>
              <a:t>‹#›</a:t>
            </a:fld>
            <a:endParaRPr lang="bg-BG">
              <a:solidFill>
                <a:prstClr val="black">
                  <a:tint val="75000"/>
                </a:prstClr>
              </a:solidFill>
              <a:latin typeface="Calibri"/>
              <a:cs typeface="+mn-cs"/>
            </a:endParaRPr>
          </a:p>
        </p:txBody>
      </p:sp>
    </p:spTree>
    <p:extLst>
      <p:ext uri="{BB962C8B-B14F-4D97-AF65-F5344CB8AC3E}">
        <p14:creationId xmlns:p14="http://schemas.microsoft.com/office/powerpoint/2010/main" val="258372284"/>
      </p:ext>
    </p:extLst>
  </p:cSld>
  <p:clrMap bg1="lt1" tx1="dk1" bg2="lt2" tx2="dk2" accent1="accent1" accent2="accent2" accent3="accent3" accent4="accent4" accent5="accent5" accent6="accent6" hlink="hlink" folHlink="folHlink"/>
  <p:sldLayoutIdLst>
    <p:sldLayoutId id="2147487609" r:id="rId1"/>
    <p:sldLayoutId id="2147487610" r:id="rId2"/>
    <p:sldLayoutId id="2147487611" r:id="rId3"/>
    <p:sldLayoutId id="2147487612" r:id="rId4"/>
    <p:sldLayoutId id="2147487613" r:id="rId5"/>
    <p:sldLayoutId id="2147487614" r:id="rId6"/>
    <p:sldLayoutId id="2147487615" r:id="rId7"/>
    <p:sldLayoutId id="2147487616" r:id="rId8"/>
    <p:sldLayoutId id="2147487617" r:id="rId9"/>
    <p:sldLayoutId id="2147487618" r:id="rId10"/>
    <p:sldLayoutId id="214748761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477CB8C-C436-412B-B807-FB5F563D64D9}" type="datetimeFigureOut">
              <a:rPr lang="bg-BG" smtClean="0">
                <a:solidFill>
                  <a:prstClr val="black">
                    <a:tint val="75000"/>
                  </a:prstClr>
                </a:solidFill>
                <a:latin typeface="Calibri"/>
                <a:cs typeface="+mn-cs"/>
              </a:rPr>
              <a:pPr fontAlgn="auto">
                <a:spcBef>
                  <a:spcPts val="0"/>
                </a:spcBef>
                <a:spcAft>
                  <a:spcPts val="0"/>
                </a:spcAft>
              </a:pPr>
              <a:t>5.2.2021 г.</a:t>
            </a:fld>
            <a:endParaRPr lang="bg-BG">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bg-BG">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E9A3852-1592-46F9-B74A-F76AB571307D}" type="slidenum">
              <a:rPr lang="bg-BG" smtClean="0">
                <a:solidFill>
                  <a:prstClr val="black">
                    <a:tint val="75000"/>
                  </a:prstClr>
                </a:solidFill>
                <a:latin typeface="Calibri"/>
                <a:cs typeface="+mn-cs"/>
              </a:rPr>
              <a:pPr fontAlgn="auto">
                <a:spcBef>
                  <a:spcPts val="0"/>
                </a:spcBef>
                <a:spcAft>
                  <a:spcPts val="0"/>
                </a:spcAft>
              </a:pPr>
              <a:t>‹#›</a:t>
            </a:fld>
            <a:endParaRPr lang="bg-BG">
              <a:solidFill>
                <a:prstClr val="black">
                  <a:tint val="75000"/>
                </a:prstClr>
              </a:solidFill>
              <a:latin typeface="Calibri"/>
              <a:cs typeface="+mn-cs"/>
            </a:endParaRPr>
          </a:p>
        </p:txBody>
      </p:sp>
    </p:spTree>
    <p:extLst>
      <p:ext uri="{BB962C8B-B14F-4D97-AF65-F5344CB8AC3E}">
        <p14:creationId xmlns:p14="http://schemas.microsoft.com/office/powerpoint/2010/main" val="2667338909"/>
      </p:ext>
    </p:extLst>
  </p:cSld>
  <p:clrMap bg1="lt1" tx1="dk1" bg2="lt2" tx2="dk2" accent1="accent1" accent2="accent2" accent3="accent3" accent4="accent4" accent5="accent5" accent6="accent6" hlink="hlink" folHlink="folHlink"/>
  <p:sldLayoutIdLst>
    <p:sldLayoutId id="2147487621" r:id="rId1"/>
    <p:sldLayoutId id="2147487622" r:id="rId2"/>
    <p:sldLayoutId id="2147487623" r:id="rId3"/>
    <p:sldLayoutId id="2147487624" r:id="rId4"/>
    <p:sldLayoutId id="2147487625" r:id="rId5"/>
    <p:sldLayoutId id="2147487626" r:id="rId6"/>
    <p:sldLayoutId id="2147487627" r:id="rId7"/>
    <p:sldLayoutId id="2147487628" r:id="rId8"/>
    <p:sldLayoutId id="2147487629" r:id="rId9"/>
    <p:sldLayoutId id="2147487630" r:id="rId10"/>
    <p:sldLayoutId id="21474876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die.ro/index.php?option=com_content&amp;view=article&amp;id=169&amp;Itemid=136" TargetMode="Externa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galati2020.org/kick-off-erasmus-fairguidance-project-in-tubingen/"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erasmusmundus5.gr/" TargetMode="Externa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matches-project.eu/" TargetMode="Externa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nutrilabproject.e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danube-inco.n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britishcouncil.bg/researcher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opcompetitiveness.bg/" TargetMode="External"/><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hyperlink" Target="http://www.opcompetitiveness.b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eepus.inf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apcas.b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umispublic.government.bg/srchProjectInfo.aspx?id=89934"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2b.mon.bg/bg/hom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nvirobg.eu/en/web/guest/prezentare-proiec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hyperlink" Target="http://www.ceepus.info/" TargetMode="External"/><Relationship Id="rId2" Type="http://schemas.openxmlformats.org/officeDocument/2006/relationships/image" Target="../media/image3.png"/><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mribulgaria.wordpress.com/%D0%BC%D0%B1%D0%B0%D0%BB-%D1%80%D1%83%D1%81%D0%B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eepus.info/" TargetMode="Externa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829761"/>
          </a:xfrm>
        </p:spPr>
        <p:txBody>
          <a:bodyPr>
            <a:noAutofit/>
          </a:bodyPr>
          <a:lstStyle/>
          <a:p>
            <a:pPr eaLnBrk="1" fontAlgn="auto" hangingPunct="1">
              <a:spcAft>
                <a:spcPts val="0"/>
              </a:spcAft>
              <a:defRPr/>
            </a:pPr>
            <a:r>
              <a:rPr lang="en-US" sz="3000" dirty="0" smtClean="0"/>
              <a:t>PROJECT DISSEMINATION DAY</a:t>
            </a:r>
            <a:br>
              <a:rPr lang="en-US" sz="3000" dirty="0" smtClean="0"/>
            </a:br>
            <a:r>
              <a:rPr lang="en-US" sz="3000" dirty="0" smtClean="0"/>
              <a:t/>
            </a:r>
            <a:br>
              <a:rPr lang="en-US" sz="3000" dirty="0" smtClean="0"/>
            </a:br>
            <a:r>
              <a:rPr lang="en-US" sz="3000" dirty="0" smtClean="0"/>
              <a:t>EU Funded Projects at the </a:t>
            </a:r>
            <a:r>
              <a:rPr lang="en-US" sz="3000" dirty="0"/>
              <a:t>University of </a:t>
            </a:r>
            <a:r>
              <a:rPr lang="en-US" sz="3000" dirty="0" smtClean="0"/>
              <a:t>Ruse “Angel Kanchev” </a:t>
            </a:r>
            <a:r>
              <a:rPr lang="en-US" sz="3000" dirty="0"/>
              <a:t>in </a:t>
            </a:r>
            <a:r>
              <a:rPr lang="en-US" sz="3000" dirty="0" smtClean="0"/>
              <a:t>2015</a:t>
            </a:r>
            <a:endParaRPr lang="bg-BG" sz="3000" dirty="0"/>
          </a:p>
        </p:txBody>
      </p:sp>
      <p:sp>
        <p:nvSpPr>
          <p:cNvPr id="9219" name="Subtitle 2"/>
          <p:cNvSpPr>
            <a:spLocks noGrp="1"/>
          </p:cNvSpPr>
          <p:nvPr>
            <p:ph type="subTitle" idx="1"/>
          </p:nvPr>
        </p:nvSpPr>
        <p:spPr>
          <a:xfrm>
            <a:off x="685800" y="4229100"/>
            <a:ext cx="7772400" cy="1200150"/>
          </a:xfrm>
        </p:spPr>
        <p:txBody>
          <a:bodyPr/>
          <a:lstStyle/>
          <a:p>
            <a:pPr marR="0" eaLnBrk="1" hangingPunct="1"/>
            <a:r>
              <a:rPr lang="en-US" altLang="bg-BG" b="1" dirty="0" smtClean="0">
                <a:solidFill>
                  <a:srgbClr val="1F497D"/>
                </a:solidFill>
              </a:rPr>
              <a:t>10 December 2015</a:t>
            </a:r>
          </a:p>
          <a:p>
            <a:pPr marR="0" eaLnBrk="1" hangingPunct="1"/>
            <a:r>
              <a:rPr lang="en-US" altLang="bg-BG" b="1" dirty="0" smtClean="0">
                <a:solidFill>
                  <a:srgbClr val="1F497D"/>
                </a:solidFill>
              </a:rPr>
              <a:t>University of Ruse “Angel Kanchev”</a:t>
            </a:r>
          </a:p>
          <a:p>
            <a:pPr marR="0" eaLnBrk="1" hangingPunct="1"/>
            <a:endParaRPr lang="bg-BG" altLang="bg-BG" dirty="0" smtClean="0"/>
          </a:p>
        </p:txBody>
      </p:sp>
      <p:pic>
        <p:nvPicPr>
          <p:cNvPr id="9220" name="Picture 2"/>
          <p:cNvPicPr>
            <a:picLocks noChangeAspect="1"/>
          </p:cNvPicPr>
          <p:nvPr/>
        </p:nvPicPr>
        <p:blipFill>
          <a:blip r:embed="rId2" cstate="print"/>
          <a:srcRect/>
          <a:stretch>
            <a:fillRect/>
          </a:stretch>
        </p:blipFill>
        <p:spPr bwMode="auto">
          <a:xfrm>
            <a:off x="468313" y="333375"/>
            <a:ext cx="863600" cy="863600"/>
          </a:xfrm>
          <a:prstGeom prst="rect">
            <a:avLst/>
          </a:prstGeom>
          <a:noFill/>
          <a:ln w="9525">
            <a:noFill/>
            <a:miter lim="800000"/>
            <a:headEnd/>
            <a:tailEnd/>
          </a:ln>
        </p:spPr>
      </p:pic>
      <p:sp>
        <p:nvSpPr>
          <p:cNvPr id="3" name="Footer Placeholder 2"/>
          <p:cNvSpPr>
            <a:spLocks noGrp="1"/>
          </p:cNvSpPr>
          <p:nvPr>
            <p:ph type="ftr" sz="quarter" idx="11"/>
          </p:nvPr>
        </p:nvSpPr>
        <p:spPr>
          <a:xfrm>
            <a:off x="4379913" y="6408738"/>
            <a:ext cx="4584575" cy="365125"/>
          </a:xfrm>
        </p:spPr>
        <p:txBody>
          <a:bodyPr/>
          <a:lstStyle/>
          <a:p>
            <a:r>
              <a:rPr lang="en-US" dirty="0" smtClean="0"/>
              <a:t>Project dissemination day, University of Ruse, Bulgaria, 10 Dec 2015</a:t>
            </a:r>
            <a:endParaRPr lang="bg-B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1"/>
          <p:cNvSpPr>
            <a:spLocks noGrp="1"/>
          </p:cNvSpPr>
          <p:nvPr>
            <p:ph idx="1"/>
          </p:nvPr>
        </p:nvSpPr>
        <p:spPr>
          <a:xfrm>
            <a:off x="142844" y="1071546"/>
            <a:ext cx="8372476" cy="4525963"/>
          </a:xfrm>
        </p:spPr>
        <p:txBody>
          <a:bodyPr/>
          <a:lstStyle/>
          <a:p>
            <a:pPr eaLnBrk="1" hangingPunct="1">
              <a:spcBef>
                <a:spcPts val="0"/>
              </a:spcBef>
            </a:pPr>
            <a:r>
              <a:rPr lang="bg-BG" altLang="bg-BG" sz="2000" b="1" dirty="0" smtClean="0">
                <a:latin typeface="Calibri" panose="020F0502020204030204" pitchFamily="34" charset="0"/>
              </a:rPr>
              <a:t>Име</a:t>
            </a:r>
            <a:r>
              <a:rPr lang="en-US" altLang="bg-BG" sz="2000" dirty="0" smtClean="0">
                <a:latin typeface="Calibri" panose="020F0502020204030204" pitchFamily="34" charset="0"/>
              </a:rPr>
              <a:t>: </a:t>
            </a:r>
            <a:r>
              <a:rPr lang="ru-RU" altLang="bg-BG" sz="2000" dirty="0" err="1">
                <a:latin typeface="Calibri" panose="020F0502020204030204" pitchFamily="34" charset="0"/>
              </a:rPr>
              <a:t>Съвременни</a:t>
            </a:r>
            <a:r>
              <a:rPr lang="ru-RU" altLang="bg-BG" sz="2000" dirty="0">
                <a:latin typeface="Calibri" panose="020F0502020204030204" pitchFamily="34" charset="0"/>
              </a:rPr>
              <a:t> </a:t>
            </a:r>
            <a:r>
              <a:rPr lang="ru-RU" altLang="bg-BG" sz="2000" dirty="0" err="1">
                <a:latin typeface="Calibri" panose="020F0502020204030204" pitchFamily="34" charset="0"/>
              </a:rPr>
              <a:t>стандарти</a:t>
            </a:r>
            <a:r>
              <a:rPr lang="ru-RU" altLang="bg-BG" sz="2000" dirty="0">
                <a:latin typeface="Calibri" panose="020F0502020204030204" pitchFamily="34" charset="0"/>
              </a:rPr>
              <a:t> за </a:t>
            </a:r>
            <a:r>
              <a:rPr lang="ru-RU" altLang="bg-BG" sz="2000" dirty="0" err="1">
                <a:latin typeface="Calibri" panose="020F0502020204030204" pitchFamily="34" charset="0"/>
              </a:rPr>
              <a:t>пренос</a:t>
            </a:r>
            <a:r>
              <a:rPr lang="ru-RU" altLang="bg-BG" sz="2000" dirty="0">
                <a:latin typeface="Calibri" panose="020F0502020204030204" pitchFamily="34" charset="0"/>
              </a:rPr>
              <a:t> на </a:t>
            </a:r>
            <a:r>
              <a:rPr lang="ru-RU" altLang="bg-BG" sz="2000" dirty="0" err="1">
                <a:latin typeface="Calibri" panose="020F0502020204030204" pitchFamily="34" charset="0"/>
              </a:rPr>
              <a:t>данни</a:t>
            </a:r>
            <a:r>
              <a:rPr lang="ru-RU" altLang="bg-BG" sz="2000" dirty="0">
                <a:latin typeface="Calibri" panose="020F0502020204030204" pitchFamily="34" charset="0"/>
              </a:rPr>
              <a:t> за </a:t>
            </a:r>
            <a:r>
              <a:rPr lang="ru-RU" altLang="bg-BG" sz="2000" dirty="0" err="1">
                <a:latin typeface="Calibri" panose="020F0502020204030204" pitchFamily="34" charset="0"/>
              </a:rPr>
              <a:t>индустриална</a:t>
            </a:r>
            <a:r>
              <a:rPr lang="ru-RU" altLang="bg-BG" sz="2000" dirty="0">
                <a:latin typeface="Calibri" panose="020F0502020204030204" pitchFamily="34" charset="0"/>
              </a:rPr>
              <a:t> </a:t>
            </a:r>
            <a:r>
              <a:rPr lang="ru-RU" altLang="bg-BG" sz="2000" dirty="0" smtClean="0">
                <a:latin typeface="Calibri" panose="020F0502020204030204" pitchFamily="34" charset="0"/>
              </a:rPr>
              <a:t>автоматизация</a:t>
            </a:r>
            <a:r>
              <a:rPr lang="en-US" altLang="bg-BG" sz="2000" dirty="0" smtClean="0">
                <a:latin typeface="Calibri" panose="020F0502020204030204" pitchFamily="34" charset="0"/>
              </a:rPr>
              <a:t>.</a:t>
            </a:r>
            <a:endParaRPr lang="bg-BG" altLang="bg-BG" sz="2000" dirty="0" smtClean="0">
              <a:latin typeface="Calibri" panose="020F0502020204030204" pitchFamily="34" charset="0"/>
            </a:endParaRPr>
          </a:p>
          <a:p>
            <a:pPr eaLnBrk="1" hangingPunct="1">
              <a:spcBef>
                <a:spcPts val="0"/>
              </a:spcBef>
            </a:pPr>
            <a:r>
              <a:rPr lang="en-US" altLang="bg-BG" sz="2000" b="1" i="1" dirty="0" smtClean="0">
                <a:latin typeface="Calibri" panose="020F0502020204030204" pitchFamily="34" charset="0"/>
              </a:rPr>
              <a:t>Name</a:t>
            </a:r>
            <a:r>
              <a:rPr lang="en-US" altLang="bg-BG" sz="2000" i="1" dirty="0" smtClean="0">
                <a:latin typeface="Calibri" panose="020F0502020204030204" pitchFamily="34" charset="0"/>
              </a:rPr>
              <a:t>: </a:t>
            </a:r>
            <a:r>
              <a:rPr lang="en-US" altLang="bg-BG" sz="2000" i="1" dirty="0">
                <a:latin typeface="Calibri" panose="020F0502020204030204" pitchFamily="34" charset="0"/>
              </a:rPr>
              <a:t>Modern Data Transfer Standards for Industrial Automation, ERA/2012/IP/W/0016</a:t>
            </a:r>
            <a:endParaRPr lang="en-US" altLang="bg-BG" sz="2000" i="1" dirty="0" smtClean="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Програма</a:t>
            </a:r>
            <a:r>
              <a:rPr lang="bg-BG" altLang="bg-BG" sz="2000" dirty="0" smtClean="0">
                <a:latin typeface="Calibri" panose="020F0502020204030204" pitchFamily="34" charset="0"/>
              </a:rPr>
              <a:t>/</a:t>
            </a:r>
            <a:r>
              <a:rPr lang="en-US" altLang="bg-BG" sz="2000" dirty="0" smtClean="0">
                <a:latin typeface="Calibri" panose="020F0502020204030204" pitchFamily="34" charset="0"/>
              </a:rPr>
              <a:t>Fund: ERASMUS</a:t>
            </a:r>
            <a:endParaRPr lang="bg-BG" altLang="bg-BG" sz="2000" dirty="0" smtClean="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Продължителност</a:t>
            </a:r>
            <a:r>
              <a:rPr lang="bg-BG" altLang="bg-BG" sz="2000" dirty="0" smtClean="0">
                <a:latin typeface="Calibri" panose="020F0502020204030204" pitchFamily="34" charset="0"/>
              </a:rPr>
              <a:t>/</a:t>
            </a:r>
            <a:r>
              <a:rPr lang="en-US" altLang="bg-BG" sz="2000" dirty="0" smtClean="0">
                <a:latin typeface="Calibri" panose="020F0502020204030204" pitchFamily="34" charset="0"/>
              </a:rPr>
              <a:t>Duration: 201</a:t>
            </a:r>
            <a:r>
              <a:rPr lang="bg-BG" altLang="bg-BG" sz="2000" dirty="0" smtClean="0">
                <a:latin typeface="Calibri" panose="020F0502020204030204" pitchFamily="34" charset="0"/>
              </a:rPr>
              <a:t>2</a:t>
            </a:r>
            <a:r>
              <a:rPr lang="en-US" altLang="bg-BG" sz="2000" dirty="0" smtClean="0">
                <a:latin typeface="Calibri" panose="020F0502020204030204" pitchFamily="34" charset="0"/>
              </a:rPr>
              <a:t>-2015</a:t>
            </a:r>
          </a:p>
          <a:p>
            <a:pPr eaLnBrk="1" hangingPunct="1">
              <a:spcBef>
                <a:spcPts val="0"/>
              </a:spcBef>
            </a:pPr>
            <a:r>
              <a:rPr lang="bg-BG" altLang="bg-BG" sz="2000" b="1" dirty="0" smtClean="0">
                <a:latin typeface="Calibri" panose="020F0502020204030204" pitchFamily="34" charset="0"/>
              </a:rPr>
              <a:t>Цел</a:t>
            </a:r>
            <a:r>
              <a:rPr lang="en-US" altLang="bg-BG" sz="2000" dirty="0" smtClean="0">
                <a:latin typeface="Calibri" panose="020F0502020204030204" pitchFamily="34" charset="0"/>
              </a:rPr>
              <a:t>: </a:t>
            </a:r>
            <a:r>
              <a:rPr lang="ru-RU" altLang="bg-BG" sz="2000" dirty="0" err="1">
                <a:latin typeface="Calibri" panose="020F0502020204030204" pitchFamily="34" charset="0"/>
              </a:rPr>
              <a:t>Целта</a:t>
            </a:r>
            <a:r>
              <a:rPr lang="ru-RU" altLang="bg-BG" sz="2000" dirty="0">
                <a:latin typeface="Calibri" panose="020F0502020204030204" pitchFamily="34" charset="0"/>
              </a:rPr>
              <a:t> на проекта е обучение на </a:t>
            </a:r>
            <a:r>
              <a:rPr lang="ru-RU" altLang="bg-BG" sz="2000" dirty="0" err="1">
                <a:latin typeface="Calibri" panose="020F0502020204030204" pitchFamily="34" charset="0"/>
              </a:rPr>
              <a:t>студенти</a:t>
            </a:r>
            <a:r>
              <a:rPr lang="ru-RU" altLang="bg-BG" sz="2000" dirty="0">
                <a:latin typeface="Calibri" panose="020F0502020204030204" pitchFamily="34" charset="0"/>
              </a:rPr>
              <a:t> от 6  Европейски </a:t>
            </a:r>
            <a:r>
              <a:rPr lang="ru-RU" altLang="bg-BG" sz="2000" dirty="0" smtClean="0">
                <a:latin typeface="Calibri" panose="020F0502020204030204" pitchFamily="34" charset="0"/>
              </a:rPr>
              <a:t>университета </a:t>
            </a:r>
            <a:r>
              <a:rPr lang="ru-RU" altLang="bg-BG" sz="2000" dirty="0">
                <a:latin typeface="Calibri" panose="020F0502020204030204" pitchFamily="34" charset="0"/>
              </a:rPr>
              <a:t>в </a:t>
            </a:r>
            <a:r>
              <a:rPr lang="ru-RU" altLang="bg-BG" sz="2000" dirty="0" err="1">
                <a:latin typeface="Calibri" panose="020F0502020204030204" pitchFamily="34" charset="0"/>
              </a:rPr>
              <a:t>прилагането</a:t>
            </a:r>
            <a:r>
              <a:rPr lang="ru-RU" altLang="bg-BG" sz="2000" dirty="0">
                <a:latin typeface="Calibri" panose="020F0502020204030204" pitchFamily="34" charset="0"/>
              </a:rPr>
              <a:t> на </a:t>
            </a:r>
            <a:r>
              <a:rPr lang="ru-RU" altLang="bg-BG" sz="2000" dirty="0" err="1">
                <a:latin typeface="Calibri" panose="020F0502020204030204" pitchFamily="34" charset="0"/>
              </a:rPr>
              <a:t>съвременни</a:t>
            </a:r>
            <a:r>
              <a:rPr lang="ru-RU" altLang="bg-BG" sz="2000" dirty="0">
                <a:latin typeface="Calibri" panose="020F0502020204030204" pitchFamily="34" charset="0"/>
              </a:rPr>
              <a:t> технологии за </a:t>
            </a:r>
            <a:r>
              <a:rPr lang="ru-RU" altLang="bg-BG" sz="2000" dirty="0" err="1">
                <a:latin typeface="Calibri" panose="020F0502020204030204" pitchFamily="34" charset="0"/>
              </a:rPr>
              <a:t>събиране</a:t>
            </a:r>
            <a:r>
              <a:rPr lang="ru-RU" altLang="bg-BG" sz="2000" dirty="0">
                <a:latin typeface="Calibri" panose="020F0502020204030204" pitchFamily="34" charset="0"/>
              </a:rPr>
              <a:t>, обработка и </a:t>
            </a:r>
            <a:r>
              <a:rPr lang="ru-RU" altLang="bg-BG" sz="2000" dirty="0" err="1">
                <a:latin typeface="Calibri" panose="020F0502020204030204" pitchFamily="34" charset="0"/>
              </a:rPr>
              <a:t>предаване</a:t>
            </a:r>
            <a:r>
              <a:rPr lang="ru-RU" altLang="bg-BG" sz="2000" dirty="0">
                <a:latin typeface="Calibri" panose="020F0502020204030204" pitchFamily="34" charset="0"/>
              </a:rPr>
              <a:t> на </a:t>
            </a:r>
            <a:r>
              <a:rPr lang="ru-RU" altLang="bg-BG" sz="2000" dirty="0" err="1">
                <a:latin typeface="Calibri" panose="020F0502020204030204" pitchFamily="34" charset="0"/>
              </a:rPr>
              <a:t>данни</a:t>
            </a:r>
            <a:r>
              <a:rPr lang="ru-RU" altLang="bg-BG" sz="2000" dirty="0">
                <a:latin typeface="Calibri" panose="020F0502020204030204" pitchFamily="34" charset="0"/>
              </a:rPr>
              <a:t> в </a:t>
            </a:r>
            <a:r>
              <a:rPr lang="ru-RU" altLang="bg-BG" sz="2000" dirty="0" err="1">
                <a:latin typeface="Calibri" panose="020F0502020204030204" pitchFamily="34" charset="0"/>
              </a:rPr>
              <a:t>системите</a:t>
            </a:r>
            <a:r>
              <a:rPr lang="ru-RU" altLang="bg-BG" sz="2000" dirty="0">
                <a:latin typeface="Calibri" panose="020F0502020204030204" pitchFamily="34" charset="0"/>
              </a:rPr>
              <a:t> за автоматизация</a:t>
            </a:r>
            <a:r>
              <a:rPr lang="ru-RU" altLang="bg-BG" sz="2000" dirty="0" smtClean="0">
                <a:latin typeface="Calibri" panose="020F0502020204030204" pitchFamily="34" charset="0"/>
              </a:rPr>
              <a:t>.</a:t>
            </a:r>
            <a:endParaRPr lang="en-US" altLang="bg-BG" sz="2000" dirty="0" smtClean="0">
              <a:latin typeface="Calibri" panose="020F0502020204030204" pitchFamily="34" charset="0"/>
            </a:endParaRPr>
          </a:p>
          <a:p>
            <a:pPr eaLnBrk="1" hangingPunct="1">
              <a:spcBef>
                <a:spcPts val="0"/>
              </a:spcBef>
            </a:pPr>
            <a:r>
              <a:rPr lang="en-US" altLang="bg-BG" sz="2000" b="1" i="1" dirty="0" smtClean="0">
                <a:latin typeface="Calibri" panose="020F0502020204030204" pitchFamily="34" charset="0"/>
              </a:rPr>
              <a:t>Aim: </a:t>
            </a:r>
            <a:r>
              <a:rPr lang="en-US" altLang="bg-BG" sz="2000" i="1" dirty="0">
                <a:latin typeface="Calibri" panose="020F0502020204030204" pitchFamily="34" charset="0"/>
              </a:rPr>
              <a:t>The project aim is  to train students from 6 universities from Europe in applying advanced technologies for collecting, processing and transmission </a:t>
            </a:r>
            <a:r>
              <a:rPr lang="en-US" altLang="bg-BG" sz="2000" i="1" dirty="0" smtClean="0">
                <a:latin typeface="Calibri" panose="020F0502020204030204" pitchFamily="34" charset="0"/>
              </a:rPr>
              <a:t>of data </a:t>
            </a:r>
            <a:r>
              <a:rPr lang="en-US" altLang="bg-BG" sz="2000" i="1" dirty="0">
                <a:latin typeface="Calibri" panose="020F0502020204030204" pitchFamily="34" charset="0"/>
              </a:rPr>
              <a:t>in automation systems.</a:t>
            </a:r>
            <a:endParaRPr lang="bg-BG" altLang="bg-BG" sz="2000" i="1" dirty="0" smtClean="0">
              <a:latin typeface="Calibri" panose="020F0502020204030204" pitchFamily="34" charset="0"/>
            </a:endParaRPr>
          </a:p>
          <a:p>
            <a:pPr eaLnBrk="1" hangingPunct="1">
              <a:spcBef>
                <a:spcPts val="0"/>
              </a:spcBef>
            </a:pPr>
            <a:r>
              <a:rPr lang="bg-BG" altLang="bg-BG" sz="2000" b="1" i="1" dirty="0">
                <a:latin typeface="Calibri" panose="020F0502020204030204" pitchFamily="34" charset="0"/>
              </a:rPr>
              <a:t>Сайт на проекта: </a:t>
            </a:r>
            <a:r>
              <a:rPr lang="en-US" altLang="bg-BG" sz="2000" i="1" dirty="0">
                <a:solidFill>
                  <a:srgbClr val="FF0000"/>
                </a:solidFill>
                <a:latin typeface="Calibri" panose="020F0502020204030204" pitchFamily="34" charset="0"/>
                <a:hlinkClick r:id="rId2"/>
              </a:rPr>
              <a:t>http://</a:t>
            </a:r>
            <a:r>
              <a:rPr lang="en-US" altLang="bg-BG" sz="2000" i="1" dirty="0" smtClean="0">
                <a:solidFill>
                  <a:srgbClr val="FF0000"/>
                </a:solidFill>
                <a:latin typeface="Calibri" panose="020F0502020204030204" pitchFamily="34" charset="0"/>
                <a:hlinkClick r:id="rId2"/>
              </a:rPr>
              <a:t>www.die.ro/index.php?option=com_content&amp;view=article&amp;id=169&amp;Itemid=136</a:t>
            </a:r>
            <a:r>
              <a:rPr lang="bg-BG" altLang="bg-BG" sz="2000" i="1" dirty="0" smtClean="0">
                <a:solidFill>
                  <a:srgbClr val="FF0000"/>
                </a:solidFill>
                <a:latin typeface="Calibri" panose="020F0502020204030204" pitchFamily="34" charset="0"/>
              </a:rPr>
              <a:t> </a:t>
            </a:r>
            <a:endParaRPr lang="bg-BG" altLang="bg-BG" sz="2000" dirty="0" smtClean="0">
              <a:solidFill>
                <a:srgbClr val="FF0000"/>
              </a:solidFill>
              <a:latin typeface="Calibri" panose="020F0502020204030204" pitchFamily="34" charset="0"/>
            </a:endParaRPr>
          </a:p>
        </p:txBody>
      </p:sp>
      <p:sp>
        <p:nvSpPr>
          <p:cNvPr id="3" name="Title 2"/>
          <p:cNvSpPr>
            <a:spLocks noGrp="1"/>
          </p:cNvSpPr>
          <p:nvPr>
            <p:ph type="title"/>
          </p:nvPr>
        </p:nvSpPr>
        <p:spPr>
          <a:xfrm>
            <a:off x="467544" y="260648"/>
            <a:ext cx="8329642" cy="796908"/>
          </a:xfrm>
        </p:spPr>
        <p:txBody>
          <a:bodyPr/>
          <a:lstStyle/>
          <a:p>
            <a:pPr eaLnBrk="1" fontAlgn="auto" hangingPunct="1">
              <a:spcAft>
                <a:spcPts val="0"/>
              </a:spcAft>
              <a:defRPr/>
            </a:pPr>
            <a:r>
              <a:rPr lang="en-US" sz="3100" dirty="0" err="1" smtClean="0">
                <a:solidFill>
                  <a:schemeClr val="tx1"/>
                </a:solidFill>
              </a:rPr>
              <a:t>IPnet</a:t>
            </a:r>
            <a:r>
              <a:rPr lang="en-US" sz="3100" dirty="0" smtClean="0">
                <a:solidFill>
                  <a:schemeClr val="tx1"/>
                </a:solidFill>
              </a:rPr>
              <a:t>  </a:t>
            </a:r>
            <a:r>
              <a:rPr lang="en-US" sz="3100" dirty="0" smtClean="0">
                <a:solidFill>
                  <a:srgbClr val="FF0000"/>
                </a:solidFill>
              </a:rPr>
              <a:t>     </a:t>
            </a:r>
            <a:r>
              <a:rPr lang="bg-BG" sz="3100" dirty="0" smtClean="0">
                <a:solidFill>
                  <a:srgbClr val="FF0000"/>
                </a:solidFill>
              </a:rPr>
              <a:t>                   </a:t>
            </a:r>
            <a:r>
              <a:rPr lang="en-US" sz="3100" dirty="0" smtClean="0">
                <a:solidFill>
                  <a:srgbClr val="FF0000"/>
                </a:solidFill>
              </a:rPr>
              <a:t> </a:t>
            </a:r>
            <a:endParaRPr lang="bg-BG" sz="3100" dirty="0">
              <a:solidFill>
                <a:srgbClr val="FF0000"/>
              </a:solidFill>
            </a:endParaRPr>
          </a:p>
        </p:txBody>
      </p:sp>
      <p:sp>
        <p:nvSpPr>
          <p:cNvPr id="117764"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t>Project dissemination day, University of Ruse, Bulgaria, 10 Dec 2015</a:t>
            </a:r>
            <a:endParaRPr lang="bg-BG" altLang="bg-BG"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0"/>
            <a:ext cx="2895600" cy="943200"/>
          </a:xfrm>
          <a:prstGeom prst="rect">
            <a:avLst/>
          </a:prstGeom>
        </p:spPr>
      </p:pic>
    </p:spTree>
    <p:extLst>
      <p:ext uri="{BB962C8B-B14F-4D97-AF65-F5344CB8AC3E}">
        <p14:creationId xmlns:p14="http://schemas.microsoft.com/office/powerpoint/2010/main" val="43038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1"/>
          <p:cNvSpPr>
            <a:spLocks noGrp="1"/>
          </p:cNvSpPr>
          <p:nvPr>
            <p:ph idx="1"/>
          </p:nvPr>
        </p:nvSpPr>
        <p:spPr>
          <a:xfrm>
            <a:off x="214282" y="1000108"/>
            <a:ext cx="8229600" cy="4525962"/>
          </a:xfrm>
        </p:spPr>
        <p:txBody>
          <a:bodyPr/>
          <a:lstStyle/>
          <a:p>
            <a:pPr eaLnBrk="1" hangingPunct="1">
              <a:spcBef>
                <a:spcPts val="0"/>
              </a:spcBef>
              <a:tabLst>
                <a:tab pos="3883025" algn="l"/>
              </a:tabLst>
            </a:pPr>
            <a:r>
              <a:rPr lang="bg-BG" altLang="bg-BG" sz="2300" b="1" dirty="0" smtClean="0">
                <a:latin typeface="Calibri" panose="020F0502020204030204" pitchFamily="34" charset="0"/>
              </a:rPr>
              <a:t>Име</a:t>
            </a:r>
            <a:r>
              <a:rPr lang="en-US" altLang="bg-BG" sz="2300" dirty="0" smtClean="0">
                <a:latin typeface="Calibri" panose="020F0502020204030204" pitchFamily="34" charset="0"/>
              </a:rPr>
              <a:t>: </a:t>
            </a:r>
            <a:r>
              <a:rPr lang="ru-RU" altLang="bg-BG" sz="2300" dirty="0" err="1" smtClean="0">
                <a:latin typeface="Calibri" panose="020F0502020204030204" pitchFamily="34" charset="0"/>
              </a:rPr>
              <a:t>Хоризонти</a:t>
            </a:r>
            <a:r>
              <a:rPr lang="ru-RU" altLang="bg-BG" sz="2300" dirty="0" smtClean="0">
                <a:latin typeface="Calibri" panose="020F0502020204030204" pitchFamily="34" charset="0"/>
              </a:rPr>
              <a:t> в </a:t>
            </a:r>
            <a:r>
              <a:rPr lang="ru-RU" altLang="bg-BG" sz="2300" dirty="0" err="1" smtClean="0">
                <a:latin typeface="Calibri" panose="020F0502020204030204" pitchFamily="34" charset="0"/>
              </a:rPr>
              <a:t>обучението</a:t>
            </a:r>
            <a:r>
              <a:rPr lang="ru-RU" altLang="bg-BG" sz="2300" dirty="0" smtClean="0">
                <a:latin typeface="Calibri" panose="020F0502020204030204" pitchFamily="34" charset="0"/>
              </a:rPr>
              <a:t> по физика</a:t>
            </a:r>
          </a:p>
          <a:p>
            <a:pPr eaLnBrk="1" hangingPunct="1">
              <a:spcBef>
                <a:spcPts val="0"/>
              </a:spcBef>
              <a:tabLst>
                <a:tab pos="3883025" algn="l"/>
              </a:tabLst>
            </a:pPr>
            <a:r>
              <a:rPr lang="en-US" altLang="bg-BG" sz="2300" b="1" i="1" dirty="0" smtClean="0">
                <a:latin typeface="Calibri" panose="020F0502020204030204" pitchFamily="34" charset="0"/>
              </a:rPr>
              <a:t>Name:</a:t>
            </a:r>
            <a:r>
              <a:rPr lang="en-US" altLang="bg-BG" sz="2300" i="1" dirty="0" smtClean="0">
                <a:solidFill>
                  <a:srgbClr val="FF0000"/>
                </a:solidFill>
                <a:latin typeface="Calibri" panose="020F0502020204030204" pitchFamily="34" charset="0"/>
              </a:rPr>
              <a:t> </a:t>
            </a:r>
            <a:r>
              <a:rPr lang="en-US" altLang="bg-BG" sz="2300" i="1" dirty="0" smtClean="0">
                <a:latin typeface="Calibri" panose="020F0502020204030204" pitchFamily="34" charset="0"/>
              </a:rPr>
              <a:t>HOPE - Horizons in Physics Education. </a:t>
            </a:r>
            <a:endParaRPr lang="bg-BG" altLang="bg-BG" sz="2300" i="1" dirty="0" smtClean="0">
              <a:latin typeface="Calibri" panose="020F0502020204030204" pitchFamily="34" charset="0"/>
            </a:endParaRPr>
          </a:p>
          <a:p>
            <a:pPr eaLnBrk="1" hangingPunct="1">
              <a:spcBef>
                <a:spcPts val="0"/>
              </a:spcBef>
              <a:tabLst>
                <a:tab pos="3883025" algn="l"/>
              </a:tabLst>
            </a:pPr>
            <a:r>
              <a:rPr lang="en-GB" altLang="bg-BG" sz="2000" b="1" i="1" dirty="0" smtClean="0">
                <a:latin typeface="Calibri" panose="020F0502020204030204" pitchFamily="34" charset="0"/>
              </a:rPr>
              <a:t>540130-LLP-1-2013-1-FR-ERASMUS-ENW</a:t>
            </a:r>
            <a:endParaRPr lang="bg-BG" altLang="bg-BG" sz="2000" i="1" dirty="0" smtClean="0">
              <a:latin typeface="Calibri" panose="020F0502020204030204" pitchFamily="34" charset="0"/>
            </a:endParaRPr>
          </a:p>
          <a:p>
            <a:pPr eaLnBrk="1" hangingPunct="1">
              <a:spcBef>
                <a:spcPts val="0"/>
              </a:spcBef>
              <a:tabLst>
                <a:tab pos="3883025" algn="l"/>
              </a:tabLst>
            </a:pPr>
            <a:r>
              <a:rPr lang="bg-BG" altLang="bg-BG" sz="2300" b="1" dirty="0" smtClean="0">
                <a:latin typeface="Calibri" panose="020F0502020204030204" pitchFamily="34" charset="0"/>
              </a:rPr>
              <a:t>Програма</a:t>
            </a:r>
            <a:r>
              <a:rPr lang="bg-BG" altLang="bg-BG" sz="2300" dirty="0" smtClean="0">
                <a:latin typeface="Calibri" panose="020F0502020204030204" pitchFamily="34" charset="0"/>
              </a:rPr>
              <a:t>/</a:t>
            </a:r>
            <a:r>
              <a:rPr lang="en-US" altLang="bg-BG" sz="2300" dirty="0" smtClean="0">
                <a:latin typeface="Calibri" panose="020F0502020204030204" pitchFamily="34" charset="0"/>
              </a:rPr>
              <a:t>Fund: Erasmus</a:t>
            </a:r>
          </a:p>
          <a:p>
            <a:pPr eaLnBrk="1" hangingPunct="1">
              <a:spcBef>
                <a:spcPts val="0"/>
              </a:spcBef>
              <a:tabLst>
                <a:tab pos="3883025" algn="l"/>
              </a:tabLst>
            </a:pPr>
            <a:r>
              <a:rPr lang="bg-BG" altLang="bg-BG" sz="2300" b="1" dirty="0" smtClean="0">
                <a:latin typeface="Calibri" panose="020F0502020204030204" pitchFamily="34" charset="0"/>
              </a:rPr>
              <a:t>Продължителност</a:t>
            </a:r>
            <a:r>
              <a:rPr lang="bg-BG" altLang="bg-BG" sz="2300" dirty="0" smtClean="0">
                <a:latin typeface="Calibri" panose="020F0502020204030204" pitchFamily="34" charset="0"/>
              </a:rPr>
              <a:t>/</a:t>
            </a:r>
            <a:r>
              <a:rPr lang="en-US" altLang="bg-BG" sz="2300" dirty="0" smtClean="0">
                <a:latin typeface="Calibri" panose="020F0502020204030204" pitchFamily="34" charset="0"/>
              </a:rPr>
              <a:t>Duration:2013-2016</a:t>
            </a:r>
          </a:p>
          <a:p>
            <a:pPr eaLnBrk="1" hangingPunct="1">
              <a:spcBef>
                <a:spcPts val="0"/>
              </a:spcBef>
              <a:tabLst>
                <a:tab pos="3883025" algn="l"/>
              </a:tabLst>
            </a:pPr>
            <a:r>
              <a:rPr lang="bg-BG" altLang="bg-BG" sz="2300" b="1" dirty="0" smtClean="0">
                <a:latin typeface="Calibri" panose="020F0502020204030204" pitchFamily="34" charset="0"/>
              </a:rPr>
              <a:t>Цел</a:t>
            </a:r>
            <a:r>
              <a:rPr lang="en-US" altLang="bg-BG" sz="2300" dirty="0" smtClean="0">
                <a:latin typeface="Calibri" panose="020F0502020204030204" pitchFamily="34" charset="0"/>
              </a:rPr>
              <a:t>: </a:t>
            </a:r>
            <a:r>
              <a:rPr lang="ru-RU" altLang="bg-BG" sz="2000" dirty="0">
                <a:latin typeface="Calibri" panose="020F0502020204030204" pitchFamily="34" charset="0"/>
              </a:rPr>
              <a:t>Д</a:t>
            </a:r>
            <a:r>
              <a:rPr lang="ru-RU" altLang="bg-BG" sz="2000" dirty="0" smtClean="0">
                <a:latin typeface="Calibri" panose="020F0502020204030204" pitchFamily="34" charset="0"/>
              </a:rPr>
              <a:t>а се </a:t>
            </a:r>
            <a:r>
              <a:rPr lang="ru-RU" altLang="bg-BG" sz="2000" dirty="0" err="1" smtClean="0">
                <a:latin typeface="Calibri" panose="020F0502020204030204" pitchFamily="34" charset="0"/>
              </a:rPr>
              <a:t>повиши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влиянието</a:t>
            </a:r>
            <a:r>
              <a:rPr lang="ru-RU" altLang="bg-BG" sz="2000" dirty="0" smtClean="0">
                <a:latin typeface="Calibri" panose="020F0502020204030204" pitchFamily="34" charset="0"/>
              </a:rPr>
              <a:t> </a:t>
            </a:r>
            <a:r>
              <a:rPr lang="bg-BG" altLang="bg-BG" sz="2000" dirty="0" smtClean="0">
                <a:latin typeface="Calibri" panose="020F0502020204030204" pitchFamily="34" charset="0"/>
              </a:rPr>
              <a:t>на физиката в Европа </a:t>
            </a:r>
            <a:r>
              <a:rPr lang="ru-RU" altLang="bg-BG" sz="2000" dirty="0" smtClean="0">
                <a:latin typeface="Calibri" panose="020F0502020204030204" pitchFamily="34" charset="0"/>
              </a:rPr>
              <a:t>и </a:t>
            </a:r>
            <a:r>
              <a:rPr lang="ru-RU" altLang="bg-BG" sz="2000" dirty="0" err="1" smtClean="0">
                <a:latin typeface="Calibri" panose="020F0502020204030204" pitchFamily="34" charset="0"/>
              </a:rPr>
              <a:t>ролята</a:t>
            </a:r>
            <a:r>
              <a:rPr lang="ru-RU" altLang="bg-BG" sz="2000" dirty="0" smtClean="0">
                <a:latin typeface="Calibri" panose="020F0502020204030204" pitchFamily="34" charset="0"/>
              </a:rPr>
              <a:t> </a:t>
            </a:r>
            <a:r>
              <a:rPr lang="en-US" altLang="bg-BG" sz="2000" dirty="0" smtClean="0">
                <a:latin typeface="Calibri" panose="020F0502020204030204" pitchFamily="34" charset="0"/>
              </a:rPr>
              <a:t>ú</a:t>
            </a:r>
            <a:r>
              <a:rPr lang="ru-RU" altLang="bg-BG" sz="2000" dirty="0" smtClean="0">
                <a:latin typeface="Calibri" panose="020F0502020204030204" pitchFamily="34" charset="0"/>
              </a:rPr>
              <a:t> за </a:t>
            </a:r>
            <a:r>
              <a:rPr lang="ru-RU" altLang="bg-BG" sz="2000" dirty="0" err="1" smtClean="0">
                <a:latin typeface="Calibri" panose="020F0502020204030204" pitchFamily="34" charset="0"/>
              </a:rPr>
              <a:t>обществото</a:t>
            </a:r>
            <a:r>
              <a:rPr lang="ru-RU" altLang="bg-BG" sz="2000" dirty="0" smtClean="0">
                <a:latin typeface="Calibri" panose="020F0502020204030204" pitchFamily="34" charset="0"/>
              </a:rPr>
              <a:t> и да се </a:t>
            </a:r>
            <a:r>
              <a:rPr lang="ru-RU" altLang="bg-BG" sz="2000" dirty="0" err="1" smtClean="0">
                <a:latin typeface="Calibri" panose="020F0502020204030204" pitchFamily="34" charset="0"/>
              </a:rPr>
              <a:t>разработят</a:t>
            </a:r>
            <a:r>
              <a:rPr lang="ru-RU" altLang="bg-BG" sz="2000" dirty="0" smtClean="0">
                <a:latin typeface="Calibri" panose="020F0502020204030204" pitchFamily="34" charset="0"/>
              </a:rPr>
              <a:t> и </a:t>
            </a:r>
            <a:r>
              <a:rPr lang="ru-RU" altLang="bg-BG" sz="2000" dirty="0" err="1" smtClean="0">
                <a:latin typeface="Calibri" panose="020F0502020204030204" pitchFamily="34" charset="0"/>
              </a:rPr>
              <a:t>разпространят</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материали</a:t>
            </a:r>
            <a:r>
              <a:rPr lang="ru-RU" altLang="bg-BG" sz="2000" dirty="0" smtClean="0">
                <a:latin typeface="Calibri" panose="020F0502020204030204" pitchFamily="34" charset="0"/>
              </a:rPr>
              <a:t>,</a:t>
            </a:r>
            <a:r>
              <a:rPr lang="bg-BG" altLang="bg-BG" sz="2000" dirty="0" smtClean="0">
                <a:latin typeface="Calibri" panose="020F0502020204030204" pitchFamily="34" charset="0"/>
              </a:rPr>
              <a:t> създаващи база за изграждане на единно Европейско образователно пространство за</a:t>
            </a:r>
            <a:r>
              <a:rPr lang="ru-RU" altLang="bg-BG" sz="2000" dirty="0" smtClean="0">
                <a:latin typeface="Calibri" panose="020F0502020204030204" pitchFamily="34" charset="0"/>
              </a:rPr>
              <a:t> обучение на </a:t>
            </a:r>
            <a:r>
              <a:rPr lang="ru-RU" altLang="bg-BG" sz="2000" dirty="0" err="1" smtClean="0">
                <a:latin typeface="Calibri" panose="020F0502020204030204" pitchFamily="34" charset="0"/>
              </a:rPr>
              <a:t>студенти</a:t>
            </a:r>
            <a:r>
              <a:rPr lang="ru-RU" altLang="bg-BG" sz="2000" dirty="0" smtClean="0">
                <a:latin typeface="Calibri" panose="020F0502020204030204" pitchFamily="34" charset="0"/>
              </a:rPr>
              <a:t> и </a:t>
            </a:r>
            <a:r>
              <a:rPr lang="ru-RU" altLang="bg-BG" sz="2000" dirty="0" err="1" smtClean="0">
                <a:latin typeface="Calibri" panose="020F0502020204030204" pitchFamily="34" charset="0"/>
              </a:rPr>
              <a:t>ученици</a:t>
            </a:r>
            <a:r>
              <a:rPr lang="bg-BG" altLang="bg-BG" sz="2400" dirty="0" smtClean="0">
                <a:latin typeface="Calibri" panose="020F0502020204030204" pitchFamily="34" charset="0"/>
              </a:rPr>
              <a:t> </a:t>
            </a:r>
            <a:r>
              <a:rPr lang="bg-BG" altLang="bg-BG" sz="2000" dirty="0">
                <a:solidFill>
                  <a:prstClr val="black"/>
                </a:solidFill>
                <a:latin typeface="Calibri" panose="020F0502020204030204" pitchFamily="34" charset="0"/>
              </a:rPr>
              <a:t>по физика </a:t>
            </a:r>
            <a:r>
              <a:rPr lang="bg-BG" altLang="bg-BG" sz="2400" dirty="0" smtClean="0">
                <a:latin typeface="Calibri" panose="020F0502020204030204" pitchFamily="34" charset="0"/>
              </a:rPr>
              <a:t>.</a:t>
            </a:r>
            <a:endParaRPr lang="en-US" altLang="bg-BG" sz="2400" dirty="0" smtClean="0">
              <a:latin typeface="Calibri" panose="020F0502020204030204" pitchFamily="34" charset="0"/>
            </a:endParaRPr>
          </a:p>
          <a:p>
            <a:pPr eaLnBrk="1" hangingPunct="1">
              <a:spcBef>
                <a:spcPts val="0"/>
              </a:spcBef>
              <a:tabLst>
                <a:tab pos="3883025" algn="l"/>
              </a:tabLst>
            </a:pPr>
            <a:r>
              <a:rPr lang="en-US" altLang="bg-BG" sz="2300" b="1" i="1" dirty="0" smtClean="0">
                <a:latin typeface="Calibri" panose="020F0502020204030204" pitchFamily="34" charset="0"/>
              </a:rPr>
              <a:t>Aim: </a:t>
            </a:r>
            <a:r>
              <a:rPr lang="en-US" altLang="bg-BG" sz="2000" i="1" dirty="0" smtClean="0">
                <a:latin typeface="Calibri" panose="020F0502020204030204" pitchFamily="34" charset="0"/>
              </a:rPr>
              <a:t>The project aims to enhance the impact of physics within Europe and its visibility in society. The network will research and share good practice in physics education</a:t>
            </a:r>
            <a:r>
              <a:rPr lang="bg-BG" altLang="bg-BG" sz="2000" i="1" dirty="0" smtClean="0">
                <a:latin typeface="Calibri" panose="020F0502020204030204" pitchFamily="34" charset="0"/>
              </a:rPr>
              <a:t> </a:t>
            </a:r>
            <a:r>
              <a:rPr lang="en-US" altLang="bg-BG" sz="2000" i="1" dirty="0" smtClean="0">
                <a:latin typeface="Calibri" panose="020F0502020204030204" pitchFamily="34" charset="0"/>
              </a:rPr>
              <a:t>.</a:t>
            </a:r>
            <a:r>
              <a:rPr lang="bg-BG" altLang="bg-BG" sz="2000" i="1" dirty="0" smtClean="0">
                <a:latin typeface="Calibri" panose="020F0502020204030204" pitchFamily="34" charset="0"/>
              </a:rPr>
              <a:t> </a:t>
            </a:r>
            <a:endParaRPr lang="en-US" altLang="bg-BG" sz="2000" i="1" dirty="0" smtClean="0">
              <a:latin typeface="Calibri" panose="020F0502020204030204" pitchFamily="34" charset="0"/>
            </a:endParaRPr>
          </a:p>
          <a:p>
            <a:pPr eaLnBrk="1" hangingPunct="1">
              <a:spcBef>
                <a:spcPts val="0"/>
              </a:spcBef>
              <a:tabLst>
                <a:tab pos="3883025" algn="l"/>
              </a:tabLst>
            </a:pPr>
            <a:r>
              <a:rPr lang="bg-BG" altLang="bg-BG" sz="2300" b="1" dirty="0" smtClean="0">
                <a:latin typeface="Calibri" panose="020F0502020204030204" pitchFamily="34" charset="0"/>
              </a:rPr>
              <a:t>Повече информация</a:t>
            </a:r>
            <a:r>
              <a:rPr lang="bg-BG" altLang="bg-BG" sz="2300" dirty="0" smtClean="0">
                <a:latin typeface="Calibri" panose="020F0502020204030204" pitchFamily="34" charset="0"/>
              </a:rPr>
              <a:t>/</a:t>
            </a:r>
            <a:r>
              <a:rPr lang="en-US" altLang="bg-BG" sz="2300" dirty="0" smtClean="0">
                <a:latin typeface="Calibri" panose="020F0502020204030204" pitchFamily="34" charset="0"/>
              </a:rPr>
              <a:t>More details: </a:t>
            </a:r>
            <a:r>
              <a:rPr lang="en-US" altLang="bg-BG" sz="1800" dirty="0" smtClean="0">
                <a:latin typeface="Calibri" panose="020F0502020204030204" pitchFamily="34" charset="0"/>
              </a:rPr>
              <a:t>www.hope-network.eu</a:t>
            </a:r>
            <a:endParaRPr lang="bg-BG" altLang="bg-BG" sz="1800" dirty="0" smtClean="0">
              <a:latin typeface="Calibri" panose="020F0502020204030204" pitchFamily="34" charset="0"/>
            </a:endParaRPr>
          </a:p>
        </p:txBody>
      </p:sp>
      <p:sp>
        <p:nvSpPr>
          <p:cNvPr id="3" name="Title 2"/>
          <p:cNvSpPr>
            <a:spLocks noGrp="1"/>
          </p:cNvSpPr>
          <p:nvPr>
            <p:ph type="title"/>
          </p:nvPr>
        </p:nvSpPr>
        <p:spPr>
          <a:xfrm>
            <a:off x="357158" y="274638"/>
            <a:ext cx="8329642" cy="582594"/>
          </a:xfrm>
        </p:spPr>
        <p:txBody>
          <a:bodyPr>
            <a:normAutofit/>
          </a:bodyPr>
          <a:lstStyle/>
          <a:p>
            <a:pPr eaLnBrk="1" fontAlgn="auto" hangingPunct="1">
              <a:spcAft>
                <a:spcPts val="0"/>
              </a:spcAft>
              <a:defRPr/>
            </a:pPr>
            <a:r>
              <a:rPr lang="en-US" sz="2700" dirty="0" smtClean="0">
                <a:solidFill>
                  <a:schemeClr val="tx1"/>
                </a:solidFill>
              </a:rPr>
              <a:t>HOPE</a:t>
            </a:r>
            <a:endParaRPr lang="bg-BG" sz="2700" dirty="0">
              <a:solidFill>
                <a:schemeClr val="accent2"/>
              </a:solidFill>
            </a:endParaRPr>
          </a:p>
        </p:txBody>
      </p:sp>
      <p:sp>
        <p:nvSpPr>
          <p:cNvPr id="122884"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t>Project dissemination day, University of Ruse, Bulgaria, 10 Dec 2015</a:t>
            </a:r>
            <a:endParaRPr lang="bg-BG" altLang="bg-BG"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2592" y="44624"/>
            <a:ext cx="2255912" cy="110680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1"/>
          <p:cNvSpPr>
            <a:spLocks noGrp="1"/>
          </p:cNvSpPr>
          <p:nvPr>
            <p:ph idx="1"/>
          </p:nvPr>
        </p:nvSpPr>
        <p:spPr>
          <a:xfrm>
            <a:off x="358868" y="928670"/>
            <a:ext cx="8389596" cy="5524666"/>
          </a:xfrm>
        </p:spPr>
        <p:txBody>
          <a:bodyPr/>
          <a:lstStyle/>
          <a:p>
            <a:pPr eaLnBrk="1" hangingPunct="1">
              <a:spcBef>
                <a:spcPts val="0"/>
              </a:spcBef>
            </a:pPr>
            <a:r>
              <a:rPr lang="bg-BG" altLang="bg-BG" sz="2000" b="1" dirty="0" smtClean="0">
                <a:latin typeface="Calibri" panose="020F0502020204030204" pitchFamily="34" charset="0"/>
              </a:rPr>
              <a:t>Име</a:t>
            </a:r>
            <a:r>
              <a:rPr lang="en-US" altLang="bg-BG" sz="2000" dirty="0" smtClean="0">
                <a:latin typeface="Calibri" panose="020F0502020204030204" pitchFamily="34" charset="0"/>
              </a:rPr>
              <a:t>: </a:t>
            </a:r>
            <a:r>
              <a:rPr lang="ru-RU" altLang="bg-BG" sz="2000" dirty="0">
                <a:latin typeface="Calibri" panose="020F0502020204030204" pitchFamily="34" charset="0"/>
              </a:rPr>
              <a:t>За равен старт </a:t>
            </a:r>
            <a:r>
              <a:rPr lang="bg-BG" altLang="bg-BG" sz="2000" dirty="0" smtClean="0">
                <a:latin typeface="Calibri" panose="020F0502020204030204" pitchFamily="34" charset="0"/>
              </a:rPr>
              <a:t>в професията</a:t>
            </a:r>
          </a:p>
          <a:p>
            <a:pPr eaLnBrk="1" hangingPunct="1">
              <a:spcBef>
                <a:spcPts val="0"/>
              </a:spcBef>
            </a:pPr>
            <a:r>
              <a:rPr lang="en-US" altLang="bg-BG" sz="2000" b="1" i="1" dirty="0" smtClean="0">
                <a:latin typeface="Calibri" panose="020F0502020204030204" pitchFamily="34" charset="0"/>
              </a:rPr>
              <a:t>Name:</a:t>
            </a:r>
            <a:r>
              <a:rPr lang="en-US" altLang="bg-BG" sz="2000" b="1" i="1" dirty="0" smtClean="0">
                <a:solidFill>
                  <a:srgbClr val="FF0000"/>
                </a:solidFill>
                <a:latin typeface="Calibri" panose="020F0502020204030204" pitchFamily="34" charset="0"/>
              </a:rPr>
              <a:t> </a:t>
            </a:r>
            <a:r>
              <a:rPr lang="en-US" altLang="bg-BG" sz="2000" i="1" dirty="0" err="1" smtClean="0">
                <a:latin typeface="Calibri" panose="020F0502020204030204" pitchFamily="34" charset="0"/>
              </a:rPr>
              <a:t>FairGuidance</a:t>
            </a:r>
            <a:endParaRPr lang="en-US" altLang="bg-BG" sz="2000" i="1" dirty="0" smtClean="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Програма</a:t>
            </a:r>
            <a:r>
              <a:rPr lang="bg-BG" altLang="bg-BG" sz="2000" dirty="0" smtClean="0">
                <a:latin typeface="Calibri" panose="020F0502020204030204" pitchFamily="34" charset="0"/>
              </a:rPr>
              <a:t>/</a:t>
            </a:r>
            <a:r>
              <a:rPr lang="en-US" altLang="bg-BG" sz="2000" dirty="0" smtClean="0">
                <a:latin typeface="Calibri" panose="020F0502020204030204" pitchFamily="34" charset="0"/>
              </a:rPr>
              <a:t>Fund: Erasmus</a:t>
            </a:r>
            <a:r>
              <a:rPr lang="en-US" altLang="bg-BG" sz="2000" dirty="0">
                <a:latin typeface="Calibri" panose="020F0502020204030204" pitchFamily="34" charset="0"/>
              </a:rPr>
              <a:t>+ KA2 - Cooperation for Innovation and the Exchange of Good </a:t>
            </a:r>
            <a:r>
              <a:rPr lang="en-US" altLang="bg-BG" sz="2000" dirty="0" smtClean="0">
                <a:latin typeface="Calibri" panose="020F0502020204030204" pitchFamily="34" charset="0"/>
              </a:rPr>
              <a:t>Practices. Strategic </a:t>
            </a:r>
            <a:r>
              <a:rPr lang="en-US" altLang="bg-BG" sz="2000" dirty="0">
                <a:latin typeface="Calibri" panose="020F0502020204030204" pitchFamily="34" charset="0"/>
              </a:rPr>
              <a:t>Partnerships for vocational education and </a:t>
            </a:r>
            <a:r>
              <a:rPr lang="en-US" altLang="bg-BG" sz="2000" dirty="0" smtClean="0">
                <a:latin typeface="Calibri" panose="020F0502020204030204" pitchFamily="34" charset="0"/>
              </a:rPr>
              <a:t>training</a:t>
            </a:r>
          </a:p>
          <a:p>
            <a:pPr eaLnBrk="1" hangingPunct="1">
              <a:spcBef>
                <a:spcPts val="0"/>
              </a:spcBef>
            </a:pPr>
            <a:r>
              <a:rPr lang="bg-BG" altLang="bg-BG" sz="2000" b="1" dirty="0" smtClean="0">
                <a:latin typeface="Calibri" panose="020F0502020204030204" pitchFamily="34" charset="0"/>
              </a:rPr>
              <a:t>Продължителност</a:t>
            </a:r>
            <a:r>
              <a:rPr lang="bg-BG" altLang="bg-BG" sz="2000" dirty="0" smtClean="0">
                <a:latin typeface="Calibri" panose="020F0502020204030204" pitchFamily="34" charset="0"/>
              </a:rPr>
              <a:t>/</a:t>
            </a:r>
            <a:r>
              <a:rPr lang="en-US" altLang="bg-BG" sz="2000" dirty="0" smtClean="0">
                <a:latin typeface="Calibri" panose="020F0502020204030204" pitchFamily="34" charset="0"/>
              </a:rPr>
              <a:t>Duration: 2015-2017</a:t>
            </a:r>
          </a:p>
          <a:p>
            <a:pPr eaLnBrk="1" hangingPunct="1">
              <a:spcBef>
                <a:spcPts val="0"/>
              </a:spcBef>
            </a:pPr>
            <a:r>
              <a:rPr lang="bg-BG" altLang="bg-BG" sz="2000" b="1" dirty="0" smtClean="0">
                <a:latin typeface="Calibri" panose="020F0502020204030204" pitchFamily="34" charset="0"/>
              </a:rPr>
              <a:t>Цел</a:t>
            </a:r>
            <a:r>
              <a:rPr lang="en-US" altLang="bg-BG" sz="2000" dirty="0" smtClean="0">
                <a:latin typeface="Calibri" panose="020F0502020204030204" pitchFamily="34" charset="0"/>
              </a:rPr>
              <a:t>: </a:t>
            </a:r>
            <a:r>
              <a:rPr lang="bg-BG" altLang="bg-BG" sz="2000" i="1" dirty="0" smtClean="0">
                <a:latin typeface="Calibri" panose="020F0502020204030204" pitchFamily="34" charset="0"/>
              </a:rPr>
              <a:t>Най-важната цел на проекта е по-добрата интеграция на лица в неравностойно положение (нискоквалифицирани, </a:t>
            </a:r>
            <a:r>
              <a:rPr lang="bg-BG" altLang="bg-BG" sz="2000" i="1" dirty="0" err="1" smtClean="0">
                <a:latin typeface="Calibri" panose="020F0502020204030204" pitchFamily="34" charset="0"/>
              </a:rPr>
              <a:t>мигранти</a:t>
            </a:r>
            <a:r>
              <a:rPr lang="bg-BG" altLang="bg-BG" sz="2000" i="1" dirty="0" smtClean="0">
                <a:latin typeface="Calibri" panose="020F0502020204030204" pitchFamily="34" charset="0"/>
              </a:rPr>
              <a:t>, етнически малцинства, трайно безработни и т.н.) в образованието, обучението и пазара на труда чрез предназначени за тях упътвания и консултации, които са съобразени с проблемите на различието.</a:t>
            </a:r>
          </a:p>
          <a:p>
            <a:pPr eaLnBrk="1" hangingPunct="1">
              <a:spcBef>
                <a:spcPts val="0"/>
              </a:spcBef>
            </a:pPr>
            <a:r>
              <a:rPr lang="en-US" altLang="bg-BG" sz="2000" dirty="0" smtClean="0">
                <a:latin typeface="Calibri" panose="020F0502020204030204" pitchFamily="34" charset="0"/>
              </a:rPr>
              <a:t> </a:t>
            </a:r>
            <a:r>
              <a:rPr lang="en-US" altLang="bg-BG" sz="2000" b="1" i="1" dirty="0" smtClean="0">
                <a:latin typeface="Calibri" panose="020F0502020204030204" pitchFamily="34" charset="0"/>
              </a:rPr>
              <a:t>Aim: </a:t>
            </a:r>
            <a:r>
              <a:rPr lang="en-US" altLang="bg-BG" sz="2000" dirty="0" smtClean="0">
                <a:latin typeface="Calibri" panose="020F0502020204030204" pitchFamily="34" charset="0"/>
              </a:rPr>
              <a:t>The </a:t>
            </a:r>
            <a:r>
              <a:rPr lang="en-US" altLang="bg-BG" sz="2000" dirty="0">
                <a:latin typeface="Calibri" panose="020F0502020204030204" pitchFamily="34" charset="0"/>
              </a:rPr>
              <a:t>most important aim of the project is the better integration of disadvantaged persons (low-skilled, migrants, ethnic minorities, long-term unemployed etc.) into education, training and the </a:t>
            </a:r>
            <a:r>
              <a:rPr lang="en-US" altLang="bg-BG" sz="2000" dirty="0" err="1">
                <a:latin typeface="Calibri" panose="020F0502020204030204" pitchFamily="34" charset="0"/>
              </a:rPr>
              <a:t>labour</a:t>
            </a:r>
            <a:r>
              <a:rPr lang="en-US" altLang="bg-BG" sz="2000" dirty="0">
                <a:latin typeface="Calibri" panose="020F0502020204030204" pitchFamily="34" charset="0"/>
              </a:rPr>
              <a:t> market through more client-oriented guidance and </a:t>
            </a:r>
            <a:r>
              <a:rPr lang="en-US" altLang="bg-BG" sz="2000" dirty="0" err="1">
                <a:latin typeface="Calibri" panose="020F0502020204030204" pitchFamily="34" charset="0"/>
              </a:rPr>
              <a:t>counselling</a:t>
            </a:r>
            <a:r>
              <a:rPr lang="en-US" altLang="bg-BG" sz="2000" dirty="0">
                <a:latin typeface="Calibri" panose="020F0502020204030204" pitchFamily="34" charset="0"/>
              </a:rPr>
              <a:t> offers that consider diversity issues.</a:t>
            </a:r>
            <a:endParaRPr lang="bg-BG" altLang="bg-BG" sz="2000" dirty="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Повече информация/</a:t>
            </a:r>
            <a:r>
              <a:rPr lang="en-US" altLang="bg-BG" sz="2000" b="1" dirty="0" smtClean="0">
                <a:latin typeface="Calibri" panose="020F0502020204030204" pitchFamily="34" charset="0"/>
              </a:rPr>
              <a:t>More details</a:t>
            </a:r>
            <a:r>
              <a:rPr lang="en-US" altLang="bg-BG" sz="2000" dirty="0" smtClean="0">
                <a:latin typeface="Calibri" panose="020F0502020204030204" pitchFamily="34" charset="0"/>
              </a:rPr>
              <a:t>: </a:t>
            </a:r>
            <a:r>
              <a:rPr lang="en-US" altLang="bg-BG" sz="1600" dirty="0" smtClean="0">
                <a:latin typeface="Calibri" panose="020F0502020204030204" pitchFamily="34" charset="0"/>
                <a:hlinkClick r:id="rId2"/>
              </a:rPr>
              <a:t>http</a:t>
            </a:r>
            <a:r>
              <a:rPr lang="en-US" altLang="bg-BG" sz="1600" dirty="0">
                <a:latin typeface="Calibri" panose="020F0502020204030204" pitchFamily="34" charset="0"/>
                <a:hlinkClick r:id="rId2"/>
              </a:rPr>
              <a:t>://galati2020.org/kick-off-erasmus-fairguidance-project-in-tubingen</a:t>
            </a:r>
            <a:r>
              <a:rPr lang="en-US" altLang="bg-BG" sz="1600" dirty="0" smtClean="0">
                <a:latin typeface="Calibri" panose="020F0502020204030204" pitchFamily="34" charset="0"/>
                <a:hlinkClick r:id="rId2"/>
              </a:rPr>
              <a:t>/</a:t>
            </a:r>
            <a:r>
              <a:rPr lang="en-US" altLang="bg-BG" sz="1600" dirty="0" smtClean="0">
                <a:latin typeface="Calibri" panose="020F0502020204030204" pitchFamily="34" charset="0"/>
              </a:rPr>
              <a:t> </a:t>
            </a:r>
            <a:endParaRPr lang="bg-BG" altLang="bg-BG" sz="1600" dirty="0" smtClean="0">
              <a:latin typeface="Calibri" panose="020F0502020204030204" pitchFamily="34" charset="0"/>
            </a:endParaRPr>
          </a:p>
        </p:txBody>
      </p:sp>
      <p:sp>
        <p:nvSpPr>
          <p:cNvPr id="123908"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t>Project dissemination day, University of Ruse, Bulgaria, 10 Dec 2015</a:t>
            </a:r>
            <a:endParaRPr lang="bg-BG" altLang="bg-BG" dirty="0"/>
          </a:p>
        </p:txBody>
      </p:sp>
      <p:sp>
        <p:nvSpPr>
          <p:cNvPr id="6" name="Title 2"/>
          <p:cNvSpPr txBox="1">
            <a:spLocks/>
          </p:cNvSpPr>
          <p:nvPr/>
        </p:nvSpPr>
        <p:spPr>
          <a:xfrm>
            <a:off x="1619672" y="191500"/>
            <a:ext cx="2484940" cy="802382"/>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eaLnBrk="1" fontAlgn="auto" hangingPunct="1">
              <a:spcAft>
                <a:spcPts val="0"/>
              </a:spcAft>
              <a:defRPr/>
            </a:pPr>
            <a:r>
              <a:rPr lang="en-US" altLang="bg-BG" sz="2700" dirty="0" err="1" smtClean="0">
                <a:solidFill>
                  <a:prstClr val="black"/>
                </a:solidFill>
              </a:rPr>
              <a:t>FairGuidance</a:t>
            </a:r>
            <a:endParaRPr lang="bg-BG" sz="2700" dirty="0" smtClean="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91500"/>
            <a:ext cx="32766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204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1"/>
          <p:cNvSpPr>
            <a:spLocks noGrp="1"/>
          </p:cNvSpPr>
          <p:nvPr>
            <p:ph idx="1"/>
          </p:nvPr>
        </p:nvSpPr>
        <p:spPr>
          <a:xfrm>
            <a:off x="142844" y="928670"/>
            <a:ext cx="8229600" cy="5078430"/>
          </a:xfrm>
        </p:spPr>
        <p:txBody>
          <a:bodyPr/>
          <a:lstStyle/>
          <a:p>
            <a:pPr eaLnBrk="1" hangingPunct="1">
              <a:spcBef>
                <a:spcPts val="0"/>
              </a:spcBef>
            </a:pPr>
            <a:r>
              <a:rPr lang="bg-BG" altLang="bg-BG" sz="2000" b="1" dirty="0" smtClean="0">
                <a:latin typeface="Calibri" panose="020F0502020204030204" pitchFamily="34" charset="0"/>
              </a:rPr>
              <a:t>Име</a:t>
            </a:r>
            <a:r>
              <a:rPr lang="en-US" altLang="bg-BG" sz="2000" dirty="0" smtClean="0">
                <a:latin typeface="Calibri" panose="020F0502020204030204" pitchFamily="34" charset="0"/>
              </a:rPr>
              <a:t>: </a:t>
            </a:r>
            <a:r>
              <a:rPr lang="ru-RU" altLang="bg-BG" sz="2000" dirty="0" err="1" smtClean="0">
                <a:latin typeface="Calibri" panose="020F0502020204030204" pitchFamily="34" charset="0"/>
              </a:rPr>
              <a:t>Стратегическо</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изравняване</a:t>
            </a:r>
            <a:r>
              <a:rPr lang="ru-RU" altLang="bg-BG" sz="2000" dirty="0" smtClean="0">
                <a:latin typeface="Calibri" panose="020F0502020204030204" pitchFamily="34" charset="0"/>
              </a:rPr>
              <a:t> на об</a:t>
            </a:r>
            <a:r>
              <a:rPr lang="bg-BG" altLang="bg-BG" sz="2000" dirty="0" smtClean="0">
                <a:latin typeface="Calibri" panose="020F0502020204030204" pitchFamily="34" charset="0"/>
              </a:rPr>
              <a:t>у</a:t>
            </a:r>
            <a:r>
              <a:rPr lang="ru-RU" altLang="bg-BG" sz="2000" dirty="0" err="1" smtClean="0">
                <a:latin typeface="Calibri" panose="020F0502020204030204" pitchFamily="34" charset="0"/>
              </a:rPr>
              <a:t>чението</a:t>
            </a:r>
            <a:r>
              <a:rPr lang="ru-RU" altLang="bg-BG" sz="2000" dirty="0" smtClean="0">
                <a:latin typeface="Calibri" panose="020F0502020204030204" pitchFamily="34" charset="0"/>
              </a:rPr>
              <a:t> по </a:t>
            </a:r>
            <a:r>
              <a:rPr lang="ru-RU" altLang="bg-BG" sz="2000" dirty="0" err="1" smtClean="0">
                <a:latin typeface="Calibri" panose="020F0502020204030204" pitchFamily="34" charset="0"/>
              </a:rPr>
              <a:t>електроинженерство</a:t>
            </a:r>
            <a:r>
              <a:rPr lang="ru-RU" altLang="bg-BG" sz="2000" dirty="0" smtClean="0">
                <a:latin typeface="Calibri" panose="020F0502020204030204" pitchFamily="34" charset="0"/>
              </a:rPr>
              <a:t> и </a:t>
            </a:r>
            <a:r>
              <a:rPr lang="ru-RU" altLang="bg-BG" sz="2000" dirty="0" err="1" smtClean="0">
                <a:latin typeface="Calibri" panose="020F0502020204030204" pitchFamily="34" charset="0"/>
              </a:rPr>
              <a:t>информационни</a:t>
            </a:r>
            <a:r>
              <a:rPr lang="ru-RU" altLang="bg-BG" sz="2000" dirty="0" smtClean="0">
                <a:latin typeface="Calibri" panose="020F0502020204030204" pitchFamily="34" charset="0"/>
              </a:rPr>
              <a:t> технологии в </a:t>
            </a:r>
            <a:r>
              <a:rPr lang="ru-RU" altLang="bg-BG" sz="2000" dirty="0" err="1" smtClean="0">
                <a:latin typeface="Calibri" panose="020F0502020204030204" pitchFamily="34" charset="0"/>
              </a:rPr>
              <a:t>Европейските</a:t>
            </a:r>
            <a:r>
              <a:rPr lang="ru-RU" altLang="bg-BG" sz="2000" dirty="0" smtClean="0">
                <a:latin typeface="Calibri" panose="020F0502020204030204" pitchFamily="34" charset="0"/>
              </a:rPr>
              <a:t> институции за </a:t>
            </a:r>
            <a:r>
              <a:rPr lang="ru-RU" altLang="bg-BG" sz="2000" dirty="0" err="1" smtClean="0">
                <a:latin typeface="Calibri" panose="020F0502020204030204" pitchFamily="34" charset="0"/>
              </a:rPr>
              <a:t>висше</a:t>
            </a:r>
            <a:r>
              <a:rPr lang="ru-RU" altLang="bg-BG" sz="2000" dirty="0" smtClean="0">
                <a:latin typeface="Calibri" panose="020F0502020204030204" pitchFamily="34" charset="0"/>
              </a:rPr>
              <a:t> образование.</a:t>
            </a:r>
          </a:p>
          <a:p>
            <a:pPr eaLnBrk="1" hangingPunct="1">
              <a:spcBef>
                <a:spcPts val="0"/>
              </a:spcBef>
            </a:pPr>
            <a:r>
              <a:rPr lang="en-US" altLang="bg-BG" sz="2000" b="1" i="1" dirty="0" smtClean="0">
                <a:latin typeface="Calibri" panose="020F0502020204030204" pitchFamily="34" charset="0"/>
              </a:rPr>
              <a:t>Name:</a:t>
            </a:r>
            <a:r>
              <a:rPr lang="en-US" altLang="bg-BG" sz="2000" b="1" i="1" dirty="0" smtClean="0">
                <a:solidFill>
                  <a:srgbClr val="FF0000"/>
                </a:solidFill>
                <a:latin typeface="Calibri" panose="020F0502020204030204" pitchFamily="34" charset="0"/>
              </a:rPr>
              <a:t> </a:t>
            </a:r>
            <a:r>
              <a:rPr lang="en-US" altLang="bg-BG" sz="2000" i="1" dirty="0" smtClean="0">
                <a:latin typeface="Calibri" panose="020F0502020204030204" pitchFamily="34" charset="0"/>
              </a:rPr>
              <a:t>Strategic Alignment of Electrical and Information Engineering in European Higher Education Institutions (SALEIE) 527877-LLP-1-2012-1-UK-ERASMUS-ENW</a:t>
            </a:r>
          </a:p>
          <a:p>
            <a:pPr eaLnBrk="1" hangingPunct="1">
              <a:spcBef>
                <a:spcPts val="0"/>
              </a:spcBef>
            </a:pPr>
            <a:r>
              <a:rPr lang="bg-BG" altLang="bg-BG" sz="2000" b="1" dirty="0" smtClean="0">
                <a:latin typeface="Calibri" panose="020F0502020204030204" pitchFamily="34" charset="0"/>
              </a:rPr>
              <a:t>Програма</a:t>
            </a:r>
            <a:r>
              <a:rPr lang="bg-BG" altLang="bg-BG" sz="2000" dirty="0" smtClean="0">
                <a:latin typeface="Calibri" panose="020F0502020204030204" pitchFamily="34" charset="0"/>
              </a:rPr>
              <a:t>/</a:t>
            </a:r>
            <a:r>
              <a:rPr lang="en-US" altLang="bg-BG" sz="2000" dirty="0" smtClean="0">
                <a:latin typeface="Calibri" panose="020F0502020204030204" pitchFamily="34" charset="0"/>
              </a:rPr>
              <a:t>Fund: Erasmus</a:t>
            </a:r>
          </a:p>
          <a:p>
            <a:pPr eaLnBrk="1" hangingPunct="1">
              <a:spcBef>
                <a:spcPts val="0"/>
              </a:spcBef>
            </a:pPr>
            <a:r>
              <a:rPr lang="bg-BG" altLang="bg-BG" sz="2000" b="1" dirty="0" smtClean="0">
                <a:latin typeface="Calibri" panose="020F0502020204030204" pitchFamily="34" charset="0"/>
              </a:rPr>
              <a:t>Продължителност</a:t>
            </a:r>
            <a:r>
              <a:rPr lang="bg-BG" altLang="bg-BG" sz="2000" dirty="0" smtClean="0">
                <a:latin typeface="Calibri" panose="020F0502020204030204" pitchFamily="34" charset="0"/>
              </a:rPr>
              <a:t>/</a:t>
            </a:r>
            <a:r>
              <a:rPr lang="en-US" altLang="bg-BG" sz="2000" dirty="0" smtClean="0">
                <a:latin typeface="Calibri" panose="020F0502020204030204" pitchFamily="34" charset="0"/>
              </a:rPr>
              <a:t>Duration:201</a:t>
            </a:r>
            <a:r>
              <a:rPr lang="bg-BG" altLang="bg-BG" sz="2000" dirty="0" smtClean="0">
                <a:latin typeface="Calibri" panose="020F0502020204030204" pitchFamily="34" charset="0"/>
              </a:rPr>
              <a:t>2</a:t>
            </a:r>
            <a:r>
              <a:rPr lang="en-US" altLang="bg-BG" sz="2000" dirty="0" smtClean="0">
                <a:latin typeface="Calibri" panose="020F0502020204030204" pitchFamily="34" charset="0"/>
              </a:rPr>
              <a:t>-2015</a:t>
            </a:r>
          </a:p>
          <a:p>
            <a:pPr eaLnBrk="1" hangingPunct="1">
              <a:spcBef>
                <a:spcPts val="0"/>
              </a:spcBef>
            </a:pPr>
            <a:r>
              <a:rPr lang="bg-BG" altLang="bg-BG" sz="2000" b="1" dirty="0" smtClean="0">
                <a:latin typeface="Calibri" panose="020F0502020204030204" pitchFamily="34" charset="0"/>
              </a:rPr>
              <a:t>Цел</a:t>
            </a:r>
            <a:r>
              <a:rPr lang="en-US" altLang="bg-BG" sz="2000" dirty="0" smtClean="0">
                <a:latin typeface="Calibri" panose="020F0502020204030204" pitchFamily="34" charset="0"/>
              </a:rPr>
              <a:t>: </a:t>
            </a:r>
            <a:r>
              <a:rPr lang="bg-BG" altLang="bg-BG" sz="2000" dirty="0">
                <a:latin typeface="Calibri" panose="020F0502020204030204" pitchFamily="34" charset="0"/>
              </a:rPr>
              <a:t>С</a:t>
            </a:r>
            <a:r>
              <a:rPr lang="bg-BG" altLang="bg-BG" sz="2000" dirty="0" smtClean="0">
                <a:latin typeface="Calibri" panose="020F0502020204030204" pitchFamily="34" charset="0"/>
              </a:rPr>
              <a:t> този проект се цели задълбочено изследване, на база на което да се разработят модели за справяне с предизвикателствата  пред институциите за висше образование в Европа, обучаващи по електроинженерство и информационни технологии.</a:t>
            </a:r>
          </a:p>
          <a:p>
            <a:pPr eaLnBrk="1" hangingPunct="1">
              <a:spcBef>
                <a:spcPts val="0"/>
              </a:spcBef>
            </a:pPr>
            <a:r>
              <a:rPr lang="en-US" altLang="bg-BG" sz="2000" b="1" i="1" dirty="0" smtClean="0">
                <a:latin typeface="Calibri" panose="020F0502020204030204" pitchFamily="34" charset="0"/>
              </a:rPr>
              <a:t>Aim:</a:t>
            </a:r>
            <a:r>
              <a:rPr lang="en-US" altLang="bg-BG" sz="2000" i="1" dirty="0" smtClean="0">
                <a:latin typeface="Calibri" panose="020F0502020204030204" pitchFamily="34" charset="0"/>
              </a:rPr>
              <a:t> This project sets out to firstly explore and then provide models for ways in which Higher institutions of Europe in the Electrical and Information Engineering disciplines can respond to current challenges. </a:t>
            </a:r>
          </a:p>
          <a:p>
            <a:pPr eaLnBrk="1" hangingPunct="1">
              <a:spcBef>
                <a:spcPts val="0"/>
              </a:spcBef>
            </a:pPr>
            <a:r>
              <a:rPr lang="bg-BG" altLang="bg-BG" sz="2000" b="1" dirty="0" smtClean="0">
                <a:latin typeface="Calibri" panose="020F0502020204030204" pitchFamily="34" charset="0"/>
              </a:rPr>
              <a:t>Повече информация/</a:t>
            </a:r>
            <a:r>
              <a:rPr lang="en-US" altLang="bg-BG" sz="2000" b="1" dirty="0" smtClean="0">
                <a:latin typeface="Calibri" panose="020F0502020204030204" pitchFamily="34" charset="0"/>
              </a:rPr>
              <a:t>More details</a:t>
            </a:r>
            <a:r>
              <a:rPr lang="en-US" altLang="bg-BG" sz="2000" dirty="0" smtClean="0">
                <a:latin typeface="Calibri" panose="020F0502020204030204" pitchFamily="34" charset="0"/>
              </a:rPr>
              <a:t>:</a:t>
            </a:r>
            <a:r>
              <a:rPr lang="bg-BG" altLang="bg-BG" sz="2000" dirty="0" smtClean="0">
                <a:latin typeface="Calibri" panose="020F0502020204030204" pitchFamily="34" charset="0"/>
              </a:rPr>
              <a:t> </a:t>
            </a:r>
            <a:r>
              <a:rPr lang="en-US" altLang="bg-BG" sz="2000" u="sng" dirty="0" smtClean="0">
                <a:latin typeface="Calibri" panose="020F0502020204030204" pitchFamily="34" charset="0"/>
                <a:cs typeface="Times New Roman" pitchFamily="18" charset="0"/>
              </a:rPr>
              <a:t>http://www.saleie.co.uk/ </a:t>
            </a:r>
            <a:endParaRPr lang="bg-BG" altLang="bg-BG" sz="2000" dirty="0" smtClean="0">
              <a:latin typeface="Calibri" panose="020F0502020204030204" pitchFamily="34" charset="0"/>
            </a:endParaRPr>
          </a:p>
        </p:txBody>
      </p:sp>
      <p:sp>
        <p:nvSpPr>
          <p:cNvPr id="3" name="Title 2"/>
          <p:cNvSpPr>
            <a:spLocks noGrp="1"/>
          </p:cNvSpPr>
          <p:nvPr>
            <p:ph type="title"/>
          </p:nvPr>
        </p:nvSpPr>
        <p:spPr>
          <a:xfrm>
            <a:off x="-32" y="142852"/>
            <a:ext cx="8229600" cy="582594"/>
          </a:xfrm>
        </p:spPr>
        <p:txBody>
          <a:bodyPr/>
          <a:lstStyle/>
          <a:p>
            <a:pPr eaLnBrk="1" fontAlgn="auto" hangingPunct="1">
              <a:spcAft>
                <a:spcPts val="0"/>
              </a:spcAft>
              <a:defRPr/>
            </a:pPr>
            <a:r>
              <a:rPr lang="bg-BG" sz="2700" dirty="0" smtClean="0">
                <a:solidFill>
                  <a:schemeClr val="tx1"/>
                </a:solidFill>
              </a:rPr>
              <a:t>  </a:t>
            </a:r>
            <a:r>
              <a:rPr lang="en-US" sz="2700" dirty="0" smtClean="0">
                <a:solidFill>
                  <a:schemeClr val="tx1"/>
                </a:solidFill>
              </a:rPr>
              <a:t>SALEIE</a:t>
            </a:r>
            <a:r>
              <a:rPr lang="bg-BG" sz="2700" dirty="0" smtClean="0">
                <a:solidFill>
                  <a:schemeClr val="tx1"/>
                </a:solidFill>
              </a:rPr>
              <a:t>                                      </a:t>
            </a:r>
            <a:endParaRPr lang="bg-BG" sz="2700" dirty="0">
              <a:solidFill>
                <a:schemeClr val="accent2"/>
              </a:solidFill>
            </a:endParaRPr>
          </a:p>
        </p:txBody>
      </p:sp>
      <p:sp>
        <p:nvSpPr>
          <p:cNvPr id="123908"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t>Project dissemination day, University of Ruse, Bulgaria, 10 Dec 2015</a:t>
            </a:r>
            <a:endParaRPr lang="bg-BG" altLang="bg-BG" dirty="0"/>
          </a:p>
        </p:txBody>
      </p:sp>
      <p:pic>
        <p:nvPicPr>
          <p:cNvPr id="123909" name="Picture 6" descr="SALEIE Logo"/>
          <p:cNvPicPr>
            <a:picLocks noChangeAspect="1" noChangeArrowheads="1"/>
          </p:cNvPicPr>
          <p:nvPr/>
        </p:nvPicPr>
        <p:blipFill>
          <a:blip r:embed="rId2" cstate="print"/>
          <a:srcRect/>
          <a:stretch>
            <a:fillRect/>
          </a:stretch>
        </p:blipFill>
        <p:spPr bwMode="auto">
          <a:xfrm>
            <a:off x="6551643" y="142852"/>
            <a:ext cx="2378075" cy="50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1"/>
          <p:cNvSpPr>
            <a:spLocks noGrp="1"/>
          </p:cNvSpPr>
          <p:nvPr>
            <p:ph idx="1"/>
          </p:nvPr>
        </p:nvSpPr>
        <p:spPr>
          <a:xfrm>
            <a:off x="1" y="1357298"/>
            <a:ext cx="8686800" cy="4756150"/>
          </a:xfrm>
        </p:spPr>
        <p:txBody>
          <a:bodyPr/>
          <a:lstStyle/>
          <a:p>
            <a:pPr eaLnBrk="1" hangingPunct="1">
              <a:spcBef>
                <a:spcPts val="0"/>
              </a:spcBef>
            </a:pPr>
            <a:r>
              <a:rPr lang="bg-BG" altLang="bg-BG" sz="2000" b="1" dirty="0" smtClean="0">
                <a:latin typeface="Calibri" panose="020F0502020204030204" pitchFamily="34" charset="0"/>
              </a:rPr>
              <a:t>Име</a:t>
            </a:r>
            <a:r>
              <a:rPr lang="en-US" altLang="bg-BG" sz="2000" dirty="0" smtClean="0">
                <a:latin typeface="Calibri" panose="020F0502020204030204" pitchFamily="34" charset="0"/>
              </a:rPr>
              <a:t>: </a:t>
            </a:r>
            <a:r>
              <a:rPr lang="ru-RU" altLang="bg-BG" sz="2000" dirty="0" err="1" smtClean="0">
                <a:latin typeface="Calibri" panose="020F0502020204030204" pitchFamily="34" charset="0"/>
              </a:rPr>
              <a:t>Преливане</a:t>
            </a:r>
            <a:endParaRPr lang="en-US" altLang="bg-BG" sz="2000" dirty="0" smtClean="0">
              <a:latin typeface="Calibri" panose="020F0502020204030204" pitchFamily="34" charset="0"/>
            </a:endParaRPr>
          </a:p>
          <a:p>
            <a:pPr eaLnBrk="1" hangingPunct="1">
              <a:spcBef>
                <a:spcPts val="0"/>
              </a:spcBef>
            </a:pPr>
            <a:r>
              <a:rPr lang="en-US" altLang="bg-BG" sz="2000" b="1" i="1" dirty="0" smtClean="0">
                <a:latin typeface="Calibri" panose="020F0502020204030204" pitchFamily="34" charset="0"/>
              </a:rPr>
              <a:t>Name:</a:t>
            </a:r>
            <a:r>
              <a:rPr lang="en-US" altLang="bg-BG" sz="2000" i="1" dirty="0" smtClean="0">
                <a:solidFill>
                  <a:srgbClr val="FF0000"/>
                </a:solidFill>
                <a:latin typeface="Calibri" panose="020F0502020204030204" pitchFamily="34" charset="0"/>
              </a:rPr>
              <a:t> </a:t>
            </a:r>
            <a:r>
              <a:rPr lang="en-US" altLang="bg-BG" sz="2000" i="1" dirty="0">
                <a:latin typeface="Calibri" panose="020F0502020204030204" pitchFamily="34" charset="0"/>
              </a:rPr>
              <a:t>FUSION, </a:t>
            </a:r>
            <a:r>
              <a:rPr lang="en-US" altLang="bg-BG" sz="2000" i="1" dirty="0" smtClean="0">
                <a:latin typeface="Calibri" panose="020F0502020204030204" pitchFamily="34" charset="0"/>
              </a:rPr>
              <a:t>2013-2541/001-001</a:t>
            </a:r>
            <a:endParaRPr lang="en-US" altLang="bg-BG" sz="2000" i="1" dirty="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Програма</a:t>
            </a:r>
            <a:r>
              <a:rPr lang="bg-BG" altLang="bg-BG" sz="2000" dirty="0" smtClean="0">
                <a:latin typeface="Calibri" panose="020F0502020204030204" pitchFamily="34" charset="0"/>
              </a:rPr>
              <a:t>/</a:t>
            </a:r>
            <a:r>
              <a:rPr lang="en-US" altLang="bg-BG" sz="2000" dirty="0" smtClean="0">
                <a:latin typeface="Calibri" panose="020F0502020204030204" pitchFamily="34" charset="0"/>
              </a:rPr>
              <a:t>Fund:</a:t>
            </a:r>
            <a:r>
              <a:rPr lang="bg-BG" altLang="bg-BG" sz="2000" dirty="0" smtClean="0">
                <a:latin typeface="Calibri" panose="020F0502020204030204" pitchFamily="34" charset="0"/>
              </a:rPr>
              <a:t> </a:t>
            </a:r>
            <a:r>
              <a:rPr lang="en-US" altLang="bg-BG" sz="2000" dirty="0" smtClean="0">
                <a:latin typeface="Calibri" panose="020F0502020204030204" pitchFamily="34" charset="0"/>
              </a:rPr>
              <a:t>ERASMUS MUNDUS</a:t>
            </a:r>
          </a:p>
          <a:p>
            <a:pPr eaLnBrk="1" hangingPunct="1">
              <a:spcBef>
                <a:spcPts val="0"/>
              </a:spcBef>
            </a:pPr>
            <a:r>
              <a:rPr lang="bg-BG" altLang="bg-BG" sz="2000" b="1" dirty="0" smtClean="0">
                <a:latin typeface="Calibri" panose="020F0502020204030204" pitchFamily="34" charset="0"/>
              </a:rPr>
              <a:t>Продължителност</a:t>
            </a:r>
            <a:r>
              <a:rPr lang="bg-BG" altLang="bg-BG" sz="2000" dirty="0" smtClean="0">
                <a:latin typeface="Calibri" panose="020F0502020204030204" pitchFamily="34" charset="0"/>
              </a:rPr>
              <a:t>/</a:t>
            </a:r>
            <a:r>
              <a:rPr lang="en-US" altLang="bg-BG" sz="2000" dirty="0" smtClean="0">
                <a:latin typeface="Calibri" panose="020F0502020204030204" pitchFamily="34" charset="0"/>
              </a:rPr>
              <a:t>Duration:2013-2017</a:t>
            </a:r>
          </a:p>
          <a:p>
            <a:pPr eaLnBrk="1" hangingPunct="1">
              <a:spcBef>
                <a:spcPts val="0"/>
              </a:spcBef>
            </a:pPr>
            <a:r>
              <a:rPr lang="bg-BG" altLang="bg-BG" sz="2000" b="1" dirty="0" smtClean="0">
                <a:latin typeface="Calibri" panose="020F0502020204030204" pitchFamily="34" charset="0"/>
              </a:rPr>
              <a:t>Цел</a:t>
            </a:r>
            <a:r>
              <a:rPr lang="en-US" altLang="bg-BG" sz="2000" dirty="0" smtClean="0">
                <a:latin typeface="Calibri" panose="020F0502020204030204" pitchFamily="34" charset="0"/>
              </a:rPr>
              <a:t>: </a:t>
            </a:r>
            <a:r>
              <a:rPr lang="ru-RU" altLang="bg-BG" sz="2000" dirty="0">
                <a:latin typeface="Calibri" panose="020F0502020204030204" pitchFamily="34" charset="0"/>
              </a:rPr>
              <a:t> </a:t>
            </a:r>
            <a:r>
              <a:rPr lang="ru-RU" altLang="bg-BG" sz="1200" dirty="0" err="1">
                <a:latin typeface="Calibri" panose="020F0502020204030204" pitchFamily="34" charset="0"/>
              </a:rPr>
              <a:t>Целта</a:t>
            </a:r>
            <a:r>
              <a:rPr lang="ru-RU" altLang="bg-BG" sz="1200" dirty="0">
                <a:latin typeface="Calibri" panose="020F0502020204030204" pitchFamily="34" charset="0"/>
              </a:rPr>
              <a:t> на Меморандума за </a:t>
            </a:r>
            <a:r>
              <a:rPr lang="ru-RU" altLang="bg-BG" sz="1200" dirty="0" err="1">
                <a:latin typeface="Calibri" panose="020F0502020204030204" pitchFamily="34" charset="0"/>
              </a:rPr>
              <a:t>разбирателство</a:t>
            </a:r>
            <a:r>
              <a:rPr lang="ru-RU" altLang="bg-BG" sz="1200" dirty="0">
                <a:latin typeface="Calibri" panose="020F0502020204030204" pitchFamily="34" charset="0"/>
              </a:rPr>
              <a:t> за </a:t>
            </a:r>
            <a:r>
              <a:rPr lang="ru-RU" altLang="bg-BG" sz="1200" dirty="0" smtClean="0">
                <a:latin typeface="Calibri" panose="020F0502020204030204" pitchFamily="34" charset="0"/>
              </a:rPr>
              <a:t>проект FUSION </a:t>
            </a:r>
            <a:r>
              <a:rPr lang="ru-RU" altLang="bg-BG" sz="1200" dirty="0">
                <a:latin typeface="Calibri" panose="020F0502020204030204" pitchFamily="34" charset="0"/>
              </a:rPr>
              <a:t>е да се </a:t>
            </a:r>
            <a:r>
              <a:rPr lang="ru-RU" altLang="bg-BG" sz="1200" dirty="0" err="1">
                <a:latin typeface="Calibri" panose="020F0502020204030204" pitchFamily="34" charset="0"/>
              </a:rPr>
              <a:t>осигури</a:t>
            </a:r>
            <a:r>
              <a:rPr lang="ru-RU" altLang="bg-BG" sz="1200" dirty="0">
                <a:latin typeface="Calibri" panose="020F0502020204030204" pitchFamily="34" charset="0"/>
              </a:rPr>
              <a:t> добро управление на </a:t>
            </a:r>
            <a:r>
              <a:rPr lang="ru-RU" altLang="bg-BG" sz="1200" dirty="0" err="1" smtClean="0">
                <a:latin typeface="Calibri" panose="020F0502020204030204" pitchFamily="34" charset="0"/>
              </a:rPr>
              <a:t>партньорството</a:t>
            </a:r>
            <a:r>
              <a:rPr lang="ru-RU" altLang="bg-BG" sz="1200" dirty="0" smtClean="0">
                <a:latin typeface="Calibri" panose="020F0502020204030204" pitchFamily="34" charset="0"/>
              </a:rPr>
              <a:t>. Той </a:t>
            </a:r>
            <a:r>
              <a:rPr lang="ru-RU" altLang="bg-BG" sz="1200" dirty="0" err="1">
                <a:latin typeface="Calibri" panose="020F0502020204030204" pitchFamily="34" charset="0"/>
              </a:rPr>
              <a:t>обръща</a:t>
            </a:r>
            <a:r>
              <a:rPr lang="ru-RU" altLang="bg-BG" sz="1200" dirty="0">
                <a:latin typeface="Calibri" panose="020F0502020204030204" pitchFamily="34" charset="0"/>
              </a:rPr>
              <a:t> внимание на </a:t>
            </a:r>
            <a:r>
              <a:rPr lang="ru-RU" altLang="bg-BG" sz="1200" dirty="0" err="1">
                <a:latin typeface="Calibri" panose="020F0502020204030204" pitchFamily="34" charset="0"/>
              </a:rPr>
              <a:t>всички</a:t>
            </a:r>
            <a:r>
              <a:rPr lang="ru-RU" altLang="bg-BG" sz="1200" dirty="0">
                <a:latin typeface="Calibri" panose="020F0502020204030204" pitchFamily="34" charset="0"/>
              </a:rPr>
              <a:t> </a:t>
            </a:r>
            <a:r>
              <a:rPr lang="ru-RU" altLang="bg-BG" sz="1200" dirty="0" err="1">
                <a:latin typeface="Calibri" panose="020F0502020204030204" pitchFamily="34" charset="0"/>
              </a:rPr>
              <a:t>аспекти</a:t>
            </a:r>
            <a:r>
              <a:rPr lang="ru-RU" altLang="bg-BG" sz="1200" dirty="0">
                <a:latin typeface="Calibri" panose="020F0502020204030204" pitchFamily="34" charset="0"/>
              </a:rPr>
              <a:t>, </a:t>
            </a:r>
            <a:r>
              <a:rPr lang="ru-RU" altLang="bg-BG" sz="1200" dirty="0" err="1">
                <a:latin typeface="Calibri" panose="020F0502020204030204" pitchFamily="34" charset="0"/>
              </a:rPr>
              <a:t>свързани</a:t>
            </a:r>
            <a:r>
              <a:rPr lang="ru-RU" altLang="bg-BG" sz="1200" dirty="0">
                <a:latin typeface="Calibri" panose="020F0502020204030204" pitchFamily="34" charset="0"/>
              </a:rPr>
              <a:t> с </a:t>
            </a:r>
            <a:r>
              <a:rPr lang="ru-RU" altLang="bg-BG" sz="1200" dirty="0" err="1">
                <a:latin typeface="Calibri" panose="020F0502020204030204" pitchFamily="34" charset="0"/>
              </a:rPr>
              <a:t>организацията</a:t>
            </a:r>
            <a:r>
              <a:rPr lang="ru-RU" altLang="bg-BG" sz="1200" dirty="0">
                <a:latin typeface="Calibri" panose="020F0502020204030204" pitchFamily="34" charset="0"/>
              </a:rPr>
              <a:t> и </a:t>
            </a:r>
            <a:r>
              <a:rPr lang="ru-RU" altLang="bg-BG" sz="1200" dirty="0" err="1">
                <a:latin typeface="Calibri" panose="020F0502020204030204" pitchFamily="34" charset="0"/>
              </a:rPr>
              <a:t>управлението</a:t>
            </a:r>
            <a:r>
              <a:rPr lang="ru-RU" altLang="bg-BG" sz="1200" dirty="0">
                <a:latin typeface="Calibri" panose="020F0502020204030204" pitchFamily="34" charset="0"/>
              </a:rPr>
              <a:t> на </a:t>
            </a:r>
            <a:r>
              <a:rPr lang="ru-RU" altLang="bg-BG" sz="1200" dirty="0" err="1">
                <a:latin typeface="Calibri" panose="020F0502020204030204" pitchFamily="34" charset="0"/>
              </a:rPr>
              <a:t>схемата</a:t>
            </a:r>
            <a:r>
              <a:rPr lang="ru-RU" altLang="bg-BG" sz="1200" dirty="0">
                <a:latin typeface="Calibri" panose="020F0502020204030204" pitchFamily="34" charset="0"/>
              </a:rPr>
              <a:t> за </a:t>
            </a:r>
            <a:r>
              <a:rPr lang="ru-RU" altLang="bg-BG" sz="1200" dirty="0" err="1">
                <a:latin typeface="Calibri" panose="020F0502020204030204" pitchFamily="34" charset="0"/>
              </a:rPr>
              <a:t>мобилност</a:t>
            </a:r>
            <a:r>
              <a:rPr lang="ru-RU" altLang="bg-BG" sz="1200" dirty="0">
                <a:latin typeface="Calibri" panose="020F0502020204030204" pitchFamily="34" charset="0"/>
              </a:rPr>
              <a:t> . </a:t>
            </a:r>
            <a:r>
              <a:rPr lang="ru-RU" altLang="bg-BG" sz="1200" dirty="0" err="1">
                <a:latin typeface="Calibri" panose="020F0502020204030204" pitchFamily="34" charset="0"/>
              </a:rPr>
              <a:t>Този</a:t>
            </a:r>
            <a:r>
              <a:rPr lang="ru-RU" altLang="bg-BG" sz="1200" dirty="0">
                <a:latin typeface="Calibri" panose="020F0502020204030204" pitchFamily="34" charset="0"/>
              </a:rPr>
              <a:t> Меморандум за </a:t>
            </a:r>
            <a:r>
              <a:rPr lang="ru-RU" altLang="bg-BG" sz="1200" dirty="0" err="1">
                <a:latin typeface="Calibri" panose="020F0502020204030204" pitchFamily="34" charset="0"/>
              </a:rPr>
              <a:t>разбирателство</a:t>
            </a:r>
            <a:r>
              <a:rPr lang="ru-RU" altLang="bg-BG" sz="1200" dirty="0">
                <a:latin typeface="Calibri" panose="020F0502020204030204" pitchFamily="34" charset="0"/>
              </a:rPr>
              <a:t> </a:t>
            </a:r>
            <a:r>
              <a:rPr lang="ru-RU" altLang="bg-BG" sz="1200" dirty="0" err="1">
                <a:latin typeface="Calibri" panose="020F0502020204030204" pitchFamily="34" charset="0"/>
              </a:rPr>
              <a:t>установява</a:t>
            </a:r>
            <a:r>
              <a:rPr lang="ru-RU" altLang="bg-BG" sz="1200" dirty="0">
                <a:latin typeface="Calibri" panose="020F0502020204030204" pitchFamily="34" charset="0"/>
              </a:rPr>
              <a:t> </a:t>
            </a:r>
            <a:r>
              <a:rPr lang="ru-RU" altLang="bg-BG" sz="1200" dirty="0" err="1">
                <a:latin typeface="Calibri" panose="020F0502020204030204" pitchFamily="34" charset="0"/>
              </a:rPr>
              <a:t>точни</a:t>
            </a:r>
            <a:r>
              <a:rPr lang="ru-RU" altLang="bg-BG" sz="1200" dirty="0">
                <a:latin typeface="Calibri" panose="020F0502020204030204" pitchFamily="34" charset="0"/>
              </a:rPr>
              <a:t> определения по отношение на </a:t>
            </a:r>
            <a:r>
              <a:rPr lang="ru-RU" altLang="bg-BG" sz="1200" dirty="0" err="1">
                <a:latin typeface="Calibri" panose="020F0502020204030204" pitchFamily="34" charset="0"/>
              </a:rPr>
              <a:t>ролята</a:t>
            </a:r>
            <a:r>
              <a:rPr lang="ru-RU" altLang="bg-BG" sz="1200" dirty="0">
                <a:latin typeface="Calibri" panose="020F0502020204030204" pitchFamily="34" charset="0"/>
              </a:rPr>
              <a:t> на </a:t>
            </a:r>
            <a:r>
              <a:rPr lang="ru-RU" altLang="bg-BG" sz="1200" dirty="0" err="1">
                <a:latin typeface="Calibri" panose="020F0502020204030204" pitchFamily="34" charset="0"/>
              </a:rPr>
              <a:t>партньорите</a:t>
            </a:r>
            <a:r>
              <a:rPr lang="ru-RU" altLang="bg-BG" sz="1200" dirty="0">
                <a:latin typeface="Calibri" panose="020F0502020204030204" pitchFamily="34" charset="0"/>
              </a:rPr>
              <a:t> , на </a:t>
            </a:r>
            <a:r>
              <a:rPr lang="ru-RU" altLang="bg-BG" sz="1200" dirty="0" err="1">
                <a:latin typeface="Calibri" panose="020F0502020204030204" pitchFamily="34" charset="0"/>
              </a:rPr>
              <a:t>нивото</a:t>
            </a:r>
            <a:r>
              <a:rPr lang="ru-RU" altLang="bg-BG" sz="1200" dirty="0">
                <a:latin typeface="Calibri" panose="020F0502020204030204" pitchFamily="34" charset="0"/>
              </a:rPr>
              <a:t> на </a:t>
            </a:r>
            <a:r>
              <a:rPr lang="ru-RU" altLang="bg-BG" sz="1200" dirty="0" err="1">
                <a:latin typeface="Calibri" panose="020F0502020204030204" pitchFamily="34" charset="0"/>
              </a:rPr>
              <a:t>индивидуалното</a:t>
            </a:r>
            <a:r>
              <a:rPr lang="ru-RU" altLang="bg-BG" sz="1200" dirty="0">
                <a:latin typeface="Calibri" panose="020F0502020204030204" pitchFamily="34" charset="0"/>
              </a:rPr>
              <a:t> участие на </a:t>
            </a:r>
            <a:r>
              <a:rPr lang="ru-RU" altLang="bg-BG" sz="1200" dirty="0" err="1">
                <a:latin typeface="Calibri" panose="020F0502020204030204" pitchFamily="34" charset="0"/>
              </a:rPr>
              <a:t>партньорите</a:t>
            </a:r>
            <a:r>
              <a:rPr lang="ru-RU" altLang="bg-BG" sz="1200" dirty="0">
                <a:latin typeface="Calibri" panose="020F0502020204030204" pitchFamily="34" charset="0"/>
              </a:rPr>
              <a:t> в </a:t>
            </a:r>
            <a:r>
              <a:rPr lang="ru-RU" altLang="bg-BG" sz="1200" dirty="0" err="1">
                <a:latin typeface="Calibri" panose="020F0502020204030204" pitchFamily="34" charset="0"/>
              </a:rPr>
              <a:t>организационните</a:t>
            </a:r>
            <a:r>
              <a:rPr lang="ru-RU" altLang="bg-BG" sz="1200" dirty="0">
                <a:latin typeface="Calibri" panose="020F0502020204030204" pitchFamily="34" charset="0"/>
              </a:rPr>
              <a:t> и </a:t>
            </a:r>
            <a:r>
              <a:rPr lang="ru-RU" altLang="bg-BG" sz="1200" dirty="0" err="1">
                <a:latin typeface="Calibri" panose="020F0502020204030204" pitchFamily="34" charset="0"/>
              </a:rPr>
              <a:t>управленските</a:t>
            </a:r>
            <a:r>
              <a:rPr lang="ru-RU" altLang="bg-BG" sz="1200" dirty="0">
                <a:latin typeface="Calibri" panose="020F0502020204030204" pitchFamily="34" charset="0"/>
              </a:rPr>
              <a:t> </a:t>
            </a:r>
            <a:r>
              <a:rPr lang="ru-RU" altLang="bg-BG" sz="1200" dirty="0" err="1">
                <a:latin typeface="Calibri" panose="020F0502020204030204" pitchFamily="34" charset="0"/>
              </a:rPr>
              <a:t>дейности</a:t>
            </a:r>
            <a:r>
              <a:rPr lang="ru-RU" altLang="bg-BG" sz="1200" dirty="0">
                <a:latin typeface="Calibri" panose="020F0502020204030204" pitchFamily="34" charset="0"/>
              </a:rPr>
              <a:t> ( </a:t>
            </a:r>
            <a:r>
              <a:rPr lang="ru-RU" altLang="bg-BG" sz="1200" dirty="0" err="1">
                <a:latin typeface="Calibri" panose="020F0502020204030204" pitchFamily="34" charset="0"/>
              </a:rPr>
              <a:t>като</a:t>
            </a:r>
            <a:r>
              <a:rPr lang="ru-RU" altLang="bg-BG" sz="1200" dirty="0">
                <a:latin typeface="Calibri" panose="020F0502020204030204" pitchFamily="34" charset="0"/>
              </a:rPr>
              <a:t> например </a:t>
            </a:r>
            <a:r>
              <a:rPr lang="ru-RU" altLang="bg-BG" sz="1200" dirty="0" err="1">
                <a:latin typeface="Calibri" panose="020F0502020204030204" pitchFamily="34" charset="0"/>
              </a:rPr>
              <a:t>дейности</a:t>
            </a:r>
            <a:r>
              <a:rPr lang="ru-RU" altLang="bg-BG" sz="1200" dirty="0">
                <a:latin typeface="Calibri" panose="020F0502020204030204" pitchFamily="34" charset="0"/>
              </a:rPr>
              <a:t> за </a:t>
            </a:r>
            <a:r>
              <a:rPr lang="ru-RU" altLang="bg-BG" sz="1200" dirty="0" err="1">
                <a:latin typeface="Calibri" panose="020F0502020204030204" pitchFamily="34" charset="0"/>
              </a:rPr>
              <a:t>видимост</a:t>
            </a:r>
            <a:r>
              <a:rPr lang="ru-RU" altLang="bg-BG" sz="1200" dirty="0">
                <a:latin typeface="Calibri" panose="020F0502020204030204" pitchFamily="34" charset="0"/>
              </a:rPr>
              <a:t> , </a:t>
            </a:r>
            <a:r>
              <a:rPr lang="ru-RU" altLang="bg-BG" sz="1200" dirty="0" err="1">
                <a:latin typeface="Calibri" panose="020F0502020204030204" pitchFamily="34" charset="0"/>
              </a:rPr>
              <a:t>комуникационна</a:t>
            </a:r>
            <a:r>
              <a:rPr lang="ru-RU" altLang="bg-BG" sz="1200" dirty="0">
                <a:latin typeface="Calibri" panose="020F0502020204030204" pitchFamily="34" charset="0"/>
              </a:rPr>
              <a:t> стратегия , </a:t>
            </a:r>
            <a:r>
              <a:rPr lang="ru-RU" altLang="bg-BG" sz="1200" dirty="0" err="1">
                <a:latin typeface="Calibri" panose="020F0502020204030204" pitchFamily="34" charset="0"/>
              </a:rPr>
              <a:t>подготвителни</a:t>
            </a:r>
            <a:r>
              <a:rPr lang="ru-RU" altLang="bg-BG" sz="1200" dirty="0">
                <a:latin typeface="Calibri" panose="020F0502020204030204" pitchFamily="34" charset="0"/>
              </a:rPr>
              <a:t> </a:t>
            </a:r>
            <a:r>
              <a:rPr lang="ru-RU" altLang="bg-BG" sz="1200" dirty="0" err="1">
                <a:latin typeface="Calibri" panose="020F0502020204030204" pitchFamily="34" charset="0"/>
              </a:rPr>
              <a:t>академични</a:t>
            </a:r>
            <a:r>
              <a:rPr lang="ru-RU" altLang="bg-BG" sz="1200" dirty="0">
                <a:latin typeface="Calibri" panose="020F0502020204030204" pitchFamily="34" charset="0"/>
              </a:rPr>
              <a:t> </a:t>
            </a:r>
            <a:r>
              <a:rPr lang="ru-RU" altLang="bg-BG" sz="1200" dirty="0" err="1">
                <a:latin typeface="Calibri" panose="020F0502020204030204" pitchFamily="34" charset="0"/>
              </a:rPr>
              <a:t>дейности</a:t>
            </a:r>
            <a:r>
              <a:rPr lang="ru-RU" altLang="bg-BG" sz="1200" dirty="0">
                <a:latin typeface="Calibri" panose="020F0502020204030204" pitchFamily="34" charset="0"/>
              </a:rPr>
              <a:t> , </a:t>
            </a:r>
            <a:r>
              <a:rPr lang="ru-RU" altLang="bg-BG" sz="1200" dirty="0" err="1">
                <a:latin typeface="Calibri" panose="020F0502020204030204" pitchFamily="34" charset="0"/>
              </a:rPr>
              <a:t>осигуряване</a:t>
            </a:r>
            <a:r>
              <a:rPr lang="ru-RU" altLang="bg-BG" sz="1200" dirty="0">
                <a:latin typeface="Calibri" panose="020F0502020204030204" pitchFamily="34" charset="0"/>
              </a:rPr>
              <a:t> на </a:t>
            </a:r>
            <a:r>
              <a:rPr lang="ru-RU" altLang="bg-BG" sz="1200" dirty="0" err="1">
                <a:latin typeface="Calibri" panose="020F0502020204030204" pitchFamily="34" charset="0"/>
              </a:rPr>
              <a:t>качеството</a:t>
            </a:r>
            <a:r>
              <a:rPr lang="ru-RU" altLang="bg-BG" sz="1200" dirty="0">
                <a:latin typeface="Calibri" panose="020F0502020204030204" pitchFamily="34" charset="0"/>
              </a:rPr>
              <a:t> , финансово управление ), </a:t>
            </a:r>
            <a:r>
              <a:rPr lang="ru-RU" altLang="bg-BG" sz="1200" dirty="0" err="1" smtClean="0">
                <a:latin typeface="Calibri" panose="020F0502020204030204" pitchFamily="34" charset="0"/>
              </a:rPr>
              <a:t>процедурите</a:t>
            </a:r>
            <a:r>
              <a:rPr lang="ru-RU" altLang="bg-BG" sz="1200" dirty="0" smtClean="0">
                <a:latin typeface="Calibri" panose="020F0502020204030204" pitchFamily="34" charset="0"/>
              </a:rPr>
              <a:t> </a:t>
            </a:r>
            <a:r>
              <a:rPr lang="ru-RU" altLang="bg-BG" sz="1200" dirty="0">
                <a:latin typeface="Calibri" panose="020F0502020204030204" pitchFamily="34" charset="0"/>
              </a:rPr>
              <a:t>за </a:t>
            </a:r>
            <a:r>
              <a:rPr lang="ru-RU" altLang="bg-BG" sz="1200" dirty="0" err="1">
                <a:latin typeface="Calibri" panose="020F0502020204030204" pitchFamily="34" charset="0"/>
              </a:rPr>
              <a:t>кандидатстване</a:t>
            </a:r>
            <a:r>
              <a:rPr lang="ru-RU" altLang="bg-BG" sz="1200" dirty="0">
                <a:latin typeface="Calibri" panose="020F0502020204030204" pitchFamily="34" charset="0"/>
              </a:rPr>
              <a:t> и подбор на </a:t>
            </a:r>
            <a:r>
              <a:rPr lang="ru-RU" altLang="bg-BG" sz="1200" dirty="0" err="1">
                <a:latin typeface="Calibri" panose="020F0502020204030204" pitchFamily="34" charset="0"/>
              </a:rPr>
              <a:t>кандидатите</a:t>
            </a:r>
            <a:r>
              <a:rPr lang="ru-RU" altLang="bg-BG" sz="1200" dirty="0">
                <a:latin typeface="Calibri" panose="020F0502020204030204" pitchFamily="34" charset="0"/>
              </a:rPr>
              <a:t> , </a:t>
            </a:r>
            <a:r>
              <a:rPr lang="ru-RU" altLang="bg-BG" sz="1200" dirty="0" err="1">
                <a:latin typeface="Calibri" panose="020F0502020204030204" pitchFamily="34" charset="0"/>
              </a:rPr>
              <a:t>както</a:t>
            </a:r>
            <a:r>
              <a:rPr lang="ru-RU" altLang="bg-BG" sz="1200" dirty="0">
                <a:latin typeface="Calibri" panose="020F0502020204030204" pitchFamily="34" charset="0"/>
              </a:rPr>
              <a:t> и </a:t>
            </a:r>
            <a:r>
              <a:rPr lang="ru-RU" altLang="bg-BG" sz="1200" dirty="0" err="1">
                <a:latin typeface="Calibri" panose="020F0502020204030204" pitchFamily="34" charset="0"/>
              </a:rPr>
              <a:t>критериите</a:t>
            </a:r>
            <a:r>
              <a:rPr lang="ru-RU" altLang="bg-BG" sz="1200" dirty="0">
                <a:latin typeface="Calibri" panose="020F0502020204030204" pitchFamily="34" charset="0"/>
              </a:rPr>
              <a:t> , </a:t>
            </a:r>
            <a:r>
              <a:rPr lang="ru-RU" altLang="bg-BG" sz="1200" dirty="0" err="1">
                <a:latin typeface="Calibri" panose="020F0502020204030204" pitchFamily="34" charset="0"/>
              </a:rPr>
              <a:t>които</a:t>
            </a:r>
            <a:r>
              <a:rPr lang="ru-RU" altLang="bg-BG" sz="1200" dirty="0">
                <a:latin typeface="Calibri" panose="020F0502020204030204" pitchFamily="34" charset="0"/>
              </a:rPr>
              <a:t> се </a:t>
            </a:r>
            <a:r>
              <a:rPr lang="ru-RU" altLang="bg-BG" sz="1200" dirty="0" err="1">
                <a:latin typeface="Calibri" panose="020F0502020204030204" pitchFamily="34" charset="0"/>
              </a:rPr>
              <a:t>прилагат</a:t>
            </a:r>
            <a:r>
              <a:rPr lang="ru-RU" altLang="bg-BG" sz="1200" dirty="0">
                <a:latin typeface="Calibri" panose="020F0502020204030204" pitchFamily="34" charset="0"/>
              </a:rPr>
              <a:t> за </a:t>
            </a:r>
            <a:r>
              <a:rPr lang="ru-RU" altLang="bg-BG" sz="1200" dirty="0" err="1">
                <a:latin typeface="Calibri" panose="020F0502020204030204" pitchFamily="34" charset="0"/>
              </a:rPr>
              <a:t>класирането</a:t>
            </a:r>
            <a:r>
              <a:rPr lang="ru-RU" altLang="bg-BG" sz="1200" dirty="0">
                <a:latin typeface="Calibri" panose="020F0502020204030204" pitchFamily="34" charset="0"/>
              </a:rPr>
              <a:t> на </a:t>
            </a:r>
            <a:r>
              <a:rPr lang="ru-RU" altLang="bg-BG" sz="1200" dirty="0" err="1">
                <a:latin typeface="Calibri" panose="020F0502020204030204" pitchFamily="34" charset="0"/>
              </a:rPr>
              <a:t>всички</a:t>
            </a:r>
            <a:r>
              <a:rPr lang="ru-RU" altLang="bg-BG" sz="1200" dirty="0">
                <a:latin typeface="Calibri" panose="020F0502020204030204" pitchFamily="34" charset="0"/>
              </a:rPr>
              <a:t> </a:t>
            </a:r>
            <a:r>
              <a:rPr lang="ru-RU" altLang="bg-BG" sz="1200" dirty="0" err="1">
                <a:latin typeface="Calibri" panose="020F0502020204030204" pitchFamily="34" charset="0"/>
              </a:rPr>
              <a:t>допустими</a:t>
            </a:r>
            <a:r>
              <a:rPr lang="ru-RU" altLang="bg-BG" sz="1200" dirty="0">
                <a:latin typeface="Calibri" panose="020F0502020204030204" pitchFamily="34" charset="0"/>
              </a:rPr>
              <a:t> </a:t>
            </a:r>
            <a:r>
              <a:rPr lang="ru-RU" altLang="bg-BG" sz="1200" dirty="0" err="1" smtClean="0">
                <a:latin typeface="Calibri" panose="020F0502020204030204" pitchFamily="34" charset="0"/>
              </a:rPr>
              <a:t>кандидатури</a:t>
            </a:r>
            <a:r>
              <a:rPr lang="ru-RU" altLang="bg-BG" sz="1200" dirty="0" smtClean="0">
                <a:latin typeface="Calibri" panose="020F0502020204030204" pitchFamily="34" charset="0"/>
              </a:rPr>
              <a:t> </a:t>
            </a:r>
            <a:r>
              <a:rPr lang="ru-RU" altLang="bg-BG" sz="1200" dirty="0">
                <a:latin typeface="Calibri" panose="020F0502020204030204" pitchFamily="34" charset="0"/>
              </a:rPr>
              <a:t>и </a:t>
            </a:r>
            <a:r>
              <a:rPr lang="ru-RU" altLang="bg-BG" sz="1200" dirty="0" err="1">
                <a:latin typeface="Calibri" panose="020F0502020204030204" pitchFamily="34" charset="0"/>
              </a:rPr>
              <a:t>определянето</a:t>
            </a:r>
            <a:r>
              <a:rPr lang="ru-RU" altLang="bg-BG" sz="1200" dirty="0">
                <a:latin typeface="Calibri" panose="020F0502020204030204" pitchFamily="34" charset="0"/>
              </a:rPr>
              <a:t> на </a:t>
            </a:r>
            <a:r>
              <a:rPr lang="ru-RU" altLang="bg-BG" sz="1200" dirty="0" err="1">
                <a:latin typeface="Calibri" panose="020F0502020204030204" pitchFamily="34" charset="0"/>
              </a:rPr>
              <a:t>специфични</a:t>
            </a:r>
            <a:r>
              <a:rPr lang="ru-RU" altLang="bg-BG" sz="1200" dirty="0">
                <a:latin typeface="Calibri" panose="020F0502020204030204" pitchFamily="34" charset="0"/>
              </a:rPr>
              <a:t> </a:t>
            </a:r>
            <a:r>
              <a:rPr lang="ru-RU" altLang="bg-BG" sz="1200" dirty="0" err="1">
                <a:latin typeface="Calibri" panose="020F0502020204030204" pitchFamily="34" charset="0"/>
              </a:rPr>
              <a:t>академични</a:t>
            </a:r>
            <a:r>
              <a:rPr lang="ru-RU" altLang="bg-BG" sz="1200" dirty="0">
                <a:latin typeface="Calibri" panose="020F0502020204030204" pitchFamily="34" charset="0"/>
              </a:rPr>
              <a:t> </a:t>
            </a:r>
            <a:r>
              <a:rPr lang="ru-RU" altLang="bg-BG" sz="1200" dirty="0" err="1">
                <a:latin typeface="Calibri" panose="020F0502020204030204" pitchFamily="34" charset="0"/>
              </a:rPr>
              <a:t>договорености</a:t>
            </a:r>
            <a:r>
              <a:rPr lang="ru-RU" altLang="bg-BG" sz="1200" dirty="0" smtClean="0">
                <a:latin typeface="Calibri" panose="020F0502020204030204" pitchFamily="34" charset="0"/>
              </a:rPr>
              <a:t>.</a:t>
            </a:r>
            <a:endParaRPr lang="en-US" altLang="bg-BG" sz="1200" dirty="0" smtClean="0">
              <a:latin typeface="Calibri" panose="020F0502020204030204" pitchFamily="34" charset="0"/>
            </a:endParaRPr>
          </a:p>
          <a:p>
            <a:pPr eaLnBrk="1" hangingPunct="1">
              <a:spcBef>
                <a:spcPts val="0"/>
              </a:spcBef>
            </a:pPr>
            <a:r>
              <a:rPr lang="en-US" altLang="bg-BG" sz="2000" i="1" dirty="0" smtClean="0">
                <a:latin typeface="Calibri" panose="020F0502020204030204" pitchFamily="34" charset="0"/>
              </a:rPr>
              <a:t>Aim: </a:t>
            </a:r>
            <a:r>
              <a:rPr lang="en-US" altLang="bg-BG" sz="1200" i="1" dirty="0">
                <a:latin typeface="Calibri" panose="020F0502020204030204" pitchFamily="34" charset="0"/>
              </a:rPr>
              <a:t>The objective of the FUSION Memorandum of Understanding is to ensure a sound management of the partnership and address all the aspects linked to the organization and management of the mobility scheme. This Memorandum of Understanding establishes precise definitions with regard to the role of the partners, the level of partners' individual involvement in the organizational and management activities (such as visibility activities, communication strategy, preparatory academic activities, quality assurance, financial management), the definition of procedures for the application and selection of candidates as well as the criteria to be applied for the ranking of all the eligible applications and the definition of specific academic arrangements.</a:t>
            </a:r>
            <a:endParaRPr lang="en-US" altLang="bg-BG" sz="1200" i="1" dirty="0" smtClean="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Повече информация</a:t>
            </a:r>
            <a:r>
              <a:rPr lang="bg-BG" altLang="bg-BG" sz="2000" dirty="0" smtClean="0">
                <a:latin typeface="Calibri" panose="020F0502020204030204" pitchFamily="34" charset="0"/>
              </a:rPr>
              <a:t>/</a:t>
            </a:r>
            <a:r>
              <a:rPr lang="en-US" altLang="bg-BG" sz="2000" dirty="0" smtClean="0">
                <a:latin typeface="Calibri" panose="020F0502020204030204" pitchFamily="34" charset="0"/>
              </a:rPr>
              <a:t>More details:</a:t>
            </a:r>
            <a:r>
              <a:rPr lang="bg-BG" altLang="bg-BG" sz="2000" dirty="0" smtClean="0">
                <a:latin typeface="Calibri" panose="020F0502020204030204" pitchFamily="34" charset="0"/>
              </a:rPr>
              <a:t> </a:t>
            </a:r>
            <a:r>
              <a:rPr lang="en-GB" sz="2000" dirty="0">
                <a:latin typeface="Calibri" panose="020F0502020204030204" pitchFamily="34" charset="0"/>
                <a:hlinkClick r:id="rId2"/>
              </a:rPr>
              <a:t>http://fusion-edu.eu/FUSION</a:t>
            </a:r>
            <a:r>
              <a:rPr lang="en-GB" sz="2000" dirty="0" smtClean="0">
                <a:latin typeface="Calibri" panose="020F0502020204030204" pitchFamily="34" charset="0"/>
                <a:hlinkClick r:id="rId2"/>
              </a:rPr>
              <a:t>/</a:t>
            </a:r>
            <a:r>
              <a:rPr lang="en-GB" sz="2000" dirty="0" smtClean="0">
                <a:latin typeface="Calibri" panose="020F0502020204030204" pitchFamily="34" charset="0"/>
              </a:rPr>
              <a:t> </a:t>
            </a:r>
            <a:endParaRPr lang="bg-BG" altLang="bg-BG" sz="2000" dirty="0" smtClean="0">
              <a:latin typeface="Calibri" panose="020F0502020204030204" pitchFamily="34" charset="0"/>
            </a:endParaRPr>
          </a:p>
        </p:txBody>
      </p:sp>
      <p:sp>
        <p:nvSpPr>
          <p:cNvPr id="3" name="Title 2"/>
          <p:cNvSpPr>
            <a:spLocks noGrp="1"/>
          </p:cNvSpPr>
          <p:nvPr>
            <p:ph type="title"/>
          </p:nvPr>
        </p:nvSpPr>
        <p:spPr>
          <a:xfrm>
            <a:off x="142844" y="250354"/>
            <a:ext cx="8229600" cy="1143000"/>
          </a:xfrm>
        </p:spPr>
        <p:txBody>
          <a:bodyPr/>
          <a:lstStyle/>
          <a:p>
            <a:pPr eaLnBrk="1" fontAlgn="auto" hangingPunct="1">
              <a:spcAft>
                <a:spcPts val="0"/>
              </a:spcAft>
              <a:defRPr/>
            </a:pPr>
            <a:r>
              <a:rPr lang="en-US" altLang="bg-BG" sz="2700" dirty="0" smtClean="0">
                <a:solidFill>
                  <a:schemeClr val="tx1"/>
                </a:solidFill>
              </a:rPr>
              <a:t>FUSION</a:t>
            </a:r>
            <a:endParaRPr lang="bg-BG" sz="2700" dirty="0" smtClean="0">
              <a:solidFill>
                <a:schemeClr val="tx1"/>
              </a:solidFill>
            </a:endParaRPr>
          </a:p>
        </p:txBody>
      </p:sp>
      <p:sp>
        <p:nvSpPr>
          <p:cNvPr id="126980"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t>Project dissemination day, University of Ruse, Bulgaria, 10 Dec 2015</a:t>
            </a:r>
            <a:endParaRPr lang="bg-BG" altLang="bg-BG"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2982" y="72008"/>
            <a:ext cx="3122061" cy="620688"/>
          </a:xfrm>
          <a:prstGeom prst="rect">
            <a:avLst/>
          </a:prstGeom>
        </p:spPr>
      </p:pic>
    </p:spTree>
    <p:extLst>
      <p:ext uri="{BB962C8B-B14F-4D97-AF65-F5344CB8AC3E}">
        <p14:creationId xmlns:p14="http://schemas.microsoft.com/office/powerpoint/2010/main" val="3425129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1"/>
          <p:cNvSpPr>
            <a:spLocks noGrp="1"/>
          </p:cNvSpPr>
          <p:nvPr>
            <p:ph idx="1"/>
          </p:nvPr>
        </p:nvSpPr>
        <p:spPr>
          <a:xfrm>
            <a:off x="1" y="1357298"/>
            <a:ext cx="8686800" cy="4756150"/>
          </a:xfrm>
        </p:spPr>
        <p:txBody>
          <a:bodyPr/>
          <a:lstStyle/>
          <a:p>
            <a:pPr eaLnBrk="1" hangingPunct="1">
              <a:spcBef>
                <a:spcPts val="0"/>
              </a:spcBef>
            </a:pPr>
            <a:r>
              <a:rPr lang="bg-BG" altLang="bg-BG" sz="2000" b="1" dirty="0" smtClean="0">
                <a:latin typeface="Calibri" panose="020F0502020204030204" pitchFamily="34" charset="0"/>
              </a:rPr>
              <a:t>Име</a:t>
            </a:r>
            <a:r>
              <a:rPr lang="en-US" altLang="bg-BG" sz="2000" dirty="0" smtClean="0">
                <a:latin typeface="Calibri" panose="020F0502020204030204" pitchFamily="34" charset="0"/>
              </a:rPr>
              <a:t>: Resita Academic Network in Entrepreneurship and Innovation of South-Easter-European Universities</a:t>
            </a:r>
          </a:p>
          <a:p>
            <a:pPr eaLnBrk="1" hangingPunct="1">
              <a:spcBef>
                <a:spcPts val="0"/>
              </a:spcBef>
            </a:pPr>
            <a:r>
              <a:rPr lang="en-US" altLang="bg-BG" sz="2000" b="1" i="1" dirty="0" smtClean="0">
                <a:latin typeface="Calibri" panose="020F0502020204030204" pitchFamily="34" charset="0"/>
              </a:rPr>
              <a:t>Name:</a:t>
            </a:r>
            <a:r>
              <a:rPr lang="en-US" altLang="bg-BG" sz="2000" i="1" dirty="0" smtClean="0">
                <a:solidFill>
                  <a:srgbClr val="FF0000"/>
                </a:solidFill>
                <a:latin typeface="Calibri" panose="020F0502020204030204" pitchFamily="34" charset="0"/>
              </a:rPr>
              <a:t> </a:t>
            </a:r>
            <a:r>
              <a:rPr lang="bg-BG" altLang="bg-BG" sz="2000" i="1" dirty="0" smtClean="0">
                <a:latin typeface="Calibri" panose="020F0502020204030204" pitchFamily="34" charset="0"/>
              </a:rPr>
              <a:t>Академична мрежа по предприемачество и иновации на университети от Югоизточна Европа</a:t>
            </a:r>
            <a:endParaRPr lang="en-US" altLang="bg-BG" sz="2000" i="1" dirty="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Програма</a:t>
            </a:r>
            <a:r>
              <a:rPr lang="bg-BG" altLang="bg-BG" sz="2000" dirty="0" smtClean="0">
                <a:latin typeface="Calibri" panose="020F0502020204030204" pitchFamily="34" charset="0"/>
              </a:rPr>
              <a:t>/</a:t>
            </a:r>
            <a:r>
              <a:rPr lang="en-US" altLang="bg-BG" sz="2000" dirty="0" smtClean="0">
                <a:latin typeface="Calibri" panose="020F0502020204030204" pitchFamily="34" charset="0"/>
              </a:rPr>
              <a:t>Fund:</a:t>
            </a:r>
            <a:r>
              <a:rPr lang="bg-BG" altLang="bg-BG" sz="2000" dirty="0" smtClean="0">
                <a:latin typeface="Calibri" panose="020F0502020204030204" pitchFamily="34" charset="0"/>
              </a:rPr>
              <a:t> </a:t>
            </a:r>
            <a:r>
              <a:rPr lang="en-US" altLang="bg-BG" sz="2000" dirty="0" smtClean="0">
                <a:latin typeface="Calibri" panose="020F0502020204030204" pitchFamily="34" charset="0"/>
              </a:rPr>
              <a:t>DAAD</a:t>
            </a:r>
          </a:p>
          <a:p>
            <a:pPr eaLnBrk="1" hangingPunct="1">
              <a:spcBef>
                <a:spcPts val="0"/>
              </a:spcBef>
            </a:pPr>
            <a:r>
              <a:rPr lang="bg-BG" altLang="bg-BG" sz="2000" b="1" dirty="0" smtClean="0">
                <a:latin typeface="Calibri" panose="020F0502020204030204" pitchFamily="34" charset="0"/>
              </a:rPr>
              <a:t>Продължителност</a:t>
            </a:r>
            <a:r>
              <a:rPr lang="bg-BG" altLang="bg-BG" sz="2000" dirty="0" smtClean="0">
                <a:latin typeface="Calibri" panose="020F0502020204030204" pitchFamily="34" charset="0"/>
              </a:rPr>
              <a:t>/</a:t>
            </a:r>
            <a:r>
              <a:rPr lang="en-US" altLang="bg-BG" sz="2000" dirty="0" smtClean="0">
                <a:latin typeface="Calibri" panose="020F0502020204030204" pitchFamily="34" charset="0"/>
              </a:rPr>
              <a:t>Duration: 2008 – </a:t>
            </a:r>
            <a:r>
              <a:rPr lang="bg-BG" altLang="bg-BG" sz="2000" dirty="0" smtClean="0">
                <a:latin typeface="Calibri" panose="020F0502020204030204" pitchFamily="34" charset="0"/>
              </a:rPr>
              <a:t>до сега</a:t>
            </a:r>
            <a:endParaRPr lang="en-US" altLang="bg-BG" sz="2000" dirty="0" smtClean="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Цел</a:t>
            </a:r>
            <a:r>
              <a:rPr lang="en-US" altLang="bg-BG" sz="2000" dirty="0" smtClean="0">
                <a:latin typeface="Calibri" panose="020F0502020204030204" pitchFamily="34" charset="0"/>
              </a:rPr>
              <a:t>: </a:t>
            </a:r>
            <a:r>
              <a:rPr lang="ru-RU" altLang="bg-BG" sz="2000" dirty="0">
                <a:latin typeface="Calibri" panose="020F0502020204030204" pitchFamily="34" charset="0"/>
              </a:rPr>
              <a:t> Целта на </a:t>
            </a:r>
            <a:r>
              <a:rPr lang="ru-RU" altLang="bg-BG" sz="2000" dirty="0" smtClean="0">
                <a:latin typeface="Calibri" panose="020F0502020204030204" pitchFamily="34" charset="0"/>
              </a:rPr>
              <a:t>мрежата е да подобри квалификацията на завършващите студенти в областта на предприемачеството и иновациите, което се превръща в нарастваща нужда за икономическото развитие на държавите и регионите, основано на знания, умения, компетенции. </a:t>
            </a:r>
          </a:p>
          <a:p>
            <a:pPr eaLnBrk="1" hangingPunct="1">
              <a:spcBef>
                <a:spcPts val="0"/>
              </a:spcBef>
            </a:pPr>
            <a:r>
              <a:rPr lang="en-US" altLang="bg-BG" sz="2000" i="1" dirty="0" smtClean="0">
                <a:latin typeface="Calibri" panose="020F0502020204030204" pitchFamily="34" charset="0"/>
              </a:rPr>
              <a:t>Aim: </a:t>
            </a:r>
            <a:r>
              <a:rPr lang="en-US" sz="2000" dirty="0">
                <a:latin typeface="Calibri" panose="020F0502020204030204" pitchFamily="34" charset="0"/>
              </a:rPr>
              <a:t>The main objective of the cooperation is the improvement of students’ and graduates’ qualification in the fields of entrepreneurship and innovation, which become an increasing importance for the economic development of countries and </a:t>
            </a:r>
            <a:r>
              <a:rPr lang="en-US" sz="2000" dirty="0" smtClean="0">
                <a:latin typeface="Calibri" panose="020F0502020204030204" pitchFamily="34" charset="0"/>
              </a:rPr>
              <a:t>regions, </a:t>
            </a:r>
            <a:r>
              <a:rPr lang="en-US" sz="2000" dirty="0">
                <a:latin typeface="Calibri" panose="020F0502020204030204" pitchFamily="34" charset="0"/>
              </a:rPr>
              <a:t>considering knowledge, skills and </a:t>
            </a:r>
            <a:r>
              <a:rPr lang="en-US" sz="2000" dirty="0" smtClean="0">
                <a:latin typeface="Calibri" panose="020F0502020204030204" pitchFamily="34" charset="0"/>
              </a:rPr>
              <a:t>competences</a:t>
            </a:r>
            <a:r>
              <a:rPr lang="en-US" altLang="bg-BG" sz="2000" i="1" dirty="0" smtClean="0">
                <a:latin typeface="Calibri" panose="020F0502020204030204" pitchFamily="34" charset="0"/>
              </a:rPr>
              <a:t>.</a:t>
            </a:r>
          </a:p>
          <a:p>
            <a:pPr eaLnBrk="1" hangingPunct="1">
              <a:spcBef>
                <a:spcPts val="0"/>
              </a:spcBef>
            </a:pPr>
            <a:r>
              <a:rPr lang="bg-BG" altLang="bg-BG" sz="2000" b="1" dirty="0" smtClean="0">
                <a:latin typeface="Calibri" panose="020F0502020204030204" pitchFamily="34" charset="0"/>
              </a:rPr>
              <a:t>Повече информация</a:t>
            </a:r>
            <a:r>
              <a:rPr lang="bg-BG" altLang="bg-BG" sz="2000" dirty="0" smtClean="0">
                <a:latin typeface="Calibri" panose="020F0502020204030204" pitchFamily="34" charset="0"/>
              </a:rPr>
              <a:t>/</a:t>
            </a:r>
            <a:r>
              <a:rPr lang="en-US" altLang="bg-BG" sz="2000" dirty="0" smtClean="0">
                <a:latin typeface="Calibri" panose="020F0502020204030204" pitchFamily="34" charset="0"/>
              </a:rPr>
              <a:t>More details:</a:t>
            </a:r>
            <a:r>
              <a:rPr lang="bg-BG" altLang="bg-BG" sz="2000" dirty="0" smtClean="0">
                <a:latin typeface="Calibri" panose="020F0502020204030204" pitchFamily="34" charset="0"/>
              </a:rPr>
              <a:t> </a:t>
            </a:r>
            <a:r>
              <a:rPr lang="en-US" altLang="bg-BG" sz="2000" dirty="0">
                <a:solidFill>
                  <a:srgbClr val="0070C0"/>
                </a:solidFill>
                <a:latin typeface="Calibri" panose="020F0502020204030204" pitchFamily="34" charset="0"/>
              </a:rPr>
              <a:t>http://</a:t>
            </a:r>
            <a:r>
              <a:rPr lang="en-US" altLang="bg-BG" sz="2000" dirty="0" smtClean="0">
                <a:solidFill>
                  <a:srgbClr val="0070C0"/>
                </a:solidFill>
                <a:latin typeface="Calibri" panose="020F0502020204030204" pitchFamily="34" charset="0"/>
              </a:rPr>
              <a:t>www.resitanet.eu/</a:t>
            </a:r>
            <a:endParaRPr lang="bg-BG" altLang="bg-BG" sz="2000" dirty="0" smtClean="0">
              <a:solidFill>
                <a:srgbClr val="0070C0"/>
              </a:solidFill>
              <a:latin typeface="Calibri" panose="020F0502020204030204" pitchFamily="34" charset="0"/>
            </a:endParaRPr>
          </a:p>
        </p:txBody>
      </p:sp>
      <p:sp>
        <p:nvSpPr>
          <p:cNvPr id="3" name="Title 2"/>
          <p:cNvSpPr>
            <a:spLocks noGrp="1"/>
          </p:cNvSpPr>
          <p:nvPr>
            <p:ph type="title"/>
          </p:nvPr>
        </p:nvSpPr>
        <p:spPr>
          <a:xfrm>
            <a:off x="142844" y="250354"/>
            <a:ext cx="8229600" cy="1143000"/>
          </a:xfrm>
        </p:spPr>
        <p:txBody>
          <a:bodyPr/>
          <a:lstStyle/>
          <a:p>
            <a:pPr eaLnBrk="1" fontAlgn="auto" hangingPunct="1">
              <a:spcAft>
                <a:spcPts val="0"/>
              </a:spcAft>
              <a:defRPr/>
            </a:pPr>
            <a:r>
              <a:rPr lang="en-US" altLang="bg-BG" sz="2700" dirty="0" smtClean="0">
                <a:solidFill>
                  <a:schemeClr val="tx1"/>
                </a:solidFill>
              </a:rPr>
              <a:t>RESITA</a:t>
            </a:r>
            <a:endParaRPr lang="bg-BG" sz="2700" dirty="0" smtClean="0">
              <a:solidFill>
                <a:schemeClr val="tx1"/>
              </a:solidFill>
            </a:endParaRPr>
          </a:p>
        </p:txBody>
      </p:sp>
      <p:sp>
        <p:nvSpPr>
          <p:cNvPr id="126980"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t>Project dissemination day, University of Ruse, Bulgaria, 10 Dec 2015</a:t>
            </a:r>
            <a:endParaRPr lang="bg-BG" altLang="bg-BG"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274972"/>
            <a:ext cx="1810545" cy="921780"/>
          </a:xfrm>
          <a:prstGeom prst="rect">
            <a:avLst/>
          </a:prstGeom>
        </p:spPr>
      </p:pic>
    </p:spTree>
    <p:extLst>
      <p:ext uri="{BB962C8B-B14F-4D97-AF65-F5344CB8AC3E}">
        <p14:creationId xmlns:p14="http://schemas.microsoft.com/office/powerpoint/2010/main" val="85320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9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9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697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69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1"/>
          <p:cNvSpPr>
            <a:spLocks noGrp="1"/>
          </p:cNvSpPr>
          <p:nvPr>
            <p:ph idx="1"/>
          </p:nvPr>
        </p:nvSpPr>
        <p:spPr>
          <a:xfrm>
            <a:off x="1" y="1357298"/>
            <a:ext cx="8686800" cy="4756150"/>
          </a:xfrm>
        </p:spPr>
        <p:txBody>
          <a:bodyPr/>
          <a:lstStyle/>
          <a:p>
            <a:pPr eaLnBrk="1" hangingPunct="1">
              <a:spcBef>
                <a:spcPts val="0"/>
              </a:spcBef>
            </a:pPr>
            <a:r>
              <a:rPr lang="bg-BG" altLang="bg-BG" sz="2000" b="1" dirty="0" smtClean="0">
                <a:latin typeface="Calibri" panose="020F0502020204030204" pitchFamily="34" charset="0"/>
              </a:rPr>
              <a:t>Име</a:t>
            </a:r>
            <a:r>
              <a:rPr lang="en-US" altLang="bg-BG" sz="2000" dirty="0" smtClean="0">
                <a:latin typeface="Calibri" panose="020F0502020204030204" pitchFamily="34" charset="0"/>
              </a:rPr>
              <a:t>: </a:t>
            </a:r>
            <a:r>
              <a:rPr lang="ru-RU" altLang="bg-BG" sz="2000" dirty="0">
                <a:latin typeface="Calibri" panose="020F0502020204030204" pitchFamily="34" charset="0"/>
              </a:rPr>
              <a:t>Мрежа за развитие на </a:t>
            </a:r>
            <a:r>
              <a:rPr lang="ru-RU" altLang="bg-BG" sz="2000" dirty="0" err="1">
                <a:latin typeface="Calibri" panose="020F0502020204030204" pitchFamily="34" charset="0"/>
              </a:rPr>
              <a:t>учене</a:t>
            </a:r>
            <a:r>
              <a:rPr lang="ru-RU" altLang="bg-BG" sz="2000" dirty="0">
                <a:latin typeface="Calibri" panose="020F0502020204030204" pitchFamily="34" charset="0"/>
              </a:rPr>
              <a:t> </a:t>
            </a:r>
            <a:r>
              <a:rPr lang="ru-RU" altLang="bg-BG" sz="2000" dirty="0" err="1">
                <a:latin typeface="Calibri" panose="020F0502020204030204" pitchFamily="34" charset="0"/>
              </a:rPr>
              <a:t>през</a:t>
            </a:r>
            <a:r>
              <a:rPr lang="ru-RU" altLang="bg-BG" sz="2000" dirty="0">
                <a:latin typeface="Calibri" panose="020F0502020204030204" pitchFamily="34" charset="0"/>
              </a:rPr>
              <a:t> </a:t>
            </a:r>
            <a:r>
              <a:rPr lang="ru-RU" altLang="bg-BG" sz="2000" dirty="0" err="1">
                <a:latin typeface="Calibri" panose="020F0502020204030204" pitchFamily="34" charset="0"/>
              </a:rPr>
              <a:t>целия</a:t>
            </a:r>
            <a:r>
              <a:rPr lang="ru-RU" altLang="bg-BG" sz="2000" dirty="0">
                <a:latin typeface="Calibri" panose="020F0502020204030204" pitchFamily="34" charset="0"/>
              </a:rPr>
              <a:t> живот в Армения, Грузия и </a:t>
            </a:r>
            <a:r>
              <a:rPr lang="ru-RU" altLang="bg-BG" sz="2000" dirty="0" err="1" smtClean="0">
                <a:latin typeface="Calibri" panose="020F0502020204030204" pitchFamily="34" charset="0"/>
              </a:rPr>
              <a:t>Украйна</a:t>
            </a:r>
            <a:endParaRPr lang="en-US" altLang="bg-BG" sz="2000" dirty="0" smtClean="0">
              <a:latin typeface="Calibri" panose="020F0502020204030204" pitchFamily="34" charset="0"/>
            </a:endParaRPr>
          </a:p>
          <a:p>
            <a:pPr eaLnBrk="1" hangingPunct="1">
              <a:spcBef>
                <a:spcPts val="0"/>
              </a:spcBef>
            </a:pPr>
            <a:r>
              <a:rPr lang="en-US" altLang="bg-BG" sz="2000" b="1" i="1" dirty="0" smtClean="0">
                <a:latin typeface="Calibri" panose="020F0502020204030204" pitchFamily="34" charset="0"/>
              </a:rPr>
              <a:t>Name:</a:t>
            </a:r>
            <a:r>
              <a:rPr lang="en-US" altLang="bg-BG" sz="2000" i="1" dirty="0" smtClean="0">
                <a:solidFill>
                  <a:srgbClr val="FF0000"/>
                </a:solidFill>
                <a:latin typeface="Calibri" panose="020F0502020204030204" pitchFamily="34" charset="0"/>
              </a:rPr>
              <a:t> </a:t>
            </a:r>
            <a:r>
              <a:rPr lang="en-US" altLang="bg-BG" sz="2000" i="1" dirty="0">
                <a:latin typeface="Calibri" panose="020F0502020204030204" pitchFamily="34" charset="0"/>
              </a:rPr>
              <a:t>Network for Developing Lifelong Learning in Armenia, Georgia and Ukraine (</a:t>
            </a:r>
            <a:r>
              <a:rPr lang="en-US" altLang="bg-BG" sz="2000" i="1" dirty="0" err="1">
                <a:latin typeface="Calibri" panose="020F0502020204030204" pitchFamily="34" charset="0"/>
              </a:rPr>
              <a:t>LeAGUe</a:t>
            </a:r>
            <a:r>
              <a:rPr lang="en-US" altLang="bg-BG" sz="2000" i="1" dirty="0">
                <a:latin typeface="Calibri" panose="020F0502020204030204" pitchFamily="34" charset="0"/>
              </a:rPr>
              <a:t>), 543839-TEMPUS-1-2013-1-SE-TEMPUS- A</a:t>
            </a:r>
          </a:p>
          <a:p>
            <a:pPr eaLnBrk="1" hangingPunct="1">
              <a:spcBef>
                <a:spcPts val="0"/>
              </a:spcBef>
            </a:pPr>
            <a:r>
              <a:rPr lang="bg-BG" altLang="bg-BG" sz="2000" b="1" dirty="0" smtClean="0">
                <a:latin typeface="Calibri" panose="020F0502020204030204" pitchFamily="34" charset="0"/>
              </a:rPr>
              <a:t>Програма</a:t>
            </a:r>
            <a:r>
              <a:rPr lang="bg-BG" altLang="bg-BG" sz="2000" dirty="0" smtClean="0">
                <a:latin typeface="Calibri" panose="020F0502020204030204" pitchFamily="34" charset="0"/>
              </a:rPr>
              <a:t>/</a:t>
            </a:r>
            <a:r>
              <a:rPr lang="en-US" altLang="bg-BG" sz="2000" dirty="0" smtClean="0">
                <a:latin typeface="Calibri" panose="020F0502020204030204" pitchFamily="34" charset="0"/>
              </a:rPr>
              <a:t>Fund:</a:t>
            </a:r>
            <a:r>
              <a:rPr lang="bg-BG" altLang="bg-BG" sz="2000" dirty="0" smtClean="0">
                <a:latin typeface="Calibri" panose="020F0502020204030204" pitchFamily="34" charset="0"/>
              </a:rPr>
              <a:t> </a:t>
            </a:r>
            <a:r>
              <a:rPr lang="en-US" altLang="bg-BG" sz="2000" dirty="0" smtClean="0">
                <a:latin typeface="Calibri" panose="020F0502020204030204" pitchFamily="34" charset="0"/>
              </a:rPr>
              <a:t>TEMPUS</a:t>
            </a:r>
          </a:p>
          <a:p>
            <a:pPr eaLnBrk="1" hangingPunct="1">
              <a:spcBef>
                <a:spcPts val="0"/>
              </a:spcBef>
            </a:pPr>
            <a:r>
              <a:rPr lang="bg-BG" altLang="bg-BG" sz="2000" b="1" dirty="0" smtClean="0">
                <a:latin typeface="Calibri" panose="020F0502020204030204" pitchFamily="34" charset="0"/>
              </a:rPr>
              <a:t>Продължителност</a:t>
            </a:r>
            <a:r>
              <a:rPr lang="bg-BG" altLang="bg-BG" sz="2000" dirty="0" smtClean="0">
                <a:latin typeface="Calibri" panose="020F0502020204030204" pitchFamily="34" charset="0"/>
              </a:rPr>
              <a:t>/</a:t>
            </a:r>
            <a:r>
              <a:rPr lang="en-US" altLang="bg-BG" sz="2000" dirty="0" smtClean="0">
                <a:latin typeface="Calibri" panose="020F0502020204030204" pitchFamily="34" charset="0"/>
              </a:rPr>
              <a:t>Duration:2013-2016</a:t>
            </a:r>
          </a:p>
          <a:p>
            <a:pPr eaLnBrk="1" hangingPunct="1">
              <a:spcBef>
                <a:spcPts val="0"/>
              </a:spcBef>
            </a:pPr>
            <a:r>
              <a:rPr lang="bg-BG" altLang="bg-BG" sz="2000" b="1" dirty="0" smtClean="0">
                <a:latin typeface="Calibri" panose="020F0502020204030204" pitchFamily="34" charset="0"/>
              </a:rPr>
              <a:t>Цел</a:t>
            </a:r>
            <a:r>
              <a:rPr lang="en-US" altLang="bg-BG" sz="2000" dirty="0" smtClean="0">
                <a:latin typeface="Calibri" panose="020F0502020204030204" pitchFamily="34" charset="0"/>
              </a:rPr>
              <a:t>: </a:t>
            </a:r>
            <a:r>
              <a:rPr lang="ru-RU" altLang="bg-BG" sz="1600" dirty="0" smtClean="0">
                <a:latin typeface="Calibri" panose="020F0502020204030204" pitchFamily="34" charset="0"/>
              </a:rPr>
              <a:t>Проектът </a:t>
            </a:r>
            <a:r>
              <a:rPr lang="ru-RU" altLang="bg-BG" sz="1600" dirty="0">
                <a:latin typeface="Calibri" panose="020F0502020204030204" pitchFamily="34" charset="0"/>
              </a:rPr>
              <a:t>разглежда спешната необходимост от повишаване на социалната адаптация, активната гражданска позиция, личното развитие, конкурентоспособността и възможностите за наемане на работа на арменските, грузинските и украинските граждани чрез качествени програми за ОЦЖ. По- конкретно той цели да </a:t>
            </a:r>
            <a:r>
              <a:rPr lang="ru-RU" altLang="bg-BG" sz="1600" dirty="0" err="1">
                <a:latin typeface="Calibri" panose="020F0502020204030204" pitchFamily="34" charset="0"/>
              </a:rPr>
              <a:t>разработи</a:t>
            </a:r>
            <a:r>
              <a:rPr lang="ru-RU" altLang="bg-BG" sz="1600" dirty="0">
                <a:latin typeface="Calibri" panose="020F0502020204030204" pitchFamily="34" charset="0"/>
              </a:rPr>
              <a:t> и </a:t>
            </a:r>
            <a:r>
              <a:rPr lang="ru-RU" altLang="bg-BG" sz="1600" dirty="0" err="1">
                <a:latin typeface="Calibri" panose="020F0502020204030204" pitchFamily="34" charset="0"/>
              </a:rPr>
              <a:t>актуализира</a:t>
            </a:r>
            <a:r>
              <a:rPr lang="ru-RU" altLang="bg-BG" sz="1600" dirty="0">
                <a:latin typeface="Calibri" panose="020F0502020204030204" pitchFamily="34" charset="0"/>
              </a:rPr>
              <a:t> </a:t>
            </a:r>
            <a:r>
              <a:rPr lang="ru-RU" altLang="bg-BG" sz="1600" dirty="0" err="1">
                <a:latin typeface="Calibri" panose="020F0502020204030204" pitchFamily="34" charset="0"/>
              </a:rPr>
              <a:t>националните</a:t>
            </a:r>
            <a:r>
              <a:rPr lang="ru-RU" altLang="bg-BG" sz="1600" dirty="0">
                <a:latin typeface="Calibri" panose="020F0502020204030204" pitchFamily="34" charset="0"/>
              </a:rPr>
              <a:t> и </a:t>
            </a:r>
            <a:r>
              <a:rPr lang="ru-RU" altLang="bg-BG" sz="1600" dirty="0" err="1">
                <a:latin typeface="Calibri" panose="020F0502020204030204" pitchFamily="34" charset="0"/>
              </a:rPr>
              <a:t>институционални</a:t>
            </a:r>
            <a:r>
              <a:rPr lang="ru-RU" altLang="bg-BG" sz="1600" dirty="0">
                <a:latin typeface="Calibri" panose="020F0502020204030204" pitchFamily="34" charset="0"/>
              </a:rPr>
              <a:t> политики за реализация на </a:t>
            </a:r>
            <a:r>
              <a:rPr lang="ru-RU" altLang="bg-BG" sz="1600" dirty="0" err="1">
                <a:latin typeface="Calibri" panose="020F0502020204030204" pitchFamily="34" charset="0"/>
              </a:rPr>
              <a:t>дейности</a:t>
            </a:r>
            <a:r>
              <a:rPr lang="ru-RU" altLang="bg-BG" sz="1600" dirty="0">
                <a:latin typeface="Calibri" panose="020F0502020204030204" pitchFamily="34" charset="0"/>
              </a:rPr>
              <a:t> и </a:t>
            </a:r>
            <a:r>
              <a:rPr lang="ru-RU" altLang="bg-BG" sz="1600" dirty="0" err="1">
                <a:latin typeface="Calibri" panose="020F0502020204030204" pitchFamily="34" charset="0"/>
              </a:rPr>
              <a:t>програми</a:t>
            </a:r>
            <a:r>
              <a:rPr lang="ru-RU" altLang="bg-BG" sz="1600" dirty="0">
                <a:latin typeface="Calibri" panose="020F0502020204030204" pitchFamily="34" charset="0"/>
              </a:rPr>
              <a:t> за </a:t>
            </a:r>
            <a:r>
              <a:rPr lang="bg-BG" altLang="bg-BG" sz="1600" dirty="0">
                <a:latin typeface="Calibri" panose="020F0502020204030204" pitchFamily="34" charset="0"/>
              </a:rPr>
              <a:t>У</a:t>
            </a:r>
            <a:r>
              <a:rPr lang="ru-RU" altLang="bg-BG" sz="1600" dirty="0" smtClean="0">
                <a:latin typeface="Calibri" panose="020F0502020204030204" pitchFamily="34" charset="0"/>
              </a:rPr>
              <a:t>ЦЖ.</a:t>
            </a:r>
            <a:endParaRPr lang="en-US" altLang="bg-BG" sz="1600" dirty="0" smtClean="0">
              <a:latin typeface="Calibri" panose="020F0502020204030204" pitchFamily="34" charset="0"/>
            </a:endParaRPr>
          </a:p>
          <a:p>
            <a:pPr eaLnBrk="1" hangingPunct="1">
              <a:spcBef>
                <a:spcPts val="0"/>
              </a:spcBef>
            </a:pPr>
            <a:r>
              <a:rPr lang="en-US" altLang="bg-BG" sz="2000" i="1" dirty="0" smtClean="0">
                <a:latin typeface="Calibri" panose="020F0502020204030204" pitchFamily="34" charset="0"/>
              </a:rPr>
              <a:t>Aim: </a:t>
            </a:r>
            <a:r>
              <a:rPr lang="en-US" altLang="bg-BG" sz="1600" i="1" dirty="0" smtClean="0">
                <a:latin typeface="Calibri" panose="020F0502020204030204" pitchFamily="34" charset="0"/>
              </a:rPr>
              <a:t>The </a:t>
            </a:r>
            <a:r>
              <a:rPr lang="en-US" altLang="bg-BG" sz="1600" i="1" dirty="0">
                <a:latin typeface="Calibri" panose="020F0502020204030204" pitchFamily="34" charset="0"/>
              </a:rPr>
              <a:t>project </a:t>
            </a:r>
            <a:r>
              <a:rPr lang="en-US" altLang="bg-BG" sz="1600" i="1" dirty="0" smtClean="0">
                <a:latin typeface="Calibri" panose="020F0502020204030204" pitchFamily="34" charset="0"/>
              </a:rPr>
              <a:t>addresses </a:t>
            </a:r>
            <a:r>
              <a:rPr lang="en-US" altLang="bg-BG" sz="1600" i="1" dirty="0">
                <a:latin typeface="Calibri" panose="020F0502020204030204" pitchFamily="34" charset="0"/>
              </a:rPr>
              <a:t>the urgent need for enhancing social inclusion, active citizenship, personal development, competitiveness and employability of Armenian, Georgian and Ukrainian citizens trough quality LLL programs. More specifically, it seeks to develop and actualize national and institutional policies for the implementation of LLL activities, piloting and sustaining of LLL programs</a:t>
            </a:r>
            <a:r>
              <a:rPr lang="en-US" altLang="bg-BG" sz="1600" i="1" dirty="0" smtClean="0">
                <a:latin typeface="Calibri" panose="020F0502020204030204" pitchFamily="34" charset="0"/>
              </a:rPr>
              <a:t>.</a:t>
            </a:r>
          </a:p>
          <a:p>
            <a:pPr eaLnBrk="1" hangingPunct="1">
              <a:spcBef>
                <a:spcPts val="0"/>
              </a:spcBef>
            </a:pPr>
            <a:r>
              <a:rPr lang="bg-BG" altLang="bg-BG" sz="2000" b="1" dirty="0" smtClean="0">
                <a:latin typeface="Calibri" panose="020F0502020204030204" pitchFamily="34" charset="0"/>
              </a:rPr>
              <a:t>Повече информация</a:t>
            </a:r>
            <a:r>
              <a:rPr lang="bg-BG" altLang="bg-BG" sz="2000" dirty="0" smtClean="0">
                <a:latin typeface="Calibri" panose="020F0502020204030204" pitchFamily="34" charset="0"/>
              </a:rPr>
              <a:t>/</a:t>
            </a:r>
            <a:r>
              <a:rPr lang="en-US" altLang="bg-BG" sz="2000" dirty="0" smtClean="0">
                <a:latin typeface="Calibri" panose="020F0502020204030204" pitchFamily="34" charset="0"/>
              </a:rPr>
              <a:t>More details:</a:t>
            </a:r>
            <a:r>
              <a:rPr lang="bg-BG" altLang="bg-BG" sz="2000" dirty="0" smtClean="0">
                <a:latin typeface="Calibri" panose="020F0502020204030204" pitchFamily="34" charset="0"/>
              </a:rPr>
              <a:t> </a:t>
            </a:r>
            <a:r>
              <a:rPr lang="en-GB" sz="2000" u="sng" dirty="0">
                <a:latin typeface="Calibri" panose="020F0502020204030204" pitchFamily="34" charset="0"/>
              </a:rPr>
              <a:t>http://</a:t>
            </a:r>
            <a:r>
              <a:rPr lang="en-GB" sz="2000" u="sng" dirty="0" smtClean="0">
                <a:latin typeface="Calibri" panose="020F0502020204030204" pitchFamily="34" charset="0"/>
              </a:rPr>
              <a:t>tempusleague.eu</a:t>
            </a:r>
            <a:endParaRPr lang="bg-BG" altLang="bg-BG" sz="2000" dirty="0" smtClean="0">
              <a:latin typeface="Calibri" panose="020F0502020204030204" pitchFamily="34" charset="0"/>
            </a:endParaRPr>
          </a:p>
        </p:txBody>
      </p:sp>
      <p:sp>
        <p:nvSpPr>
          <p:cNvPr id="3" name="Title 2"/>
          <p:cNvSpPr>
            <a:spLocks noGrp="1"/>
          </p:cNvSpPr>
          <p:nvPr>
            <p:ph type="title"/>
          </p:nvPr>
        </p:nvSpPr>
        <p:spPr>
          <a:xfrm>
            <a:off x="142844" y="250354"/>
            <a:ext cx="8229600" cy="1143000"/>
          </a:xfrm>
        </p:spPr>
        <p:txBody>
          <a:bodyPr/>
          <a:lstStyle/>
          <a:p>
            <a:pPr eaLnBrk="1" fontAlgn="auto" hangingPunct="1">
              <a:spcAft>
                <a:spcPts val="0"/>
              </a:spcAft>
              <a:defRPr/>
            </a:pPr>
            <a:r>
              <a:rPr lang="en-US" altLang="bg-BG" sz="2700" dirty="0" err="1" smtClean="0">
                <a:solidFill>
                  <a:schemeClr val="tx1"/>
                </a:solidFill>
              </a:rPr>
              <a:t>LeAGUe</a:t>
            </a:r>
            <a:endParaRPr lang="bg-BG" sz="2700" dirty="0" smtClean="0">
              <a:solidFill>
                <a:schemeClr val="tx1"/>
              </a:solidFill>
            </a:endParaRPr>
          </a:p>
        </p:txBody>
      </p:sp>
      <p:sp>
        <p:nvSpPr>
          <p:cNvPr id="126980"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t>Project dissemination day, University of Ruse, Bulgaria, 10 Dec 2015</a:t>
            </a:r>
            <a:endParaRPr lang="bg-BG" altLang="bg-B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7230" y="115601"/>
            <a:ext cx="1707162" cy="1094052"/>
          </a:xfrm>
          <a:prstGeom prst="rect">
            <a:avLst/>
          </a:prstGeom>
        </p:spPr>
      </p:pic>
    </p:spTree>
    <p:extLst>
      <p:ext uri="{BB962C8B-B14F-4D97-AF65-F5344CB8AC3E}">
        <p14:creationId xmlns:p14="http://schemas.microsoft.com/office/powerpoint/2010/main" val="3189968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1"/>
          <p:cNvSpPr>
            <a:spLocks noGrp="1"/>
          </p:cNvSpPr>
          <p:nvPr>
            <p:ph idx="1"/>
          </p:nvPr>
        </p:nvSpPr>
        <p:spPr>
          <a:xfrm>
            <a:off x="1" y="1357298"/>
            <a:ext cx="8686800" cy="4756150"/>
          </a:xfrm>
        </p:spPr>
        <p:txBody>
          <a:bodyPr/>
          <a:lstStyle/>
          <a:p>
            <a:pPr eaLnBrk="1" hangingPunct="1">
              <a:spcBef>
                <a:spcPts val="0"/>
              </a:spcBef>
            </a:pPr>
            <a:r>
              <a:rPr lang="bg-BG" altLang="bg-BG" sz="1800" b="1" dirty="0" smtClean="0">
                <a:latin typeface="Calibri" panose="020F0502020204030204" pitchFamily="34" charset="0"/>
              </a:rPr>
              <a:t>Име</a:t>
            </a:r>
            <a:r>
              <a:rPr lang="en-US" altLang="bg-BG" sz="1800" dirty="0" smtClean="0">
                <a:latin typeface="Calibri" panose="020F0502020204030204" pitchFamily="34" charset="0"/>
              </a:rPr>
              <a:t>: </a:t>
            </a:r>
            <a:r>
              <a:rPr lang="ru-RU" altLang="bg-BG" sz="1800" dirty="0" err="1">
                <a:latin typeface="Calibri" panose="020F0502020204030204" pitchFamily="34" charset="0"/>
              </a:rPr>
              <a:t>Съвместна</a:t>
            </a:r>
            <a:r>
              <a:rPr lang="ru-RU" altLang="bg-BG" sz="1800" dirty="0">
                <a:latin typeface="Calibri" panose="020F0502020204030204" pitchFamily="34" charset="0"/>
              </a:rPr>
              <a:t> </a:t>
            </a:r>
            <a:r>
              <a:rPr lang="ru-RU" altLang="bg-BG" sz="1800" dirty="0" err="1">
                <a:latin typeface="Calibri" panose="020F0502020204030204" pitchFamily="34" charset="0"/>
              </a:rPr>
              <a:t>магистърска</a:t>
            </a:r>
            <a:r>
              <a:rPr lang="ru-RU" altLang="bg-BG" sz="1800" dirty="0">
                <a:latin typeface="Calibri" panose="020F0502020204030204" pitchFamily="34" charset="0"/>
              </a:rPr>
              <a:t> </a:t>
            </a:r>
            <a:r>
              <a:rPr lang="ru-RU" altLang="bg-BG" sz="1800" dirty="0" err="1">
                <a:latin typeface="Calibri" panose="020F0502020204030204" pitchFamily="34" charset="0"/>
              </a:rPr>
              <a:t>програма</a:t>
            </a:r>
            <a:r>
              <a:rPr lang="ru-RU" altLang="bg-BG" sz="1800" dirty="0">
                <a:latin typeface="Calibri" panose="020F0502020204030204" pitchFamily="34" charset="0"/>
              </a:rPr>
              <a:t> по </a:t>
            </a:r>
            <a:r>
              <a:rPr lang="ru-RU" altLang="bg-BG" sz="1800" dirty="0" err="1">
                <a:latin typeface="Calibri" panose="020F0502020204030204" pitchFamily="34" charset="0"/>
              </a:rPr>
              <a:t>електроинженерство</a:t>
            </a:r>
            <a:endParaRPr lang="en-US" altLang="bg-BG" sz="1800" dirty="0" smtClean="0">
              <a:latin typeface="Calibri" panose="020F0502020204030204" pitchFamily="34" charset="0"/>
            </a:endParaRPr>
          </a:p>
          <a:p>
            <a:pPr eaLnBrk="1" hangingPunct="1">
              <a:spcBef>
                <a:spcPts val="0"/>
              </a:spcBef>
            </a:pPr>
            <a:r>
              <a:rPr lang="en-US" altLang="bg-BG" sz="1800" i="1" dirty="0" smtClean="0">
                <a:latin typeface="Calibri" panose="020F0502020204030204" pitchFamily="34" charset="0"/>
              </a:rPr>
              <a:t>Name:</a:t>
            </a:r>
            <a:r>
              <a:rPr lang="en-US" altLang="bg-BG" sz="1800" i="1" dirty="0" smtClean="0">
                <a:solidFill>
                  <a:srgbClr val="FF0000"/>
                </a:solidFill>
                <a:latin typeface="Calibri" panose="020F0502020204030204" pitchFamily="34" charset="0"/>
              </a:rPr>
              <a:t> </a:t>
            </a:r>
            <a:r>
              <a:rPr lang="en-US" altLang="bg-BG" sz="1800" i="1" dirty="0">
                <a:latin typeface="Calibri" panose="020F0502020204030204" pitchFamily="34" charset="0"/>
              </a:rPr>
              <a:t>Joint MSc in Electrical Engineering (JMEE), 544644-Tempus-1-2013-1-UK-TEMPUS-JPCR</a:t>
            </a:r>
          </a:p>
          <a:p>
            <a:pPr eaLnBrk="1" hangingPunct="1">
              <a:spcBef>
                <a:spcPts val="0"/>
              </a:spcBef>
            </a:pPr>
            <a:r>
              <a:rPr lang="bg-BG" altLang="bg-BG" sz="1800" b="1" dirty="0" smtClean="0">
                <a:latin typeface="Calibri" panose="020F0502020204030204" pitchFamily="34" charset="0"/>
              </a:rPr>
              <a:t>Програма</a:t>
            </a:r>
            <a:r>
              <a:rPr lang="bg-BG" altLang="bg-BG" sz="1800" dirty="0" smtClean="0">
                <a:latin typeface="Calibri" panose="020F0502020204030204" pitchFamily="34" charset="0"/>
              </a:rPr>
              <a:t>/</a:t>
            </a:r>
            <a:r>
              <a:rPr lang="en-US" altLang="bg-BG" sz="1800" dirty="0" smtClean="0">
                <a:latin typeface="Calibri" panose="020F0502020204030204" pitchFamily="34" charset="0"/>
              </a:rPr>
              <a:t>Fund:</a:t>
            </a:r>
            <a:r>
              <a:rPr lang="bg-BG" altLang="bg-BG" sz="1800" dirty="0" smtClean="0">
                <a:latin typeface="Calibri" panose="020F0502020204030204" pitchFamily="34" charset="0"/>
              </a:rPr>
              <a:t> </a:t>
            </a:r>
            <a:r>
              <a:rPr lang="en-US" altLang="bg-BG" sz="1800" dirty="0" smtClean="0">
                <a:latin typeface="Calibri" panose="020F0502020204030204" pitchFamily="34" charset="0"/>
              </a:rPr>
              <a:t>TEMPUS</a:t>
            </a:r>
          </a:p>
          <a:p>
            <a:pPr eaLnBrk="1" hangingPunct="1">
              <a:spcBef>
                <a:spcPts val="0"/>
              </a:spcBef>
            </a:pPr>
            <a:r>
              <a:rPr lang="bg-BG" altLang="bg-BG" sz="1800" b="1" dirty="0" smtClean="0">
                <a:latin typeface="Calibri" panose="020F0502020204030204" pitchFamily="34" charset="0"/>
              </a:rPr>
              <a:t>Продължителност</a:t>
            </a:r>
            <a:r>
              <a:rPr lang="bg-BG" altLang="bg-BG" sz="1800" dirty="0" smtClean="0">
                <a:latin typeface="Calibri" panose="020F0502020204030204" pitchFamily="34" charset="0"/>
              </a:rPr>
              <a:t>/</a:t>
            </a:r>
            <a:r>
              <a:rPr lang="en-US" altLang="bg-BG" sz="1800" dirty="0" smtClean="0">
                <a:latin typeface="Calibri" panose="020F0502020204030204" pitchFamily="34" charset="0"/>
              </a:rPr>
              <a:t>Duration:2013-2016</a:t>
            </a:r>
          </a:p>
          <a:p>
            <a:pPr eaLnBrk="1" hangingPunct="1">
              <a:spcBef>
                <a:spcPts val="0"/>
              </a:spcBef>
            </a:pPr>
            <a:r>
              <a:rPr lang="bg-BG" altLang="bg-BG" sz="1800" b="1" dirty="0" smtClean="0">
                <a:latin typeface="Calibri" panose="020F0502020204030204" pitchFamily="34" charset="0"/>
              </a:rPr>
              <a:t>Цел</a:t>
            </a:r>
            <a:r>
              <a:rPr lang="en-US" altLang="bg-BG" sz="2000" dirty="0" smtClean="0">
                <a:latin typeface="Calibri" panose="020F0502020204030204" pitchFamily="34" charset="0"/>
              </a:rPr>
              <a:t>: </a:t>
            </a:r>
            <a:r>
              <a:rPr lang="ru-RU" altLang="bg-BG" sz="2000" dirty="0">
                <a:latin typeface="Calibri" panose="020F0502020204030204" pitchFamily="34" charset="0"/>
              </a:rPr>
              <a:t> </a:t>
            </a:r>
            <a:r>
              <a:rPr lang="ru-RU" altLang="bg-BG" sz="1400" dirty="0" err="1">
                <a:latin typeface="Calibri" panose="020F0502020204030204" pitchFamily="34" charset="0"/>
              </a:rPr>
              <a:t>Проектът</a:t>
            </a:r>
            <a:r>
              <a:rPr lang="ru-RU" altLang="bg-BG" sz="1400" dirty="0">
                <a:latin typeface="Calibri" panose="020F0502020204030204" pitchFamily="34" charset="0"/>
              </a:rPr>
              <a:t> цели да се </a:t>
            </a:r>
            <a:r>
              <a:rPr lang="ru-RU" altLang="bg-BG" sz="1400" dirty="0" err="1">
                <a:latin typeface="Calibri" panose="020F0502020204030204" pitchFamily="34" charset="0"/>
              </a:rPr>
              <a:t>разработи</a:t>
            </a:r>
            <a:r>
              <a:rPr lang="ru-RU" altLang="bg-BG" sz="1400" dirty="0">
                <a:latin typeface="Calibri" panose="020F0502020204030204" pitchFamily="34" charset="0"/>
              </a:rPr>
              <a:t> </a:t>
            </a:r>
            <a:r>
              <a:rPr lang="ru-RU" altLang="bg-BG" sz="1400" dirty="0" err="1">
                <a:latin typeface="Calibri" panose="020F0502020204030204" pitchFamily="34" charset="0"/>
              </a:rPr>
              <a:t>съвместна</a:t>
            </a:r>
            <a:r>
              <a:rPr lang="ru-RU" altLang="bg-BG" sz="1400" dirty="0">
                <a:latin typeface="Calibri" panose="020F0502020204030204" pitchFamily="34" charset="0"/>
              </a:rPr>
              <a:t> </a:t>
            </a:r>
            <a:r>
              <a:rPr lang="ru-RU" altLang="bg-BG" sz="1400" dirty="0" err="1">
                <a:latin typeface="Calibri" panose="020F0502020204030204" pitchFamily="34" charset="0"/>
              </a:rPr>
              <a:t>магистърска</a:t>
            </a:r>
            <a:r>
              <a:rPr lang="ru-RU" altLang="bg-BG" sz="1400" dirty="0">
                <a:latin typeface="Calibri" panose="020F0502020204030204" pitchFamily="34" charset="0"/>
              </a:rPr>
              <a:t> </a:t>
            </a:r>
            <a:r>
              <a:rPr lang="ru-RU" altLang="bg-BG" sz="1400" dirty="0" err="1">
                <a:latin typeface="Calibri" panose="020F0502020204030204" pitchFamily="34" charset="0"/>
              </a:rPr>
              <a:t>програма</a:t>
            </a:r>
            <a:r>
              <a:rPr lang="ru-RU" altLang="bg-BG" sz="1400" dirty="0">
                <a:latin typeface="Calibri" panose="020F0502020204030204" pitchFamily="34" charset="0"/>
              </a:rPr>
              <a:t> о </a:t>
            </a:r>
            <a:r>
              <a:rPr lang="ru-RU" altLang="bg-BG" sz="1400" dirty="0" err="1">
                <a:latin typeface="Calibri" panose="020F0502020204030204" pitchFamily="34" charset="0"/>
              </a:rPr>
              <a:t>електроинженерство</a:t>
            </a:r>
            <a:r>
              <a:rPr lang="ru-RU" altLang="bg-BG" sz="1400" dirty="0">
                <a:latin typeface="Calibri" panose="020F0502020204030204" pitchFamily="34" charset="0"/>
              </a:rPr>
              <a:t> в </a:t>
            </a:r>
            <a:r>
              <a:rPr lang="ru-RU" altLang="bg-BG" sz="1400" dirty="0" err="1">
                <a:latin typeface="Calibri" panose="020F0502020204030204" pitchFamily="34" charset="0"/>
              </a:rPr>
              <a:t>Бирзайн</a:t>
            </a:r>
            <a:r>
              <a:rPr lang="ru-RU" altLang="bg-BG" sz="1400" dirty="0">
                <a:latin typeface="Calibri" panose="020F0502020204030204" pitchFamily="34" charset="0"/>
              </a:rPr>
              <a:t> Университет и в </a:t>
            </a:r>
            <a:r>
              <a:rPr lang="ru-RU" altLang="bg-BG" sz="1400" dirty="0" err="1">
                <a:latin typeface="Calibri" panose="020F0502020204030204" pitchFamily="34" charset="0"/>
              </a:rPr>
              <a:t>Палестинския</a:t>
            </a:r>
            <a:r>
              <a:rPr lang="ru-RU" altLang="bg-BG" sz="1400" dirty="0">
                <a:latin typeface="Calibri" panose="020F0502020204030204" pitchFamily="34" charset="0"/>
              </a:rPr>
              <a:t> </a:t>
            </a:r>
            <a:r>
              <a:rPr lang="ru-RU" altLang="bg-BG" sz="1400" dirty="0" err="1">
                <a:latin typeface="Calibri" panose="020F0502020204030204" pitchFamily="34" charset="0"/>
              </a:rPr>
              <a:t>Политехнически</a:t>
            </a:r>
            <a:r>
              <a:rPr lang="ru-RU" altLang="bg-BG" sz="1400" dirty="0">
                <a:latin typeface="Calibri" panose="020F0502020204030204" pitchFamily="34" charset="0"/>
              </a:rPr>
              <a:t> Университет, </a:t>
            </a:r>
            <a:r>
              <a:rPr lang="ru-RU" altLang="bg-BG" sz="1400" dirty="0" err="1">
                <a:latin typeface="Calibri" panose="020F0502020204030204" pitchFamily="34" charset="0"/>
              </a:rPr>
              <a:t>която</a:t>
            </a:r>
            <a:r>
              <a:rPr lang="ru-RU" altLang="bg-BG" sz="1400" dirty="0">
                <a:latin typeface="Calibri" panose="020F0502020204030204" pitchFamily="34" charset="0"/>
              </a:rPr>
              <a:t> да </a:t>
            </a:r>
            <a:r>
              <a:rPr lang="ru-RU" altLang="bg-BG" sz="1400" dirty="0" err="1">
                <a:latin typeface="Calibri" panose="020F0502020204030204" pitchFamily="34" charset="0"/>
              </a:rPr>
              <a:t>даде</a:t>
            </a:r>
            <a:r>
              <a:rPr lang="ru-RU" altLang="bg-BG" sz="1400" dirty="0">
                <a:latin typeface="Calibri" panose="020F0502020204030204" pitchFamily="34" charset="0"/>
              </a:rPr>
              <a:t> </a:t>
            </a:r>
            <a:r>
              <a:rPr lang="ru-RU" altLang="bg-BG" sz="1400" dirty="0" err="1">
                <a:latin typeface="Calibri" panose="020F0502020204030204" pitchFamily="34" charset="0"/>
              </a:rPr>
              <a:t>възможност</a:t>
            </a:r>
            <a:r>
              <a:rPr lang="ru-RU" altLang="bg-BG" sz="1400" dirty="0">
                <a:latin typeface="Calibri" panose="020F0502020204030204" pitchFamily="34" charset="0"/>
              </a:rPr>
              <a:t> на </a:t>
            </a:r>
            <a:r>
              <a:rPr lang="ru-RU" altLang="bg-BG" sz="1400" dirty="0" err="1">
                <a:latin typeface="Calibri" panose="020F0502020204030204" pitchFamily="34" charset="0"/>
              </a:rPr>
              <a:t>студентите</a:t>
            </a:r>
            <a:r>
              <a:rPr lang="ru-RU" altLang="bg-BG" sz="1400" dirty="0">
                <a:latin typeface="Calibri" panose="020F0502020204030204" pitchFamily="34" charset="0"/>
              </a:rPr>
              <a:t> да </a:t>
            </a:r>
            <a:r>
              <a:rPr lang="ru-RU" altLang="bg-BG" sz="1400" dirty="0" err="1">
                <a:latin typeface="Calibri" panose="020F0502020204030204" pitchFamily="34" charset="0"/>
              </a:rPr>
              <a:t>специализират</a:t>
            </a:r>
            <a:r>
              <a:rPr lang="ru-RU" altLang="bg-BG" sz="1400" dirty="0">
                <a:latin typeface="Calibri" panose="020F0502020204030204" pitchFamily="34" charset="0"/>
              </a:rPr>
              <a:t> в </a:t>
            </a:r>
            <a:r>
              <a:rPr lang="ru-RU" altLang="bg-BG" sz="1400" dirty="0" err="1">
                <a:latin typeface="Calibri" panose="020F0502020204030204" pitchFamily="34" charset="0"/>
              </a:rPr>
              <a:t>едно</a:t>
            </a:r>
            <a:r>
              <a:rPr lang="ru-RU" altLang="bg-BG" sz="1400" dirty="0">
                <a:latin typeface="Calibri" panose="020F0502020204030204" pitchFamily="34" charset="0"/>
              </a:rPr>
              <a:t> от </a:t>
            </a:r>
            <a:r>
              <a:rPr lang="ru-RU" altLang="bg-BG" sz="1400" dirty="0" err="1">
                <a:latin typeface="Calibri" panose="020F0502020204030204" pitchFamily="34" charset="0"/>
              </a:rPr>
              <a:t>двете</a:t>
            </a:r>
            <a:r>
              <a:rPr lang="ru-RU" altLang="bg-BG" sz="1400" dirty="0">
                <a:latin typeface="Calibri" panose="020F0502020204030204" pitchFamily="34" charset="0"/>
              </a:rPr>
              <a:t> направления в </a:t>
            </a:r>
            <a:r>
              <a:rPr lang="ru-RU" altLang="bg-BG" sz="1400" dirty="0" err="1">
                <a:latin typeface="Calibri" panose="020F0502020204030204" pitchFamily="34" charset="0"/>
              </a:rPr>
              <a:t>областта</a:t>
            </a:r>
            <a:r>
              <a:rPr lang="ru-RU" altLang="bg-BG" sz="1400" dirty="0">
                <a:latin typeface="Calibri" panose="020F0502020204030204" pitchFamily="34" charset="0"/>
              </a:rPr>
              <a:t> на </a:t>
            </a:r>
            <a:r>
              <a:rPr lang="ru-RU" altLang="bg-BG" sz="1400" dirty="0" err="1">
                <a:latin typeface="Calibri" panose="020F0502020204030204" pitchFamily="34" charset="0"/>
              </a:rPr>
              <a:t>електроинженерството</a:t>
            </a:r>
            <a:r>
              <a:rPr lang="ru-RU" altLang="bg-BG" sz="1400" dirty="0">
                <a:latin typeface="Calibri" panose="020F0502020204030204" pitchFamily="34" charset="0"/>
              </a:rPr>
              <a:t>: </a:t>
            </a:r>
            <a:r>
              <a:rPr lang="ru-RU" altLang="bg-BG" sz="1400" dirty="0" err="1">
                <a:latin typeface="Calibri" panose="020F0502020204030204" pitchFamily="34" charset="0"/>
              </a:rPr>
              <a:t>енергетика</a:t>
            </a:r>
            <a:r>
              <a:rPr lang="ru-RU" altLang="bg-BG" sz="1400" dirty="0">
                <a:latin typeface="Calibri" panose="020F0502020204030204" pitchFamily="34" charset="0"/>
              </a:rPr>
              <a:t>/</a:t>
            </a:r>
            <a:r>
              <a:rPr lang="ru-RU" altLang="bg-BG" sz="1400" dirty="0" err="1">
                <a:latin typeface="Calibri" panose="020F0502020204030204" pitchFamily="34" charset="0"/>
              </a:rPr>
              <a:t>електроснабдяване</a:t>
            </a:r>
            <a:r>
              <a:rPr lang="ru-RU" altLang="bg-BG" sz="1400" dirty="0">
                <a:latin typeface="Calibri" panose="020F0502020204030204" pitchFamily="34" charset="0"/>
              </a:rPr>
              <a:t> и мрежи/</a:t>
            </a:r>
            <a:r>
              <a:rPr lang="ru-RU" altLang="bg-BG" sz="1400" dirty="0" err="1">
                <a:latin typeface="Calibri" panose="020F0502020204030204" pitchFamily="34" charset="0"/>
              </a:rPr>
              <a:t>комуникации</a:t>
            </a:r>
            <a:r>
              <a:rPr lang="ru-RU" altLang="bg-BG" sz="1400" dirty="0">
                <a:latin typeface="Calibri" panose="020F0502020204030204" pitchFamily="34" charset="0"/>
              </a:rPr>
              <a:t>, </a:t>
            </a:r>
            <a:r>
              <a:rPr lang="ru-RU" altLang="bg-BG" sz="1400" dirty="0" err="1">
                <a:latin typeface="Calibri" panose="020F0502020204030204" pitchFamily="34" charset="0"/>
              </a:rPr>
              <a:t>както</a:t>
            </a:r>
            <a:r>
              <a:rPr lang="ru-RU" altLang="bg-BG" sz="1400" dirty="0">
                <a:latin typeface="Calibri" panose="020F0502020204030204" pitchFamily="34" charset="0"/>
              </a:rPr>
              <a:t> и да се </a:t>
            </a:r>
            <a:r>
              <a:rPr lang="ru-RU" altLang="bg-BG" sz="1400" dirty="0" err="1">
                <a:latin typeface="Calibri" panose="020F0502020204030204" pitchFamily="34" charset="0"/>
              </a:rPr>
              <a:t>осигурят</a:t>
            </a:r>
            <a:r>
              <a:rPr lang="ru-RU" altLang="bg-BG" sz="1400" dirty="0">
                <a:latin typeface="Calibri" panose="020F0502020204030204" pitchFamily="34" charset="0"/>
              </a:rPr>
              <a:t> </a:t>
            </a:r>
            <a:r>
              <a:rPr lang="ru-RU" altLang="bg-BG" sz="1400" dirty="0" err="1">
                <a:latin typeface="Calibri" panose="020F0502020204030204" pitchFamily="34" charset="0"/>
              </a:rPr>
              <a:t>необходимите</a:t>
            </a:r>
            <a:r>
              <a:rPr lang="ru-RU" altLang="bg-BG" sz="1400" dirty="0">
                <a:latin typeface="Calibri" panose="020F0502020204030204" pitchFamily="34" charset="0"/>
              </a:rPr>
              <a:t> </a:t>
            </a:r>
            <a:r>
              <a:rPr lang="ru-RU" altLang="bg-BG" sz="1400" dirty="0" err="1">
                <a:latin typeface="Calibri" panose="020F0502020204030204" pitchFamily="34" charset="0"/>
              </a:rPr>
              <a:t>лабораторни</a:t>
            </a:r>
            <a:r>
              <a:rPr lang="ru-RU" altLang="bg-BG" sz="1400" dirty="0">
                <a:latin typeface="Calibri" panose="020F0502020204030204" pitchFamily="34" charset="0"/>
              </a:rPr>
              <a:t> и </a:t>
            </a:r>
            <a:r>
              <a:rPr lang="ru-RU" altLang="bg-BG" sz="1400" dirty="0" err="1">
                <a:latin typeface="Calibri" panose="020F0502020204030204" pitchFamily="34" charset="0"/>
              </a:rPr>
              <a:t>библиотечни</a:t>
            </a:r>
            <a:r>
              <a:rPr lang="ru-RU" altLang="bg-BG" sz="1400" dirty="0">
                <a:latin typeface="Calibri" panose="020F0502020204030204" pitchFamily="34" charset="0"/>
              </a:rPr>
              <a:t> </a:t>
            </a:r>
            <a:r>
              <a:rPr lang="ru-RU" altLang="bg-BG" sz="1400" dirty="0" err="1">
                <a:latin typeface="Calibri" panose="020F0502020204030204" pitchFamily="34" charset="0"/>
              </a:rPr>
              <a:t>ресурси</a:t>
            </a:r>
            <a:r>
              <a:rPr lang="ru-RU" altLang="bg-BG" sz="1400" dirty="0">
                <a:latin typeface="Calibri" panose="020F0502020204030204" pitchFamily="34" charset="0"/>
              </a:rPr>
              <a:t>, </a:t>
            </a:r>
            <a:r>
              <a:rPr lang="ru-RU" altLang="bg-BG" sz="1400" dirty="0" err="1">
                <a:latin typeface="Calibri" panose="020F0502020204030204" pitchFamily="34" charset="0"/>
              </a:rPr>
              <a:t>които</a:t>
            </a:r>
            <a:r>
              <a:rPr lang="ru-RU" altLang="bg-BG" sz="1400" dirty="0">
                <a:latin typeface="Calibri" panose="020F0502020204030204" pitchFamily="34" charset="0"/>
              </a:rPr>
              <a:t> да се </a:t>
            </a:r>
            <a:r>
              <a:rPr lang="ru-RU" altLang="bg-BG" sz="1400" dirty="0" err="1">
                <a:latin typeface="Calibri" panose="020F0502020204030204" pitchFamily="34" charset="0"/>
              </a:rPr>
              <a:t>използват</a:t>
            </a:r>
            <a:r>
              <a:rPr lang="ru-RU" altLang="bg-BG" sz="1400" dirty="0">
                <a:latin typeface="Calibri" panose="020F0502020204030204" pitchFamily="34" charset="0"/>
              </a:rPr>
              <a:t> от </a:t>
            </a:r>
            <a:r>
              <a:rPr lang="ru-RU" altLang="bg-BG" sz="1400" dirty="0" err="1">
                <a:latin typeface="Calibri" panose="020F0502020204030204" pitchFamily="34" charset="0"/>
              </a:rPr>
              <a:t>студентите</a:t>
            </a:r>
            <a:r>
              <a:rPr lang="ru-RU" altLang="bg-BG" sz="1400" dirty="0">
                <a:latin typeface="Calibri" panose="020F0502020204030204" pitchFamily="34" charset="0"/>
              </a:rPr>
              <a:t> по </a:t>
            </a:r>
            <a:r>
              <a:rPr lang="ru-RU" altLang="bg-BG" sz="1400" dirty="0" err="1">
                <a:latin typeface="Calibri" panose="020F0502020204030204" pitchFamily="34" charset="0"/>
              </a:rPr>
              <a:t>време</a:t>
            </a:r>
            <a:r>
              <a:rPr lang="ru-RU" altLang="bg-BG" sz="1400" dirty="0">
                <a:latin typeface="Calibri" panose="020F0502020204030204" pitchFamily="34" charset="0"/>
              </a:rPr>
              <a:t> на </a:t>
            </a:r>
            <a:r>
              <a:rPr lang="ru-RU" altLang="bg-BG" sz="1400" dirty="0" err="1">
                <a:latin typeface="Calibri" panose="020F0502020204030204" pitchFamily="34" charset="0"/>
              </a:rPr>
              <a:t>тяхното</a:t>
            </a:r>
            <a:r>
              <a:rPr lang="ru-RU" altLang="bg-BG" sz="1400" dirty="0">
                <a:latin typeface="Calibri" panose="020F0502020204030204" pitchFamily="34" charset="0"/>
              </a:rPr>
              <a:t> обучение, </a:t>
            </a:r>
            <a:r>
              <a:rPr lang="ru-RU" altLang="bg-BG" sz="1400" dirty="0" err="1">
                <a:latin typeface="Calibri" panose="020F0502020204030204" pitchFamily="34" charset="0"/>
              </a:rPr>
              <a:t>реализирането</a:t>
            </a:r>
            <a:r>
              <a:rPr lang="ru-RU" altLang="bg-BG" sz="1400" dirty="0">
                <a:latin typeface="Calibri" panose="020F0502020204030204" pitchFamily="34" charset="0"/>
              </a:rPr>
              <a:t> на </a:t>
            </a:r>
            <a:r>
              <a:rPr lang="ru-RU" altLang="bg-BG" sz="1400" dirty="0" err="1">
                <a:latin typeface="Calibri" panose="020F0502020204030204" pitchFamily="34" charset="0"/>
              </a:rPr>
              <a:t>магистърски</a:t>
            </a:r>
            <a:r>
              <a:rPr lang="ru-RU" altLang="bg-BG" sz="1400" dirty="0">
                <a:latin typeface="Calibri" panose="020F0502020204030204" pitchFamily="34" charset="0"/>
              </a:rPr>
              <a:t> </a:t>
            </a:r>
            <a:r>
              <a:rPr lang="ru-RU" altLang="bg-BG" sz="1400" dirty="0" err="1" smtClean="0">
                <a:latin typeface="Calibri" panose="020F0502020204030204" pitchFamily="34" charset="0"/>
              </a:rPr>
              <a:t>проекти</a:t>
            </a:r>
            <a:r>
              <a:rPr lang="ru-RU" altLang="bg-BG" sz="1400" dirty="0" smtClean="0">
                <a:latin typeface="Calibri" panose="020F0502020204030204" pitchFamily="34" charset="0"/>
              </a:rPr>
              <a:t> </a:t>
            </a:r>
            <a:r>
              <a:rPr lang="ru-RU" altLang="bg-BG" sz="1400" dirty="0">
                <a:latin typeface="Calibri" panose="020F0502020204030204" pitchFamily="34" charset="0"/>
              </a:rPr>
              <a:t>и </a:t>
            </a:r>
            <a:r>
              <a:rPr lang="ru-RU" altLang="bg-BG" sz="1400" dirty="0" err="1">
                <a:latin typeface="Calibri" panose="020F0502020204030204" pitchFamily="34" charset="0"/>
              </a:rPr>
              <a:t>окончателно</a:t>
            </a:r>
            <a:r>
              <a:rPr lang="ru-RU" altLang="bg-BG" sz="1400" dirty="0">
                <a:latin typeface="Calibri" panose="020F0502020204030204" pitchFamily="34" charset="0"/>
              </a:rPr>
              <a:t> </a:t>
            </a:r>
            <a:r>
              <a:rPr lang="ru-RU" altLang="bg-BG" sz="1400" dirty="0" err="1">
                <a:latin typeface="Calibri" panose="020F0502020204030204" pitchFamily="34" charset="0"/>
              </a:rPr>
              <a:t>написване</a:t>
            </a:r>
            <a:r>
              <a:rPr lang="ru-RU" altLang="bg-BG" sz="1400" dirty="0">
                <a:latin typeface="Calibri" panose="020F0502020204030204" pitchFamily="34" charset="0"/>
              </a:rPr>
              <a:t> на </a:t>
            </a:r>
            <a:r>
              <a:rPr lang="ru-RU" altLang="bg-BG" sz="1400" dirty="0" err="1" smtClean="0">
                <a:latin typeface="Calibri" panose="020F0502020204030204" pitchFamily="34" charset="0"/>
              </a:rPr>
              <a:t>магистърската</a:t>
            </a:r>
            <a:r>
              <a:rPr lang="ru-RU" altLang="bg-BG" sz="1400" dirty="0" smtClean="0">
                <a:latin typeface="Calibri" panose="020F0502020204030204" pitchFamily="34" charset="0"/>
              </a:rPr>
              <a:t> теза.</a:t>
            </a:r>
            <a:endParaRPr lang="en-US" altLang="bg-BG" sz="1400" dirty="0" smtClean="0">
              <a:latin typeface="Calibri" panose="020F0502020204030204" pitchFamily="34" charset="0"/>
            </a:endParaRPr>
          </a:p>
          <a:p>
            <a:pPr eaLnBrk="1" hangingPunct="1">
              <a:spcBef>
                <a:spcPts val="0"/>
              </a:spcBef>
            </a:pPr>
            <a:r>
              <a:rPr lang="en-US" altLang="bg-BG" sz="2000" i="1" dirty="0" smtClean="0">
                <a:latin typeface="Calibri" panose="020F0502020204030204" pitchFamily="34" charset="0"/>
              </a:rPr>
              <a:t>Aim: </a:t>
            </a:r>
            <a:r>
              <a:rPr lang="en-US" altLang="bg-BG" sz="1200" i="1" dirty="0">
                <a:latin typeface="Calibri" panose="020F0502020204030204" pitchFamily="34" charset="0"/>
              </a:rPr>
              <a:t> </a:t>
            </a:r>
            <a:r>
              <a:rPr lang="en-US" altLang="bg-BG" sz="1400" i="1" dirty="0">
                <a:latin typeface="Calibri" panose="020F0502020204030204" pitchFamily="34" charset="0"/>
              </a:rPr>
              <a:t>The project aims to develop a Joint MSc </a:t>
            </a:r>
            <a:r>
              <a:rPr lang="en-US" altLang="bg-BG" sz="1400" i="1" dirty="0" err="1">
                <a:latin typeface="Calibri" panose="020F0502020204030204" pitchFamily="34" charset="0"/>
              </a:rPr>
              <a:t>programme</a:t>
            </a:r>
            <a:r>
              <a:rPr lang="en-US" altLang="bg-BG" sz="1400" i="1" dirty="0">
                <a:latin typeface="Calibri" panose="020F0502020204030204" pitchFamily="34" charset="0"/>
              </a:rPr>
              <a:t> in electrical engineering at </a:t>
            </a:r>
            <a:r>
              <a:rPr lang="en-US" altLang="bg-BG" sz="1400" i="1" dirty="0" err="1">
                <a:latin typeface="Calibri" panose="020F0502020204030204" pitchFamily="34" charset="0"/>
              </a:rPr>
              <a:t>Birzeit</a:t>
            </a:r>
            <a:r>
              <a:rPr lang="en-US" altLang="bg-BG" sz="1400" i="1" dirty="0">
                <a:latin typeface="Calibri" panose="020F0502020204030204" pitchFamily="34" charset="0"/>
              </a:rPr>
              <a:t> and Palestine Polytechnic University allowing students to </a:t>
            </a:r>
            <a:r>
              <a:rPr lang="en-US" altLang="bg-BG" sz="1400" i="1" dirty="0" err="1">
                <a:latin typeface="Calibri" panose="020F0502020204030204" pitchFamily="34" charset="0"/>
              </a:rPr>
              <a:t>specialise</a:t>
            </a:r>
            <a:r>
              <a:rPr lang="en-US" altLang="bg-BG" sz="1400" i="1" dirty="0">
                <a:latin typeface="Calibri" panose="020F0502020204030204" pitchFamily="34" charset="0"/>
              </a:rPr>
              <a:t> in one of the two EE engineering streams: </a:t>
            </a:r>
            <a:r>
              <a:rPr lang="en-US" altLang="bg-BG" sz="1400" i="1" dirty="0" smtClean="0">
                <a:latin typeface="Calibri" panose="020F0502020204030204" pitchFamily="34" charset="0"/>
              </a:rPr>
              <a:t>energy/power </a:t>
            </a:r>
            <a:r>
              <a:rPr lang="en-US" altLang="bg-BG" sz="1400" i="1" dirty="0">
                <a:latin typeface="Calibri" panose="020F0502020204030204" pitchFamily="34" charset="0"/>
              </a:rPr>
              <a:t>or networking/communications and provide necessary laboratory and library resource to be utilized by graduate students during their studies and MSc project </a:t>
            </a:r>
            <a:r>
              <a:rPr lang="en-US" altLang="bg-BG" sz="1400" i="1" dirty="0" smtClean="0">
                <a:latin typeface="Calibri" panose="020F0502020204030204" pitchFamily="34" charset="0"/>
              </a:rPr>
              <a:t>implementation </a:t>
            </a:r>
            <a:r>
              <a:rPr lang="en-US" altLang="bg-BG" sz="1400" i="1" dirty="0">
                <a:latin typeface="Calibri" panose="020F0502020204030204" pitchFamily="34" charset="0"/>
              </a:rPr>
              <a:t>and write up of thesis</a:t>
            </a:r>
            <a:r>
              <a:rPr lang="en-US" altLang="bg-BG" sz="1400" i="1" dirty="0" smtClean="0">
                <a:latin typeface="Calibri" panose="020F0502020204030204" pitchFamily="34" charset="0"/>
              </a:rPr>
              <a:t>.</a:t>
            </a:r>
          </a:p>
          <a:p>
            <a:pPr eaLnBrk="1" hangingPunct="1">
              <a:spcBef>
                <a:spcPts val="0"/>
              </a:spcBef>
            </a:pPr>
            <a:r>
              <a:rPr lang="bg-BG" altLang="bg-BG" sz="1800" b="1" dirty="0" smtClean="0">
                <a:latin typeface="Calibri" panose="020F0502020204030204" pitchFamily="34" charset="0"/>
              </a:rPr>
              <a:t>Повече информация</a:t>
            </a:r>
            <a:r>
              <a:rPr lang="bg-BG" altLang="bg-BG" sz="1800" dirty="0" smtClean="0">
                <a:latin typeface="Calibri" panose="020F0502020204030204" pitchFamily="34" charset="0"/>
              </a:rPr>
              <a:t>/</a:t>
            </a:r>
            <a:r>
              <a:rPr lang="en-US" altLang="bg-BG" sz="1800" dirty="0" smtClean="0">
                <a:latin typeface="Calibri" panose="020F0502020204030204" pitchFamily="34" charset="0"/>
              </a:rPr>
              <a:t>More details</a:t>
            </a:r>
            <a:r>
              <a:rPr lang="en-US" altLang="bg-BG" sz="2000" dirty="0" smtClean="0">
                <a:latin typeface="Calibri" panose="020F0502020204030204" pitchFamily="34" charset="0"/>
              </a:rPr>
              <a:t>:</a:t>
            </a:r>
            <a:r>
              <a:rPr lang="bg-BG" altLang="bg-BG" sz="2000" dirty="0" smtClean="0">
                <a:latin typeface="Calibri" panose="020F0502020204030204" pitchFamily="34" charset="0"/>
              </a:rPr>
              <a:t> </a:t>
            </a:r>
            <a:r>
              <a:rPr lang="en-GB" sz="1400" dirty="0">
                <a:solidFill>
                  <a:schemeClr val="bg2">
                    <a:lumMod val="25000"/>
                  </a:schemeClr>
                </a:solidFill>
                <a:latin typeface="Calibri" panose="020F0502020204030204" pitchFamily="34" charset="0"/>
              </a:rPr>
              <a:t>http://www.salford.ac.uk/computing-science-engineering/research/engineering/electronic-and-electrical-engineering/joint-msc-in-electrical-engineering-jmee</a:t>
            </a:r>
            <a:endParaRPr lang="bg-BG" altLang="bg-BG" sz="1400" dirty="0" smtClean="0">
              <a:solidFill>
                <a:schemeClr val="bg2">
                  <a:lumMod val="25000"/>
                </a:schemeClr>
              </a:solidFill>
              <a:latin typeface="Calibri" panose="020F0502020204030204" pitchFamily="34" charset="0"/>
            </a:endParaRPr>
          </a:p>
        </p:txBody>
      </p:sp>
      <p:sp>
        <p:nvSpPr>
          <p:cNvPr id="3" name="Title 2"/>
          <p:cNvSpPr>
            <a:spLocks noGrp="1"/>
          </p:cNvSpPr>
          <p:nvPr>
            <p:ph type="title"/>
          </p:nvPr>
        </p:nvSpPr>
        <p:spPr>
          <a:xfrm>
            <a:off x="142844" y="250354"/>
            <a:ext cx="8229600" cy="1143000"/>
          </a:xfrm>
        </p:spPr>
        <p:txBody>
          <a:bodyPr/>
          <a:lstStyle/>
          <a:p>
            <a:pPr eaLnBrk="1" fontAlgn="auto" hangingPunct="1">
              <a:spcAft>
                <a:spcPts val="0"/>
              </a:spcAft>
              <a:defRPr/>
            </a:pPr>
            <a:r>
              <a:rPr lang="en-US" sz="2700" dirty="0" smtClean="0">
                <a:solidFill>
                  <a:schemeClr val="tx1"/>
                </a:solidFill>
              </a:rPr>
              <a:t>J</a:t>
            </a:r>
            <a:r>
              <a:rPr lang="en-US" altLang="bg-BG" sz="2700" dirty="0" smtClean="0">
                <a:solidFill>
                  <a:schemeClr val="tx1"/>
                </a:solidFill>
              </a:rPr>
              <a:t>MEE</a:t>
            </a:r>
            <a:endParaRPr lang="bg-BG" sz="2700" dirty="0" smtClean="0">
              <a:solidFill>
                <a:schemeClr val="tx1"/>
              </a:solidFill>
            </a:endParaRPr>
          </a:p>
        </p:txBody>
      </p:sp>
      <p:sp>
        <p:nvSpPr>
          <p:cNvPr id="126980"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t>Project dissemination day, University of Ruse, Bulgaria, 10 Dec 2015</a:t>
            </a:r>
            <a:endParaRPr lang="bg-BG" altLang="bg-B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1805" y="255386"/>
            <a:ext cx="2915816" cy="636178"/>
          </a:xfrm>
          <a:prstGeom prst="rect">
            <a:avLst/>
          </a:prstGeom>
        </p:spPr>
      </p:pic>
    </p:spTree>
    <p:extLst>
      <p:ext uri="{BB962C8B-B14F-4D97-AF65-F5344CB8AC3E}">
        <p14:creationId xmlns:p14="http://schemas.microsoft.com/office/powerpoint/2010/main" val="1362076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1"/>
          <p:cNvSpPr>
            <a:spLocks noGrp="1"/>
          </p:cNvSpPr>
          <p:nvPr>
            <p:ph idx="1"/>
          </p:nvPr>
        </p:nvSpPr>
        <p:spPr>
          <a:xfrm>
            <a:off x="1" y="1357298"/>
            <a:ext cx="8686800" cy="4756150"/>
          </a:xfrm>
        </p:spPr>
        <p:txBody>
          <a:bodyPr/>
          <a:lstStyle/>
          <a:p>
            <a:pPr eaLnBrk="1" hangingPunct="1">
              <a:spcBef>
                <a:spcPts val="0"/>
              </a:spcBef>
            </a:pPr>
            <a:r>
              <a:rPr lang="bg-BG" altLang="bg-BG" sz="1800" b="1" dirty="0" smtClean="0">
                <a:latin typeface="Calibri" panose="020F0502020204030204" pitchFamily="34" charset="0"/>
              </a:rPr>
              <a:t>Име</a:t>
            </a:r>
            <a:r>
              <a:rPr lang="en-US" altLang="bg-BG" sz="1800" dirty="0" smtClean="0">
                <a:latin typeface="Calibri" panose="020F0502020204030204" pitchFamily="34" charset="0"/>
              </a:rPr>
              <a:t>: </a:t>
            </a:r>
            <a:r>
              <a:rPr lang="ru-RU" altLang="bg-BG" sz="1800" dirty="0" err="1">
                <a:latin typeface="Calibri" panose="020F0502020204030204" pitchFamily="34" charset="0"/>
              </a:rPr>
              <a:t>Модернизиране</a:t>
            </a:r>
            <a:r>
              <a:rPr lang="ru-RU" altLang="bg-BG" sz="1800" dirty="0">
                <a:latin typeface="Calibri" panose="020F0502020204030204" pitchFamily="34" charset="0"/>
              </a:rPr>
              <a:t> на ВУЗ-</a:t>
            </a:r>
            <a:r>
              <a:rPr lang="ru-RU" altLang="bg-BG" sz="1800" dirty="0" err="1">
                <a:latin typeface="Calibri" panose="020F0502020204030204" pitchFamily="34" charset="0"/>
              </a:rPr>
              <a:t>ове</a:t>
            </a:r>
            <a:r>
              <a:rPr lang="ru-RU" altLang="bg-BG" sz="1800" dirty="0">
                <a:latin typeface="Calibri" panose="020F0502020204030204" pitchFamily="34" charset="0"/>
              </a:rPr>
              <a:t> в Узбекистан </a:t>
            </a:r>
            <a:r>
              <a:rPr lang="ru-RU" altLang="bg-BG" sz="1800" dirty="0" err="1">
                <a:latin typeface="Calibri" panose="020F0502020204030204" pitchFamily="34" charset="0"/>
              </a:rPr>
              <a:t>MATcHES</a:t>
            </a:r>
            <a:endParaRPr lang="en-US" altLang="bg-BG" sz="1800" dirty="0" smtClean="0">
              <a:latin typeface="Calibri" panose="020F0502020204030204" pitchFamily="34" charset="0"/>
            </a:endParaRPr>
          </a:p>
          <a:p>
            <a:pPr eaLnBrk="1" hangingPunct="1">
              <a:spcBef>
                <a:spcPts val="0"/>
              </a:spcBef>
            </a:pPr>
            <a:r>
              <a:rPr lang="en-US" altLang="bg-BG" sz="1800" i="1" dirty="0" smtClean="0">
                <a:latin typeface="Calibri" panose="020F0502020204030204" pitchFamily="34" charset="0"/>
              </a:rPr>
              <a:t>Name:</a:t>
            </a:r>
            <a:r>
              <a:rPr lang="en-US" altLang="bg-BG" sz="1800" i="1" dirty="0" smtClean="0">
                <a:solidFill>
                  <a:srgbClr val="FF0000"/>
                </a:solidFill>
                <a:latin typeface="Calibri" panose="020F0502020204030204" pitchFamily="34" charset="0"/>
              </a:rPr>
              <a:t> </a:t>
            </a:r>
            <a:r>
              <a:rPr lang="en-US" altLang="bg-BG" sz="1800" i="1" dirty="0">
                <a:latin typeface="Calibri" panose="020F0502020204030204" pitchFamily="34" charset="0"/>
              </a:rPr>
              <a:t>Towards the Modernization of Higher Education Institutions in Uzbekistan/ </a:t>
            </a:r>
            <a:r>
              <a:rPr lang="en-US" altLang="bg-BG" sz="1800" i="1" dirty="0" err="1" smtClean="0">
                <a:latin typeface="Calibri" panose="020F0502020204030204" pitchFamily="34" charset="0"/>
              </a:rPr>
              <a:t>MATcHES</a:t>
            </a:r>
            <a:r>
              <a:rPr lang="en-US" altLang="bg-BG" sz="1800" i="1" dirty="0">
                <a:latin typeface="Calibri" panose="020F0502020204030204" pitchFamily="34" charset="0"/>
              </a:rPr>
              <a:t>, 5445-TEMPUS-1-2013-1-BG-TEMPUS-JPHES(2013 - 4571/001-001)</a:t>
            </a:r>
            <a:endParaRPr lang="en-US" altLang="bg-BG" sz="1800" i="1" dirty="0" smtClean="0">
              <a:latin typeface="Calibri" panose="020F0502020204030204" pitchFamily="34" charset="0"/>
            </a:endParaRPr>
          </a:p>
          <a:p>
            <a:pPr eaLnBrk="1" hangingPunct="1">
              <a:spcBef>
                <a:spcPts val="0"/>
              </a:spcBef>
            </a:pPr>
            <a:r>
              <a:rPr lang="bg-BG" altLang="bg-BG" sz="1800" b="1" dirty="0" smtClean="0">
                <a:latin typeface="Calibri" panose="020F0502020204030204" pitchFamily="34" charset="0"/>
              </a:rPr>
              <a:t>Програма</a:t>
            </a:r>
            <a:r>
              <a:rPr lang="bg-BG" altLang="bg-BG" sz="1800" dirty="0" smtClean="0">
                <a:latin typeface="Calibri" panose="020F0502020204030204" pitchFamily="34" charset="0"/>
              </a:rPr>
              <a:t>/</a:t>
            </a:r>
            <a:r>
              <a:rPr lang="en-US" altLang="bg-BG" sz="1800" dirty="0" smtClean="0">
                <a:latin typeface="Calibri" panose="020F0502020204030204" pitchFamily="34" charset="0"/>
              </a:rPr>
              <a:t>Fund:</a:t>
            </a:r>
            <a:r>
              <a:rPr lang="bg-BG" altLang="bg-BG" sz="1800" dirty="0" smtClean="0">
                <a:latin typeface="Calibri" panose="020F0502020204030204" pitchFamily="34" charset="0"/>
              </a:rPr>
              <a:t> </a:t>
            </a:r>
            <a:r>
              <a:rPr lang="en-US" altLang="bg-BG" sz="1800" dirty="0" smtClean="0">
                <a:latin typeface="Calibri" panose="020F0502020204030204" pitchFamily="34" charset="0"/>
              </a:rPr>
              <a:t>TEMPUS</a:t>
            </a:r>
          </a:p>
          <a:p>
            <a:pPr eaLnBrk="1" hangingPunct="1">
              <a:spcBef>
                <a:spcPts val="0"/>
              </a:spcBef>
            </a:pPr>
            <a:r>
              <a:rPr lang="bg-BG" altLang="bg-BG" sz="1800" b="1" dirty="0" smtClean="0">
                <a:latin typeface="Calibri" panose="020F0502020204030204" pitchFamily="34" charset="0"/>
              </a:rPr>
              <a:t>Продължителност</a:t>
            </a:r>
            <a:r>
              <a:rPr lang="bg-BG" altLang="bg-BG" sz="1800" dirty="0" smtClean="0">
                <a:latin typeface="Calibri" panose="020F0502020204030204" pitchFamily="34" charset="0"/>
              </a:rPr>
              <a:t>/</a:t>
            </a:r>
            <a:r>
              <a:rPr lang="en-US" altLang="bg-BG" sz="1800" dirty="0" smtClean="0">
                <a:latin typeface="Calibri" panose="020F0502020204030204" pitchFamily="34" charset="0"/>
              </a:rPr>
              <a:t>Duration:2013-2016</a:t>
            </a:r>
          </a:p>
          <a:p>
            <a:pPr eaLnBrk="1" hangingPunct="1">
              <a:spcBef>
                <a:spcPts val="0"/>
              </a:spcBef>
            </a:pPr>
            <a:r>
              <a:rPr lang="bg-BG" altLang="bg-BG" sz="1800" b="1" dirty="0" smtClean="0">
                <a:latin typeface="Calibri" panose="020F0502020204030204" pitchFamily="34" charset="0"/>
              </a:rPr>
              <a:t>Цел</a:t>
            </a:r>
            <a:r>
              <a:rPr lang="en-US" altLang="bg-BG" sz="1800" dirty="0" smtClean="0">
                <a:latin typeface="Calibri" panose="020F0502020204030204" pitchFamily="34" charset="0"/>
              </a:rPr>
              <a:t>: </a:t>
            </a:r>
            <a:r>
              <a:rPr lang="ru-RU" altLang="bg-BG" sz="1800" dirty="0">
                <a:latin typeface="Calibri" panose="020F0502020204030204" pitchFamily="34" charset="0"/>
              </a:rPr>
              <a:t> Да се </a:t>
            </a:r>
            <a:r>
              <a:rPr lang="ru-RU" altLang="bg-BG" sz="1800" dirty="0" err="1">
                <a:latin typeface="Calibri" panose="020F0502020204030204" pitchFamily="34" charset="0"/>
              </a:rPr>
              <a:t>модернизират</a:t>
            </a:r>
            <a:r>
              <a:rPr lang="ru-RU" altLang="bg-BG" sz="1800" dirty="0">
                <a:latin typeface="Calibri" panose="020F0502020204030204" pitchFamily="34" charset="0"/>
              </a:rPr>
              <a:t> ВУЗ-</a:t>
            </a:r>
            <a:r>
              <a:rPr lang="ru-RU" altLang="bg-BG" sz="1800" dirty="0" err="1">
                <a:latin typeface="Calibri" panose="020F0502020204030204" pitchFamily="34" charset="0"/>
              </a:rPr>
              <a:t>ове</a:t>
            </a:r>
            <a:r>
              <a:rPr lang="ru-RU" altLang="bg-BG" sz="1800" dirty="0">
                <a:latin typeface="Calibri" panose="020F0502020204030204" pitchFamily="34" charset="0"/>
              </a:rPr>
              <a:t> в Узбекистан в </a:t>
            </a:r>
            <a:r>
              <a:rPr lang="ru-RU" altLang="bg-BG" sz="1800" dirty="0" err="1">
                <a:latin typeface="Calibri" panose="020F0502020204030204" pitchFamily="34" charset="0"/>
              </a:rPr>
              <a:t>съответсвие</a:t>
            </a:r>
            <a:r>
              <a:rPr lang="ru-RU" altLang="bg-BG" sz="1800" dirty="0">
                <a:latin typeface="Calibri" panose="020F0502020204030204" pitchFamily="34" charset="0"/>
              </a:rPr>
              <a:t> с </a:t>
            </a:r>
            <a:r>
              <a:rPr lang="ru-RU" altLang="bg-BG" sz="1800" dirty="0" err="1">
                <a:latin typeface="Calibri" panose="020F0502020204030204" pitchFamily="34" charset="0"/>
              </a:rPr>
              <a:t>Европейските</a:t>
            </a:r>
            <a:r>
              <a:rPr lang="ru-RU" altLang="bg-BG" sz="1800" dirty="0">
                <a:latin typeface="Calibri" panose="020F0502020204030204" pitchFamily="34" charset="0"/>
              </a:rPr>
              <a:t> </a:t>
            </a:r>
            <a:r>
              <a:rPr lang="ru-RU" altLang="bg-BG" sz="1800" dirty="0" err="1">
                <a:latin typeface="Calibri" panose="020F0502020204030204" pitchFamily="34" charset="0"/>
              </a:rPr>
              <a:t>реформи</a:t>
            </a:r>
            <a:r>
              <a:rPr lang="ru-RU" altLang="bg-BG" sz="1800" dirty="0">
                <a:latin typeface="Calibri" panose="020F0502020204030204" pitchFamily="34" charset="0"/>
              </a:rPr>
              <a:t> (и в </a:t>
            </a:r>
            <a:r>
              <a:rPr lang="ru-RU" altLang="bg-BG" sz="1800" dirty="0" err="1">
                <a:latin typeface="Calibri" panose="020F0502020204030204" pitchFamily="34" charset="0"/>
              </a:rPr>
              <a:t>частност</a:t>
            </a:r>
            <a:r>
              <a:rPr lang="ru-RU" altLang="bg-BG" sz="1800" dirty="0">
                <a:latin typeface="Calibri" panose="020F0502020204030204" pitchFamily="34" charset="0"/>
              </a:rPr>
              <a:t> – </a:t>
            </a:r>
            <a:r>
              <a:rPr lang="ru-RU" altLang="bg-BG" sz="1800" dirty="0" err="1">
                <a:latin typeface="Calibri" panose="020F0502020204030204" pitchFamily="34" charset="0"/>
              </a:rPr>
              <a:t>Болонския</a:t>
            </a:r>
            <a:r>
              <a:rPr lang="ru-RU" altLang="bg-BG" sz="1800" dirty="0">
                <a:latin typeface="Calibri" panose="020F0502020204030204" pitchFamily="34" charset="0"/>
              </a:rPr>
              <a:t> </a:t>
            </a:r>
            <a:r>
              <a:rPr lang="ru-RU" altLang="bg-BG" sz="1800" dirty="0" err="1">
                <a:latin typeface="Calibri" panose="020F0502020204030204" pitchFamily="34" charset="0"/>
              </a:rPr>
              <a:t>процес</a:t>
            </a:r>
            <a:r>
              <a:rPr lang="ru-RU" altLang="bg-BG" sz="1800" dirty="0">
                <a:latin typeface="Calibri" panose="020F0502020204030204" pitchFamily="34" charset="0"/>
              </a:rPr>
              <a:t>) </a:t>
            </a:r>
            <a:r>
              <a:rPr lang="ru-RU" altLang="bg-BG" sz="1800" dirty="0" err="1">
                <a:latin typeface="Calibri" panose="020F0502020204030204" pitchFamily="34" charset="0"/>
              </a:rPr>
              <a:t>като</a:t>
            </a:r>
            <a:r>
              <a:rPr lang="ru-RU" altLang="bg-BG" sz="1800" dirty="0">
                <a:latin typeface="Calibri" panose="020F0502020204030204" pitchFamily="34" charset="0"/>
              </a:rPr>
              <a:t> по </a:t>
            </a:r>
            <a:r>
              <a:rPr lang="ru-RU" altLang="bg-BG" sz="1800" dirty="0" err="1">
                <a:latin typeface="Calibri" panose="020F0502020204030204" pitchFamily="34" charset="0"/>
              </a:rPr>
              <a:t>този</a:t>
            </a:r>
            <a:r>
              <a:rPr lang="ru-RU" altLang="bg-BG" sz="1800" dirty="0">
                <a:latin typeface="Calibri" panose="020F0502020204030204" pitchFamily="34" charset="0"/>
              </a:rPr>
              <a:t> начин се </a:t>
            </a:r>
            <a:r>
              <a:rPr lang="ru-RU" altLang="bg-BG" sz="1800" dirty="0" err="1">
                <a:latin typeface="Calibri" panose="020F0502020204030204" pitchFamily="34" charset="0"/>
              </a:rPr>
              <a:t>допринесе</a:t>
            </a:r>
            <a:r>
              <a:rPr lang="ru-RU" altLang="bg-BG" sz="1800" dirty="0">
                <a:latin typeface="Calibri" panose="020F0502020204030204" pitchFamily="34" charset="0"/>
              </a:rPr>
              <a:t> за </a:t>
            </a:r>
            <a:r>
              <a:rPr lang="ru-RU" altLang="bg-BG" sz="1800" dirty="0" err="1">
                <a:latin typeface="Calibri" panose="020F0502020204030204" pitchFamily="34" charset="0"/>
              </a:rPr>
              <a:t>достигане</a:t>
            </a:r>
            <a:r>
              <a:rPr lang="ru-RU" altLang="bg-BG" sz="1800" dirty="0">
                <a:latin typeface="Calibri" panose="020F0502020204030204" pitchFamily="34" charset="0"/>
              </a:rPr>
              <a:t> на </a:t>
            </a:r>
            <a:r>
              <a:rPr lang="ru-RU" altLang="bg-BG" sz="1800" dirty="0" err="1">
                <a:latin typeface="Calibri" panose="020F0502020204030204" pitchFamily="34" charset="0"/>
              </a:rPr>
              <a:t>икономика</a:t>
            </a:r>
            <a:r>
              <a:rPr lang="ru-RU" altLang="bg-BG" sz="1800" dirty="0">
                <a:latin typeface="Calibri" panose="020F0502020204030204" pitchFamily="34" charset="0"/>
              </a:rPr>
              <a:t>, </a:t>
            </a:r>
            <a:r>
              <a:rPr lang="ru-RU" altLang="bg-BG" sz="1800" dirty="0" err="1">
                <a:latin typeface="Calibri" panose="020F0502020204030204" pitchFamily="34" charset="0"/>
              </a:rPr>
              <a:t>която</a:t>
            </a:r>
            <a:r>
              <a:rPr lang="ru-RU" altLang="bg-BG" sz="1800" dirty="0">
                <a:latin typeface="Calibri" panose="020F0502020204030204" pitchFamily="34" charset="0"/>
              </a:rPr>
              <a:t> се </a:t>
            </a:r>
            <a:r>
              <a:rPr lang="ru-RU" altLang="bg-BG" sz="1800" dirty="0" err="1">
                <a:latin typeface="Calibri" panose="020F0502020204030204" pitchFamily="34" charset="0"/>
              </a:rPr>
              <a:t>базира</a:t>
            </a:r>
            <a:r>
              <a:rPr lang="ru-RU" altLang="bg-BG" sz="1800" dirty="0">
                <a:latin typeface="Calibri" panose="020F0502020204030204" pitchFamily="34" charset="0"/>
              </a:rPr>
              <a:t> на </a:t>
            </a:r>
            <a:r>
              <a:rPr lang="ru-RU" altLang="bg-BG" sz="1800" dirty="0" err="1">
                <a:latin typeface="Calibri" panose="020F0502020204030204" pitchFamily="34" charset="0"/>
              </a:rPr>
              <a:t>усточивост</a:t>
            </a:r>
            <a:r>
              <a:rPr lang="ru-RU" altLang="bg-BG" sz="1800" dirty="0">
                <a:latin typeface="Calibri" panose="020F0502020204030204" pitchFamily="34" charset="0"/>
              </a:rPr>
              <a:t>, знание и </a:t>
            </a:r>
            <a:r>
              <a:rPr lang="ru-RU" altLang="bg-BG" sz="1800" dirty="0" err="1">
                <a:latin typeface="Calibri" panose="020F0502020204030204" pitchFamily="34" charset="0"/>
              </a:rPr>
              <a:t>иновации</a:t>
            </a:r>
            <a:r>
              <a:rPr lang="ru-RU" altLang="bg-BG" sz="1800" dirty="0">
                <a:latin typeface="Calibri" panose="020F0502020204030204" pitchFamily="34" charset="0"/>
              </a:rPr>
              <a:t>. Да се </a:t>
            </a:r>
            <a:r>
              <a:rPr lang="ru-RU" altLang="bg-BG" sz="1800" dirty="0" err="1">
                <a:latin typeface="Calibri" panose="020F0502020204030204" pitchFamily="34" charset="0"/>
              </a:rPr>
              <a:t>подсили</a:t>
            </a:r>
            <a:r>
              <a:rPr lang="ru-RU" altLang="bg-BG" sz="1800" dirty="0">
                <a:latin typeface="Calibri" panose="020F0502020204030204" pitchFamily="34" charset="0"/>
              </a:rPr>
              <a:t> </a:t>
            </a:r>
            <a:r>
              <a:rPr lang="ru-RU" altLang="bg-BG" sz="1800" dirty="0" err="1">
                <a:latin typeface="Calibri" panose="020F0502020204030204" pitchFamily="34" charset="0"/>
              </a:rPr>
              <a:t>триъгълника</a:t>
            </a:r>
            <a:r>
              <a:rPr lang="ru-RU" altLang="bg-BG" sz="1800" dirty="0">
                <a:latin typeface="Calibri" panose="020F0502020204030204" pitchFamily="34" charset="0"/>
              </a:rPr>
              <a:t> на </a:t>
            </a:r>
            <a:r>
              <a:rPr lang="ru-RU" altLang="bg-BG" sz="1800" dirty="0" err="1">
                <a:latin typeface="Calibri" panose="020F0502020204030204" pitchFamily="34" charset="0"/>
              </a:rPr>
              <a:t>знанието</a:t>
            </a:r>
            <a:r>
              <a:rPr lang="ru-RU" altLang="bg-BG" sz="1800" dirty="0">
                <a:latin typeface="Calibri" panose="020F0502020204030204" pitchFamily="34" charset="0"/>
              </a:rPr>
              <a:t>: образование-</a:t>
            </a:r>
            <a:r>
              <a:rPr lang="ru-RU" altLang="bg-BG" sz="1800" dirty="0" err="1">
                <a:latin typeface="Calibri" panose="020F0502020204030204" pitchFamily="34" charset="0"/>
              </a:rPr>
              <a:t>изследоватекса</a:t>
            </a:r>
            <a:r>
              <a:rPr lang="ru-RU" altLang="bg-BG" sz="1800" dirty="0">
                <a:latin typeface="Calibri" panose="020F0502020204030204" pitchFamily="34" charset="0"/>
              </a:rPr>
              <a:t> </a:t>
            </a:r>
            <a:r>
              <a:rPr lang="ru-RU" altLang="bg-BG" sz="1800" dirty="0" err="1">
                <a:latin typeface="Calibri" panose="020F0502020204030204" pitchFamily="34" charset="0"/>
              </a:rPr>
              <a:t>дейност-иновации</a:t>
            </a:r>
            <a:r>
              <a:rPr lang="ru-RU" altLang="bg-BG" sz="1800" dirty="0">
                <a:latin typeface="Calibri" panose="020F0502020204030204" pitchFamily="34" charset="0"/>
              </a:rPr>
              <a:t> чрез </a:t>
            </a:r>
            <a:r>
              <a:rPr lang="ru-RU" altLang="bg-BG" sz="1800" dirty="0" err="1">
                <a:latin typeface="Calibri" panose="020F0502020204030204" pitchFamily="34" charset="0"/>
              </a:rPr>
              <a:t>местно</a:t>
            </a:r>
            <a:r>
              <a:rPr lang="ru-RU" altLang="bg-BG" sz="1800" dirty="0">
                <a:latin typeface="Calibri" panose="020F0502020204030204" pitchFamily="34" charset="0"/>
              </a:rPr>
              <a:t>, </a:t>
            </a:r>
            <a:r>
              <a:rPr lang="ru-RU" altLang="bg-BG" sz="1800" dirty="0" err="1">
                <a:latin typeface="Calibri" panose="020F0502020204030204" pitchFamily="34" charset="0"/>
              </a:rPr>
              <a:t>регионално</a:t>
            </a:r>
            <a:r>
              <a:rPr lang="ru-RU" altLang="bg-BG" sz="1800" dirty="0">
                <a:latin typeface="Calibri" panose="020F0502020204030204" pitchFamily="34" charset="0"/>
              </a:rPr>
              <a:t>, </a:t>
            </a:r>
            <a:r>
              <a:rPr lang="ru-RU" altLang="bg-BG" sz="1800" dirty="0" err="1">
                <a:latin typeface="Calibri" panose="020F0502020204030204" pitchFamily="34" charset="0"/>
              </a:rPr>
              <a:t>национално</a:t>
            </a:r>
            <a:r>
              <a:rPr lang="ru-RU" altLang="bg-BG" sz="1800" dirty="0">
                <a:latin typeface="Calibri" panose="020F0502020204030204" pitchFamily="34" charset="0"/>
              </a:rPr>
              <a:t> и </a:t>
            </a:r>
            <a:r>
              <a:rPr lang="ru-RU" altLang="bg-BG" sz="1800" dirty="0" err="1">
                <a:latin typeface="Calibri" panose="020F0502020204030204" pitchFamily="34" charset="0"/>
              </a:rPr>
              <a:t>международно</a:t>
            </a:r>
            <a:r>
              <a:rPr lang="ru-RU" altLang="bg-BG" sz="1800" dirty="0">
                <a:latin typeface="Calibri" panose="020F0502020204030204" pitchFamily="34" charset="0"/>
              </a:rPr>
              <a:t> </a:t>
            </a:r>
            <a:r>
              <a:rPr lang="ru-RU" altLang="bg-BG" sz="1800" dirty="0" err="1">
                <a:latin typeface="Calibri" panose="020F0502020204030204" pitchFamily="34" charset="0"/>
              </a:rPr>
              <a:t>коопериране</a:t>
            </a:r>
            <a:r>
              <a:rPr lang="ru-RU" altLang="bg-BG" sz="1800" dirty="0" smtClean="0">
                <a:latin typeface="Calibri" panose="020F0502020204030204" pitchFamily="34" charset="0"/>
              </a:rPr>
              <a:t>.</a:t>
            </a:r>
            <a:endParaRPr lang="en-US" altLang="bg-BG" sz="1800" dirty="0" smtClean="0">
              <a:latin typeface="Calibri" panose="020F0502020204030204" pitchFamily="34" charset="0"/>
            </a:endParaRPr>
          </a:p>
          <a:p>
            <a:pPr eaLnBrk="1" hangingPunct="1">
              <a:spcBef>
                <a:spcPts val="0"/>
              </a:spcBef>
            </a:pPr>
            <a:r>
              <a:rPr lang="en-US" altLang="bg-BG" sz="1800" i="1" dirty="0" smtClean="0">
                <a:latin typeface="Calibri" panose="020F0502020204030204" pitchFamily="34" charset="0"/>
              </a:rPr>
              <a:t>Aim: </a:t>
            </a:r>
            <a:r>
              <a:rPr lang="en-US" altLang="bg-BG" sz="1800" i="1" dirty="0">
                <a:latin typeface="Calibri" panose="020F0502020204030204" pitchFamily="34" charset="0"/>
              </a:rPr>
              <a:t> To modernize the higher education institutions in Uzbekistan in line with European reforms and in particular the Bologna process and contribute to the achievement of a sustainable, knowledge based and innovation driven economy. To enhance the knowledge triangle: education-research-innovation through local, regional, national and international cooperation</a:t>
            </a:r>
            <a:r>
              <a:rPr lang="en-US" altLang="bg-BG" sz="1800" i="1" dirty="0" smtClean="0">
                <a:latin typeface="Calibri" panose="020F0502020204030204" pitchFamily="34" charset="0"/>
              </a:rPr>
              <a:t>.</a:t>
            </a:r>
          </a:p>
          <a:p>
            <a:pPr eaLnBrk="1" hangingPunct="1">
              <a:spcBef>
                <a:spcPts val="0"/>
              </a:spcBef>
            </a:pPr>
            <a:r>
              <a:rPr lang="bg-BG" altLang="bg-BG" sz="1800" b="1" dirty="0" smtClean="0">
                <a:latin typeface="Calibri" panose="020F0502020204030204" pitchFamily="34" charset="0"/>
              </a:rPr>
              <a:t>Повече информация</a:t>
            </a:r>
            <a:r>
              <a:rPr lang="bg-BG" altLang="bg-BG" sz="1800" dirty="0" smtClean="0">
                <a:latin typeface="Calibri" panose="020F0502020204030204" pitchFamily="34" charset="0"/>
              </a:rPr>
              <a:t>/</a:t>
            </a:r>
            <a:r>
              <a:rPr lang="en-US" altLang="bg-BG" sz="1800" dirty="0" smtClean="0">
                <a:latin typeface="Calibri" panose="020F0502020204030204" pitchFamily="34" charset="0"/>
              </a:rPr>
              <a:t>More details:</a:t>
            </a:r>
            <a:r>
              <a:rPr lang="bg-BG" altLang="bg-BG" sz="1800" dirty="0" smtClean="0">
                <a:latin typeface="Calibri" panose="020F0502020204030204" pitchFamily="34" charset="0"/>
              </a:rPr>
              <a:t> </a:t>
            </a:r>
            <a:r>
              <a:rPr lang="en-GB" sz="1800" dirty="0" smtClean="0">
                <a:latin typeface="Calibri" panose="020F0502020204030204" pitchFamily="34" charset="0"/>
                <a:hlinkClick r:id="rId2"/>
              </a:rPr>
              <a:t>www.matches-project.eu</a:t>
            </a:r>
            <a:r>
              <a:rPr lang="en-GB" sz="1800" dirty="0" smtClean="0">
                <a:latin typeface="Calibri" panose="020F0502020204030204" pitchFamily="34" charset="0"/>
              </a:rPr>
              <a:t> </a:t>
            </a:r>
            <a:endParaRPr lang="bg-BG" altLang="bg-BG" sz="1800" dirty="0" smtClean="0">
              <a:latin typeface="Calibri" panose="020F0502020204030204" pitchFamily="34" charset="0"/>
            </a:endParaRPr>
          </a:p>
        </p:txBody>
      </p:sp>
      <p:sp>
        <p:nvSpPr>
          <p:cNvPr id="3" name="Title 2"/>
          <p:cNvSpPr>
            <a:spLocks noGrp="1"/>
          </p:cNvSpPr>
          <p:nvPr>
            <p:ph type="title"/>
          </p:nvPr>
        </p:nvSpPr>
        <p:spPr>
          <a:xfrm>
            <a:off x="142844" y="250354"/>
            <a:ext cx="8229600" cy="1143000"/>
          </a:xfrm>
        </p:spPr>
        <p:txBody>
          <a:bodyPr/>
          <a:lstStyle/>
          <a:p>
            <a:pPr eaLnBrk="1" fontAlgn="auto" hangingPunct="1">
              <a:spcAft>
                <a:spcPts val="0"/>
              </a:spcAft>
              <a:defRPr/>
            </a:pPr>
            <a:r>
              <a:rPr lang="en-US" sz="2700" dirty="0" err="1" smtClean="0">
                <a:solidFill>
                  <a:schemeClr val="tx1"/>
                </a:solidFill>
              </a:rPr>
              <a:t>MATcHES</a:t>
            </a:r>
            <a:endParaRPr lang="en-US" sz="2700" dirty="0">
              <a:solidFill>
                <a:schemeClr val="tx1"/>
              </a:solidFill>
            </a:endParaRPr>
          </a:p>
        </p:txBody>
      </p:sp>
      <p:sp>
        <p:nvSpPr>
          <p:cNvPr id="126980"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t>Project dissemination day, University of Ruse, Bulgaria, 10 Dec 2015</a:t>
            </a:r>
            <a:endParaRPr lang="bg-BG" altLang="bg-BG"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141220" cy="845820"/>
          </a:xfrm>
          <a:prstGeom prst="rect">
            <a:avLst/>
          </a:prstGeom>
        </p:spPr>
      </p:pic>
    </p:spTree>
    <p:extLst>
      <p:ext uri="{BB962C8B-B14F-4D97-AF65-F5344CB8AC3E}">
        <p14:creationId xmlns:p14="http://schemas.microsoft.com/office/powerpoint/2010/main" val="634381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1"/>
          <p:cNvSpPr>
            <a:spLocks noGrp="1"/>
          </p:cNvSpPr>
          <p:nvPr>
            <p:ph idx="1"/>
          </p:nvPr>
        </p:nvSpPr>
        <p:spPr>
          <a:xfrm>
            <a:off x="71406" y="1189054"/>
            <a:ext cx="8229600" cy="4832234"/>
          </a:xfrm>
        </p:spPr>
        <p:txBody>
          <a:bodyPr/>
          <a:lstStyle/>
          <a:p>
            <a:pPr eaLnBrk="1" hangingPunct="1">
              <a:spcBef>
                <a:spcPts val="0"/>
              </a:spcBef>
            </a:pPr>
            <a:r>
              <a:rPr lang="bg-BG" altLang="bg-BG" sz="1800" b="1" dirty="0" smtClean="0">
                <a:latin typeface="Calibri" panose="020F0502020204030204" pitchFamily="34" charset="0"/>
              </a:rPr>
              <a:t>Име</a:t>
            </a:r>
            <a:r>
              <a:rPr lang="en-US" altLang="bg-BG" sz="1800" dirty="0" smtClean="0">
                <a:latin typeface="Calibri" panose="020F0502020204030204" pitchFamily="34" charset="0"/>
              </a:rPr>
              <a:t>: </a:t>
            </a:r>
            <a:r>
              <a:rPr lang="ru-RU" altLang="bg-BG" sz="1800" dirty="0" err="1">
                <a:latin typeface="Calibri" panose="020F0502020204030204" pitchFamily="34" charset="0"/>
              </a:rPr>
              <a:t>Изследване</a:t>
            </a:r>
            <a:r>
              <a:rPr lang="ru-RU" altLang="bg-BG" sz="1800" dirty="0">
                <a:latin typeface="Calibri" panose="020F0502020204030204" pitchFamily="34" charset="0"/>
              </a:rPr>
              <a:t> на </a:t>
            </a:r>
            <a:r>
              <a:rPr lang="ru-RU" altLang="bg-BG" sz="1800" dirty="0" err="1">
                <a:latin typeface="Calibri" panose="020F0502020204030204" pitchFamily="34" charset="0"/>
              </a:rPr>
              <a:t>хранителното</a:t>
            </a:r>
            <a:r>
              <a:rPr lang="ru-RU" altLang="bg-BG" sz="1800" dirty="0">
                <a:latin typeface="Calibri" panose="020F0502020204030204" pitchFamily="34" charset="0"/>
              </a:rPr>
              <a:t> </a:t>
            </a:r>
            <a:r>
              <a:rPr lang="ru-RU" altLang="bg-BG" sz="1800" dirty="0" err="1">
                <a:latin typeface="Calibri" panose="020F0502020204030204" pitchFamily="34" charset="0"/>
              </a:rPr>
              <a:t>етикетиране</a:t>
            </a:r>
            <a:r>
              <a:rPr lang="ru-RU" altLang="bg-BG" sz="1800" dirty="0">
                <a:latin typeface="Calibri" panose="020F0502020204030204" pitchFamily="34" charset="0"/>
              </a:rPr>
              <a:t> в </a:t>
            </a:r>
            <a:r>
              <a:rPr lang="ru-RU" altLang="bg-BG" sz="1800" dirty="0" err="1">
                <a:latin typeface="Calibri" panose="020F0502020204030204" pitchFamily="34" charset="0"/>
              </a:rPr>
              <a:t>страните</a:t>
            </a:r>
            <a:r>
              <a:rPr lang="ru-RU" altLang="bg-BG" sz="1800" dirty="0">
                <a:latin typeface="Calibri" panose="020F0502020204030204" pitchFamily="34" charset="0"/>
              </a:rPr>
              <a:t> от </a:t>
            </a:r>
            <a:r>
              <a:rPr lang="ru-RU" altLang="bg-BG" sz="1800" dirty="0" err="1">
                <a:latin typeface="Calibri" panose="020F0502020204030204" pitchFamily="34" charset="0"/>
              </a:rPr>
              <a:t>черноморския</a:t>
            </a:r>
            <a:r>
              <a:rPr lang="ru-RU" altLang="bg-BG" sz="1800" dirty="0">
                <a:latin typeface="Calibri" panose="020F0502020204030204" pitchFamily="34" charset="0"/>
              </a:rPr>
              <a:t> регион</a:t>
            </a:r>
            <a:endParaRPr lang="en-US" altLang="bg-BG" sz="1800" dirty="0" smtClean="0">
              <a:latin typeface="Calibri" panose="020F0502020204030204" pitchFamily="34" charset="0"/>
            </a:endParaRPr>
          </a:p>
          <a:p>
            <a:pPr eaLnBrk="1" hangingPunct="1">
              <a:spcBef>
                <a:spcPts val="0"/>
              </a:spcBef>
            </a:pPr>
            <a:r>
              <a:rPr lang="en-US" altLang="bg-BG" sz="1800" b="1" i="1" dirty="0" smtClean="0">
                <a:latin typeface="Calibri" panose="020F0502020204030204" pitchFamily="34" charset="0"/>
              </a:rPr>
              <a:t>Name</a:t>
            </a:r>
            <a:r>
              <a:rPr lang="en-US" altLang="bg-BG" sz="1800" i="1" dirty="0" smtClean="0">
                <a:latin typeface="Calibri" panose="020F0502020204030204" pitchFamily="34" charset="0"/>
              </a:rPr>
              <a:t>: </a:t>
            </a:r>
            <a:r>
              <a:rPr lang="en-US" altLang="bg-BG" sz="1800" i="1" dirty="0" err="1">
                <a:latin typeface="Calibri" panose="020F0502020204030204" pitchFamily="34" charset="0"/>
              </a:rPr>
              <a:t>NUTritional</a:t>
            </a:r>
            <a:r>
              <a:rPr lang="en-US" altLang="bg-BG" sz="1800" i="1" dirty="0">
                <a:latin typeface="Calibri" panose="020F0502020204030204" pitchFamily="34" charset="0"/>
              </a:rPr>
              <a:t> </a:t>
            </a:r>
            <a:r>
              <a:rPr lang="en-US" altLang="bg-BG" sz="1800" i="1" dirty="0" err="1">
                <a:latin typeface="Calibri" panose="020F0502020204030204" pitchFamily="34" charset="0"/>
              </a:rPr>
              <a:t>LABeling</a:t>
            </a:r>
            <a:r>
              <a:rPr lang="en-US" altLang="bg-BG" sz="1800" i="1" dirty="0">
                <a:latin typeface="Calibri" panose="020F0502020204030204" pitchFamily="34" charset="0"/>
              </a:rPr>
              <a:t> Study in Black Sea Region Countries, FP7  "People" </a:t>
            </a:r>
            <a:r>
              <a:rPr lang="en-US" altLang="bg-BG" sz="1800" i="1" dirty="0" smtClean="0">
                <a:latin typeface="Calibri" panose="020F0502020204030204" pitchFamily="34" charset="0"/>
              </a:rPr>
              <a:t>318946</a:t>
            </a:r>
            <a:endParaRPr lang="en-US" altLang="bg-BG" sz="1800" i="1" dirty="0">
              <a:latin typeface="Calibri" panose="020F0502020204030204" pitchFamily="34" charset="0"/>
            </a:endParaRPr>
          </a:p>
          <a:p>
            <a:pPr eaLnBrk="1" hangingPunct="1">
              <a:spcBef>
                <a:spcPts val="0"/>
              </a:spcBef>
            </a:pPr>
            <a:r>
              <a:rPr lang="bg-BG" altLang="bg-BG" sz="1800" b="1" dirty="0" smtClean="0">
                <a:latin typeface="Calibri" panose="020F0502020204030204" pitchFamily="34" charset="0"/>
              </a:rPr>
              <a:t>Програма</a:t>
            </a:r>
            <a:r>
              <a:rPr lang="bg-BG" altLang="bg-BG" sz="1800" dirty="0" smtClean="0">
                <a:latin typeface="Calibri" panose="020F0502020204030204" pitchFamily="34" charset="0"/>
              </a:rPr>
              <a:t>/</a:t>
            </a:r>
            <a:r>
              <a:rPr lang="en-US" altLang="bg-BG" sz="1800" dirty="0" smtClean="0">
                <a:latin typeface="Calibri" panose="020F0502020204030204" pitchFamily="34" charset="0"/>
              </a:rPr>
              <a:t>Fund: FP 7</a:t>
            </a:r>
          </a:p>
          <a:p>
            <a:pPr eaLnBrk="1" hangingPunct="1">
              <a:spcBef>
                <a:spcPts val="0"/>
              </a:spcBef>
            </a:pPr>
            <a:r>
              <a:rPr lang="bg-BG" altLang="bg-BG" sz="1800" b="1" dirty="0" smtClean="0">
                <a:latin typeface="Calibri" panose="020F0502020204030204" pitchFamily="34" charset="0"/>
              </a:rPr>
              <a:t>Продължителност</a:t>
            </a:r>
            <a:r>
              <a:rPr lang="bg-BG" altLang="bg-BG" sz="1800" dirty="0" smtClean="0">
                <a:latin typeface="Calibri" panose="020F0502020204030204" pitchFamily="34" charset="0"/>
              </a:rPr>
              <a:t>/</a:t>
            </a:r>
            <a:r>
              <a:rPr lang="en-US" altLang="bg-BG" sz="1800" dirty="0" smtClean="0">
                <a:latin typeface="Calibri" panose="020F0502020204030204" pitchFamily="34" charset="0"/>
              </a:rPr>
              <a:t>Duration:2013-2016</a:t>
            </a:r>
          </a:p>
          <a:p>
            <a:pPr eaLnBrk="1" hangingPunct="1">
              <a:spcBef>
                <a:spcPts val="0"/>
              </a:spcBef>
            </a:pPr>
            <a:r>
              <a:rPr lang="bg-BG" altLang="bg-BG" sz="1800" b="1" dirty="0" smtClean="0">
                <a:latin typeface="Calibri" panose="020F0502020204030204" pitchFamily="34" charset="0"/>
              </a:rPr>
              <a:t>Цел</a:t>
            </a:r>
            <a:r>
              <a:rPr lang="en-US" altLang="bg-BG" sz="1800" dirty="0" smtClean="0">
                <a:latin typeface="Calibri" panose="020F0502020204030204" pitchFamily="34" charset="0"/>
              </a:rPr>
              <a:t>: </a:t>
            </a:r>
            <a:r>
              <a:rPr lang="ru-RU" altLang="bg-BG" sz="1800" dirty="0" err="1">
                <a:latin typeface="Calibri" panose="020F0502020204030204" pitchFamily="34" charset="0"/>
              </a:rPr>
              <a:t>Проектът</a:t>
            </a:r>
            <a:r>
              <a:rPr lang="ru-RU" altLang="bg-BG" sz="1800" dirty="0">
                <a:latin typeface="Calibri" panose="020F0502020204030204" pitchFamily="34" charset="0"/>
              </a:rPr>
              <a:t> NUTRILAB е </a:t>
            </a:r>
            <a:r>
              <a:rPr lang="ru-RU" altLang="bg-BG" sz="1800" dirty="0" err="1">
                <a:latin typeface="Calibri" panose="020F0502020204030204" pitchFamily="34" charset="0"/>
              </a:rPr>
              <a:t>фокусиран</a:t>
            </a:r>
            <a:r>
              <a:rPr lang="ru-RU" altLang="bg-BG" sz="1800" dirty="0">
                <a:latin typeface="Calibri" panose="020F0502020204030204" pitchFamily="34" charset="0"/>
              </a:rPr>
              <a:t> </a:t>
            </a:r>
            <a:r>
              <a:rPr lang="ru-RU" altLang="bg-BG" sz="1800" dirty="0" err="1">
                <a:latin typeface="Calibri" panose="020F0502020204030204" pitchFamily="34" charset="0"/>
              </a:rPr>
              <a:t>върху</a:t>
            </a:r>
            <a:r>
              <a:rPr lang="ru-RU" altLang="bg-BG" sz="1800" dirty="0">
                <a:latin typeface="Calibri" panose="020F0502020204030204" pitchFamily="34" charset="0"/>
              </a:rPr>
              <a:t> </a:t>
            </a:r>
            <a:r>
              <a:rPr lang="ru-RU" altLang="bg-BG" sz="1800" dirty="0" err="1">
                <a:latin typeface="Calibri" panose="020F0502020204030204" pitchFamily="34" charset="0"/>
              </a:rPr>
              <a:t>идеята</a:t>
            </a:r>
            <a:r>
              <a:rPr lang="ru-RU" altLang="bg-BG" sz="1800" dirty="0">
                <a:latin typeface="Calibri" panose="020F0502020204030204" pitchFamily="34" charset="0"/>
              </a:rPr>
              <a:t> за </a:t>
            </a:r>
            <a:r>
              <a:rPr lang="ru-RU" altLang="bg-BG" sz="1800" dirty="0" err="1">
                <a:latin typeface="Calibri" panose="020F0502020204030204" pitchFamily="34" charset="0"/>
              </a:rPr>
              <a:t>информираност</a:t>
            </a:r>
            <a:r>
              <a:rPr lang="ru-RU" altLang="bg-BG" sz="1800" dirty="0">
                <a:latin typeface="Calibri" panose="020F0502020204030204" pitchFamily="34" charset="0"/>
              </a:rPr>
              <a:t> при </a:t>
            </a:r>
            <a:r>
              <a:rPr lang="ru-RU" altLang="bg-BG" sz="1800" dirty="0" err="1">
                <a:latin typeface="Calibri" panose="020F0502020204030204" pitchFamily="34" charset="0"/>
              </a:rPr>
              <a:t>избора</a:t>
            </a:r>
            <a:r>
              <a:rPr lang="ru-RU" altLang="bg-BG" sz="1800" dirty="0">
                <a:latin typeface="Calibri" panose="020F0502020204030204" pitchFamily="34" charset="0"/>
              </a:rPr>
              <a:t> на </a:t>
            </a:r>
            <a:r>
              <a:rPr lang="ru-RU" altLang="bg-BG" sz="1800" dirty="0" err="1">
                <a:latin typeface="Calibri" panose="020F0502020204030204" pitchFamily="34" charset="0"/>
              </a:rPr>
              <a:t>продукти</a:t>
            </a:r>
            <a:r>
              <a:rPr lang="ru-RU" altLang="bg-BG" sz="1800" dirty="0">
                <a:latin typeface="Calibri" panose="020F0502020204030204" pitchFamily="34" charset="0"/>
              </a:rPr>
              <a:t>. Адекватно </a:t>
            </a:r>
            <a:r>
              <a:rPr lang="ru-RU" altLang="bg-BG" sz="1800" dirty="0" err="1">
                <a:latin typeface="Calibri" panose="020F0502020204030204" pitchFamily="34" charset="0"/>
              </a:rPr>
              <a:t>описаното</a:t>
            </a:r>
            <a:r>
              <a:rPr lang="ru-RU" altLang="bg-BG" sz="1800" dirty="0">
                <a:latin typeface="Calibri" panose="020F0502020204030204" pitchFamily="34" charset="0"/>
              </a:rPr>
              <a:t> в </a:t>
            </a:r>
            <a:r>
              <a:rPr lang="ru-RU" altLang="bg-BG" sz="1800" dirty="0" err="1">
                <a:latin typeface="Calibri" panose="020F0502020204030204" pitchFamily="34" charset="0"/>
              </a:rPr>
              <a:t>етикетите</a:t>
            </a:r>
            <a:r>
              <a:rPr lang="ru-RU" altLang="bg-BG" sz="1800" dirty="0">
                <a:latin typeface="Calibri" panose="020F0502020204030204" pitchFamily="34" charset="0"/>
              </a:rPr>
              <a:t> </a:t>
            </a:r>
            <a:r>
              <a:rPr lang="ru-RU" altLang="bg-BG" sz="1800" dirty="0" err="1">
                <a:latin typeface="Calibri" panose="020F0502020204030204" pitchFamily="34" charset="0"/>
              </a:rPr>
              <a:t>хранително</a:t>
            </a:r>
            <a:r>
              <a:rPr lang="ru-RU" altLang="bg-BG" sz="1800" dirty="0">
                <a:latin typeface="Calibri" panose="020F0502020204030204" pitchFamily="34" charset="0"/>
              </a:rPr>
              <a:t> </a:t>
            </a:r>
            <a:r>
              <a:rPr lang="ru-RU" altLang="bg-BG" sz="1800" dirty="0" err="1">
                <a:latin typeface="Calibri" panose="020F0502020204030204" pitchFamily="34" charset="0"/>
              </a:rPr>
              <a:t>съдържание</a:t>
            </a:r>
            <a:r>
              <a:rPr lang="ru-RU" altLang="bg-BG" sz="1800" dirty="0">
                <a:latin typeface="Calibri" panose="020F0502020204030204" pitchFamily="34" charset="0"/>
              </a:rPr>
              <a:t> на </a:t>
            </a:r>
            <a:r>
              <a:rPr lang="ru-RU" altLang="bg-BG" sz="1800" dirty="0" err="1">
                <a:latin typeface="Calibri" panose="020F0502020204030204" pitchFamily="34" charset="0"/>
              </a:rPr>
              <a:t>мазнини</a:t>
            </a:r>
            <a:r>
              <a:rPr lang="ru-RU" altLang="bg-BG" sz="1800" dirty="0">
                <a:latin typeface="Calibri" panose="020F0502020204030204" pitchFamily="34" charset="0"/>
              </a:rPr>
              <a:t>, соли, </a:t>
            </a:r>
            <a:r>
              <a:rPr lang="ru-RU" altLang="bg-BG" sz="1800" dirty="0" err="1">
                <a:latin typeface="Calibri" panose="020F0502020204030204" pitchFamily="34" charset="0"/>
              </a:rPr>
              <a:t>захари</a:t>
            </a:r>
            <a:r>
              <a:rPr lang="ru-RU" altLang="bg-BG" sz="1800" dirty="0">
                <a:latin typeface="Calibri" panose="020F0502020204030204" pitchFamily="34" charset="0"/>
              </a:rPr>
              <a:t> и др. е в </a:t>
            </a:r>
            <a:r>
              <a:rPr lang="ru-RU" altLang="bg-BG" sz="1800" dirty="0" err="1">
                <a:latin typeface="Calibri" panose="020F0502020204030204" pitchFamily="34" charset="0"/>
              </a:rPr>
              <a:t>помощ</a:t>
            </a:r>
            <a:r>
              <a:rPr lang="ru-RU" altLang="bg-BG" sz="1800" dirty="0">
                <a:latin typeface="Calibri" panose="020F0502020204030204" pitchFamily="34" charset="0"/>
              </a:rPr>
              <a:t> на </a:t>
            </a:r>
            <a:r>
              <a:rPr lang="ru-RU" altLang="bg-BG" sz="1800" dirty="0" err="1">
                <a:latin typeface="Calibri" panose="020F0502020204030204" pitchFamily="34" charset="0"/>
              </a:rPr>
              <a:t>потребителите</a:t>
            </a:r>
            <a:r>
              <a:rPr lang="ru-RU" altLang="bg-BG" sz="1800" dirty="0">
                <a:latin typeface="Calibri" panose="020F0502020204030204" pitchFamily="34" charset="0"/>
              </a:rPr>
              <a:t> при </a:t>
            </a:r>
            <a:r>
              <a:rPr lang="ru-RU" altLang="bg-BG" sz="1800" dirty="0" err="1">
                <a:latin typeface="Calibri" panose="020F0502020204030204" pitchFamily="34" charset="0"/>
              </a:rPr>
              <a:t>съставянето</a:t>
            </a:r>
            <a:r>
              <a:rPr lang="ru-RU" altLang="bg-BG" sz="1800" dirty="0">
                <a:latin typeface="Calibri" panose="020F0502020204030204" pitchFamily="34" charset="0"/>
              </a:rPr>
              <a:t> на </a:t>
            </a:r>
            <a:r>
              <a:rPr lang="ru-RU" altLang="bg-BG" sz="1800" dirty="0" err="1">
                <a:latin typeface="Calibri" panose="020F0502020204030204" pitchFamily="34" charset="0"/>
              </a:rPr>
              <a:t>съобразен</a:t>
            </a:r>
            <a:r>
              <a:rPr lang="ru-RU" altLang="bg-BG" sz="1800" dirty="0">
                <a:latin typeface="Calibri" panose="020F0502020204030204" pitchFamily="34" charset="0"/>
              </a:rPr>
              <a:t> с </a:t>
            </a:r>
            <a:r>
              <a:rPr lang="ru-RU" altLang="bg-BG" sz="1800" dirty="0" err="1">
                <a:latin typeface="Calibri" panose="020F0502020204030204" pitchFamily="34" charset="0"/>
              </a:rPr>
              <a:t>личните</a:t>
            </a:r>
            <a:r>
              <a:rPr lang="ru-RU" altLang="bg-BG" sz="1800" dirty="0">
                <a:latin typeface="Calibri" panose="020F0502020204030204" pitchFamily="34" charset="0"/>
              </a:rPr>
              <a:t> им </a:t>
            </a:r>
            <a:r>
              <a:rPr lang="ru-RU" altLang="bg-BG" sz="1800" dirty="0" err="1">
                <a:latin typeface="Calibri" panose="020F0502020204030204" pitchFamily="34" charset="0"/>
              </a:rPr>
              <a:t>нужди</a:t>
            </a:r>
            <a:r>
              <a:rPr lang="ru-RU" altLang="bg-BG" sz="1800" dirty="0">
                <a:latin typeface="Calibri" panose="020F0502020204030204" pitchFamily="34" charset="0"/>
              </a:rPr>
              <a:t> </a:t>
            </a:r>
            <a:r>
              <a:rPr lang="ru-RU" altLang="bg-BG" sz="1800" dirty="0" err="1">
                <a:latin typeface="Calibri" panose="020F0502020204030204" pitchFamily="34" charset="0"/>
              </a:rPr>
              <a:t>дневен</a:t>
            </a:r>
            <a:r>
              <a:rPr lang="ru-RU" altLang="bg-BG" sz="1800" dirty="0">
                <a:latin typeface="Calibri" panose="020F0502020204030204" pitchFamily="34" charset="0"/>
              </a:rPr>
              <a:t> </a:t>
            </a:r>
            <a:r>
              <a:rPr lang="ru-RU" altLang="bg-BG" sz="1800" dirty="0" err="1">
                <a:latin typeface="Calibri" panose="020F0502020204030204" pitchFamily="34" charset="0"/>
              </a:rPr>
              <a:t>хранителен</a:t>
            </a:r>
            <a:r>
              <a:rPr lang="ru-RU" altLang="bg-BG" sz="1800" dirty="0">
                <a:latin typeface="Calibri" panose="020F0502020204030204" pitchFamily="34" charset="0"/>
              </a:rPr>
              <a:t> режим. </a:t>
            </a:r>
            <a:endParaRPr lang="en-US" altLang="bg-BG" sz="1800" dirty="0" smtClean="0">
              <a:latin typeface="Calibri" panose="020F0502020204030204" pitchFamily="34" charset="0"/>
            </a:endParaRPr>
          </a:p>
          <a:p>
            <a:pPr eaLnBrk="1" hangingPunct="1">
              <a:spcBef>
                <a:spcPts val="0"/>
              </a:spcBef>
            </a:pPr>
            <a:r>
              <a:rPr lang="en-US" altLang="bg-BG" sz="1800" b="1" i="1" dirty="0" smtClean="0">
                <a:latin typeface="Calibri" panose="020F0502020204030204" pitchFamily="34" charset="0"/>
              </a:rPr>
              <a:t>Aim: </a:t>
            </a:r>
            <a:r>
              <a:rPr lang="en-US" altLang="bg-BG" sz="1800" b="1" i="1" dirty="0">
                <a:solidFill>
                  <a:srgbClr val="FF0000"/>
                </a:solidFill>
                <a:latin typeface="Calibri" panose="020F0502020204030204" pitchFamily="34" charset="0"/>
              </a:rPr>
              <a:t> </a:t>
            </a:r>
            <a:r>
              <a:rPr lang="en-US" altLang="bg-BG" sz="1800" i="1" dirty="0">
                <a:latin typeface="Calibri" panose="020F0502020204030204" pitchFamily="34" charset="0"/>
              </a:rPr>
              <a:t>The overall aims of NUTRILAB </a:t>
            </a:r>
            <a:r>
              <a:rPr lang="en-US" altLang="bg-BG" sz="1800" i="1" dirty="0" smtClean="0">
                <a:latin typeface="Calibri" panose="020F0502020204030204" pitchFamily="34" charset="0"/>
              </a:rPr>
              <a:t>are:</a:t>
            </a:r>
            <a:r>
              <a:rPr lang="bg-BG" altLang="bg-BG" sz="1800" i="1" dirty="0">
                <a:latin typeface="Calibri" panose="020F0502020204030204" pitchFamily="34" charset="0"/>
              </a:rPr>
              <a:t> </a:t>
            </a:r>
            <a:r>
              <a:rPr lang="en-US" altLang="bg-BG" sz="1800" i="1" dirty="0" smtClean="0">
                <a:latin typeface="Calibri" panose="020F0502020204030204" pitchFamily="34" charset="0"/>
              </a:rPr>
              <a:t>Bring </a:t>
            </a:r>
            <a:r>
              <a:rPr lang="en-US" altLang="bg-BG" sz="1800" i="1" dirty="0">
                <a:latin typeface="Calibri" panose="020F0502020204030204" pitchFamily="34" charset="0"/>
              </a:rPr>
              <a:t>together, review and analyze current research on consumer understanding of claims, and also labeling where this would inform our knowledge of consumer understanding of </a:t>
            </a:r>
            <a:r>
              <a:rPr lang="en-US" altLang="bg-BG" sz="1800" i="1" dirty="0" err="1" smtClean="0">
                <a:latin typeface="Calibri" panose="020F0502020204030204" pitchFamily="34" charset="0"/>
              </a:rPr>
              <a:t>claims.Gather</a:t>
            </a:r>
            <a:r>
              <a:rPr lang="en-US" altLang="bg-BG" sz="1800" i="1" dirty="0" smtClean="0">
                <a:latin typeface="Calibri" panose="020F0502020204030204" pitchFamily="34" charset="0"/>
              </a:rPr>
              <a:t> </a:t>
            </a:r>
            <a:r>
              <a:rPr lang="en-US" altLang="bg-BG" sz="1800" i="1" dirty="0">
                <a:latin typeface="Calibri" panose="020F0502020204030204" pitchFamily="34" charset="0"/>
              </a:rPr>
              <a:t>information on how consumer understanding of claims varies across different population groups, to gain insight into the understanding of the 'average consumer'. </a:t>
            </a:r>
            <a:endParaRPr lang="bg-BG" altLang="bg-BG" sz="1800" i="1" dirty="0" smtClean="0">
              <a:latin typeface="Calibri" panose="020F0502020204030204" pitchFamily="34" charset="0"/>
            </a:endParaRPr>
          </a:p>
          <a:p>
            <a:pPr eaLnBrk="1" hangingPunct="1">
              <a:spcBef>
                <a:spcPts val="0"/>
              </a:spcBef>
            </a:pPr>
            <a:r>
              <a:rPr lang="bg-BG" altLang="bg-BG" sz="1800" b="1" dirty="0" smtClean="0">
                <a:latin typeface="Calibri" panose="020F0502020204030204" pitchFamily="34" charset="0"/>
              </a:rPr>
              <a:t>Повече информация</a:t>
            </a:r>
            <a:r>
              <a:rPr lang="bg-BG" altLang="bg-BG" sz="1800" dirty="0" smtClean="0">
                <a:latin typeface="Calibri" panose="020F0502020204030204" pitchFamily="34" charset="0"/>
              </a:rPr>
              <a:t>/</a:t>
            </a:r>
            <a:r>
              <a:rPr lang="en-US" altLang="bg-BG" sz="1800" dirty="0" smtClean="0">
                <a:latin typeface="Calibri" panose="020F0502020204030204" pitchFamily="34" charset="0"/>
              </a:rPr>
              <a:t>More details: </a:t>
            </a:r>
            <a:r>
              <a:rPr lang="en-US" altLang="bg-BG" sz="1800" dirty="0">
                <a:latin typeface="Calibri" panose="020F0502020204030204" pitchFamily="34" charset="0"/>
                <a:hlinkClick r:id="rId2"/>
              </a:rPr>
              <a:t>http://www.nutrilabproject.eu</a:t>
            </a:r>
            <a:r>
              <a:rPr lang="en-US" altLang="bg-BG" sz="1800" dirty="0" smtClean="0">
                <a:latin typeface="Calibri" panose="020F0502020204030204" pitchFamily="34" charset="0"/>
                <a:hlinkClick r:id="rId2"/>
              </a:rPr>
              <a:t>/</a:t>
            </a:r>
            <a:r>
              <a:rPr lang="en-US" altLang="bg-BG" sz="1800" dirty="0" smtClean="0">
                <a:latin typeface="Calibri" panose="020F0502020204030204" pitchFamily="34" charset="0"/>
              </a:rPr>
              <a:t>  </a:t>
            </a:r>
          </a:p>
          <a:p>
            <a:pPr eaLnBrk="1" hangingPunct="1">
              <a:spcBef>
                <a:spcPts val="0"/>
              </a:spcBef>
            </a:pPr>
            <a:endParaRPr lang="bg-BG" altLang="bg-BG" sz="2000" dirty="0" smtClean="0"/>
          </a:p>
        </p:txBody>
      </p:sp>
      <p:sp>
        <p:nvSpPr>
          <p:cNvPr id="3" name="Title 2"/>
          <p:cNvSpPr>
            <a:spLocks noGrp="1"/>
          </p:cNvSpPr>
          <p:nvPr>
            <p:ph type="title"/>
          </p:nvPr>
        </p:nvSpPr>
        <p:spPr>
          <a:xfrm>
            <a:off x="128614" y="142852"/>
            <a:ext cx="8229600" cy="939784"/>
          </a:xfrm>
        </p:spPr>
        <p:txBody>
          <a:bodyPr/>
          <a:lstStyle/>
          <a:p>
            <a:pPr eaLnBrk="1" fontAlgn="auto" hangingPunct="1">
              <a:spcAft>
                <a:spcPts val="0"/>
              </a:spcAft>
              <a:defRPr/>
            </a:pPr>
            <a:r>
              <a:rPr lang="en-US" dirty="0" smtClean="0">
                <a:latin typeface="Calibri" panose="020F0502020204030204" pitchFamily="34" charset="0"/>
              </a:rPr>
              <a:t>   NUTRILAB </a:t>
            </a:r>
            <a:endParaRPr lang="bg-BG" dirty="0">
              <a:latin typeface="Calibri" panose="020F0502020204030204" pitchFamily="34" charset="0"/>
            </a:endParaRPr>
          </a:p>
        </p:txBody>
      </p:sp>
      <p:sp>
        <p:nvSpPr>
          <p:cNvPr id="131077"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0"/>
            <a:ext cx="2955404" cy="1087366"/>
          </a:xfrm>
          <a:prstGeom prst="rect">
            <a:avLst/>
          </a:prstGeom>
        </p:spPr>
      </p:pic>
    </p:spTree>
    <p:extLst>
      <p:ext uri="{BB962C8B-B14F-4D97-AF65-F5344CB8AC3E}">
        <p14:creationId xmlns:p14="http://schemas.microsoft.com/office/powerpoint/2010/main" val="1666381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052736"/>
            <a:ext cx="8229600" cy="5472608"/>
          </a:xfrm>
        </p:spPr>
        <p:txBody>
          <a:bodyPr/>
          <a:lstStyle/>
          <a:p>
            <a:pPr lvl="0">
              <a:buClr>
                <a:srgbClr val="2DA2BF"/>
              </a:buClr>
            </a:pPr>
            <a:r>
              <a:rPr lang="bg-BG" sz="2000" b="1" dirty="0" smtClean="0">
                <a:solidFill>
                  <a:prstClr val="black"/>
                </a:solidFill>
              </a:rPr>
              <a:t>COST</a:t>
            </a:r>
            <a:endParaRPr lang="en-US" sz="2000" b="1" dirty="0" smtClean="0">
              <a:solidFill>
                <a:prstClr val="black"/>
              </a:solidFill>
            </a:endParaRPr>
          </a:p>
          <a:p>
            <a:pPr lvl="0">
              <a:buClr>
                <a:srgbClr val="2DA2BF"/>
              </a:buClr>
            </a:pPr>
            <a:r>
              <a:rPr lang="en-US" sz="2000" b="1" dirty="0" smtClean="0">
                <a:solidFill>
                  <a:prstClr val="black"/>
                </a:solidFill>
              </a:rPr>
              <a:t>DAAD</a:t>
            </a:r>
          </a:p>
          <a:p>
            <a:pPr lvl="0">
              <a:buClr>
                <a:srgbClr val="2DA2BF"/>
              </a:buClr>
            </a:pPr>
            <a:r>
              <a:rPr lang="en-US" sz="2000" b="1" dirty="0" smtClean="0">
                <a:solidFill>
                  <a:prstClr val="black"/>
                </a:solidFill>
              </a:rPr>
              <a:t>CEEPUS</a:t>
            </a:r>
            <a:endParaRPr lang="en-US" sz="2000" b="1" dirty="0"/>
          </a:p>
          <a:p>
            <a:pPr lvl="0"/>
            <a:r>
              <a:rPr lang="bg-BG" sz="2000" b="1" dirty="0" smtClean="0"/>
              <a:t>ERASMUS</a:t>
            </a:r>
          </a:p>
          <a:p>
            <a:pPr lvl="0"/>
            <a:r>
              <a:rPr lang="bg-BG" sz="2000" b="1" dirty="0" smtClean="0"/>
              <a:t>ERASMUS  MUNDUS</a:t>
            </a:r>
            <a:endParaRPr lang="en-US" sz="2000" b="1" dirty="0" smtClean="0"/>
          </a:p>
          <a:p>
            <a:pPr lvl="0"/>
            <a:r>
              <a:rPr lang="bg-BG" sz="2000" b="1" dirty="0" smtClean="0"/>
              <a:t>FP7</a:t>
            </a:r>
            <a:endParaRPr lang="en-US" sz="2000" b="1" dirty="0" smtClean="0"/>
          </a:p>
          <a:p>
            <a:pPr lvl="0"/>
            <a:r>
              <a:rPr lang="en-US" sz="2000" b="1" dirty="0" smtClean="0"/>
              <a:t>Horizon 2020</a:t>
            </a:r>
          </a:p>
          <a:p>
            <a:pPr lvl="0">
              <a:buClr>
                <a:srgbClr val="2DA2BF"/>
              </a:buClr>
            </a:pPr>
            <a:r>
              <a:rPr lang="en-US" sz="2000" b="1" dirty="0" smtClean="0">
                <a:solidFill>
                  <a:prstClr val="black"/>
                </a:solidFill>
              </a:rPr>
              <a:t>TEMPUS</a:t>
            </a:r>
            <a:endParaRPr lang="en-US" sz="2000" b="1" dirty="0" smtClean="0"/>
          </a:p>
          <a:p>
            <a:pPr lvl="0"/>
            <a:r>
              <a:rPr lang="bg-BG" sz="2000" b="1" dirty="0" smtClean="0"/>
              <a:t>ОП "Развитие на конкурентоспособността на българската икономика 2007-2013“</a:t>
            </a:r>
          </a:p>
          <a:p>
            <a:pPr lvl="0"/>
            <a:r>
              <a:rPr lang="bg-BG" sz="2000" b="1" dirty="0" smtClean="0"/>
              <a:t>ОП "Развитие на човешките ресурси 2007-2013“</a:t>
            </a:r>
          </a:p>
          <a:p>
            <a:pPr lvl="0"/>
            <a:r>
              <a:rPr lang="bg-BG" sz="2000" b="1" dirty="0" smtClean="0"/>
              <a:t>Програма "ТГС Румъния-България 2007-2013“</a:t>
            </a:r>
            <a:endParaRPr lang="en-US" sz="2000" b="1" dirty="0" smtClean="0"/>
          </a:p>
          <a:p>
            <a:pPr lvl="0">
              <a:buClr>
                <a:srgbClr val="2DA2BF"/>
              </a:buClr>
            </a:pPr>
            <a:r>
              <a:rPr lang="bg-BG" altLang="bg-BG" sz="2000" b="1" dirty="0">
                <a:solidFill>
                  <a:prstClr val="black"/>
                </a:solidFill>
              </a:rPr>
              <a:t>Фонд </a:t>
            </a:r>
            <a:r>
              <a:rPr lang="en-US" altLang="bg-BG" sz="2000" b="1" dirty="0">
                <a:solidFill>
                  <a:prstClr val="black"/>
                </a:solidFill>
              </a:rPr>
              <a:t>“</a:t>
            </a:r>
            <a:r>
              <a:rPr lang="bg-BG" altLang="bg-BG" sz="2000" b="1" dirty="0">
                <a:solidFill>
                  <a:prstClr val="black"/>
                </a:solidFill>
              </a:rPr>
              <a:t>Научни изследвания</a:t>
            </a:r>
            <a:r>
              <a:rPr lang="en-US" altLang="bg-BG" sz="2000" b="1" dirty="0">
                <a:solidFill>
                  <a:prstClr val="black"/>
                </a:solidFill>
              </a:rPr>
              <a:t>”</a:t>
            </a:r>
            <a:endParaRPr lang="bg-BG" sz="2000" b="1" dirty="0">
              <a:solidFill>
                <a:prstClr val="black"/>
              </a:solidFill>
            </a:endParaRPr>
          </a:p>
          <a:p>
            <a:pPr lvl="0"/>
            <a:endParaRPr lang="bg-BG" sz="1600" b="1" dirty="0" smtClean="0"/>
          </a:p>
          <a:p>
            <a:endParaRPr lang="bg-BG" sz="1800" dirty="0"/>
          </a:p>
        </p:txBody>
      </p:sp>
      <p:sp>
        <p:nvSpPr>
          <p:cNvPr id="3" name="Title 2"/>
          <p:cNvSpPr>
            <a:spLocks noGrp="1"/>
          </p:cNvSpPr>
          <p:nvPr>
            <p:ph type="title"/>
          </p:nvPr>
        </p:nvSpPr>
        <p:spPr>
          <a:xfrm>
            <a:off x="457200" y="71414"/>
            <a:ext cx="8229600" cy="868346"/>
          </a:xfrm>
        </p:spPr>
        <p:txBody>
          <a:bodyPr/>
          <a:lstStyle/>
          <a:p>
            <a:r>
              <a:rPr lang="en-US" dirty="0" smtClean="0"/>
              <a:t>Programs</a:t>
            </a:r>
            <a:r>
              <a:rPr lang="bg-BG" dirty="0" smtClean="0"/>
              <a:t>/Програми</a:t>
            </a:r>
            <a:endParaRPr lang="bg-BG" dirty="0"/>
          </a:p>
        </p:txBody>
      </p:sp>
      <p:sp>
        <p:nvSpPr>
          <p:cNvPr id="5" name="Footer Placeholder 3"/>
          <p:cNvSpPr>
            <a:spLocks noGrp="1"/>
          </p:cNvSpPr>
          <p:nvPr>
            <p:ph type="ftr" sz="quarter" idx="11"/>
          </p:nvPr>
        </p:nvSpPr>
        <p:spPr bwMode="auto">
          <a:xfrm>
            <a:off x="3851920" y="6381328"/>
            <a:ext cx="5113337" cy="365125"/>
          </a:xfrm>
          <a:noFill/>
          <a:ln>
            <a:miter lim="800000"/>
            <a:headEnd/>
            <a:tailEnd/>
          </a:ln>
        </p:spPr>
        <p:txBody>
          <a:bodyPr/>
          <a:lstStyle/>
          <a:p>
            <a:r>
              <a:rPr lang="en-US" altLang="bg-BG" smtClean="0"/>
              <a:t>Project dissemination day, University of Ruse, Bulgaria, 10 Dec 2015</a:t>
            </a:r>
            <a:endParaRPr lang="bg-BG" altLang="bg-B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1"/>
          <p:cNvSpPr>
            <a:spLocks noGrp="1"/>
          </p:cNvSpPr>
          <p:nvPr>
            <p:ph idx="1"/>
          </p:nvPr>
        </p:nvSpPr>
        <p:spPr>
          <a:xfrm>
            <a:off x="214282" y="1071546"/>
            <a:ext cx="8229600" cy="4525962"/>
          </a:xfrm>
        </p:spPr>
        <p:txBody>
          <a:bodyPr/>
          <a:lstStyle/>
          <a:p>
            <a:pPr eaLnBrk="1" hangingPunct="1">
              <a:spcBef>
                <a:spcPts val="0"/>
              </a:spcBef>
            </a:pPr>
            <a:endParaRPr lang="bg-BG" altLang="bg-BG" sz="2000" b="1" dirty="0" smtClean="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Име</a:t>
            </a:r>
            <a:r>
              <a:rPr lang="en-US" altLang="bg-BG" sz="2000" dirty="0" smtClean="0">
                <a:latin typeface="Calibri" panose="020F0502020204030204" pitchFamily="34" charset="0"/>
              </a:rPr>
              <a:t>: </a:t>
            </a:r>
            <a:r>
              <a:rPr lang="ru-RU" altLang="bg-BG" sz="2000" dirty="0" err="1" smtClean="0">
                <a:latin typeface="Calibri" panose="020F0502020204030204" pitchFamily="34" charset="0"/>
              </a:rPr>
              <a:t>Експертен</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център</a:t>
            </a:r>
            <a:r>
              <a:rPr lang="ru-RU" altLang="bg-BG" sz="2000" dirty="0" smtClean="0">
                <a:latin typeface="Calibri" panose="020F0502020204030204" pitchFamily="34" charset="0"/>
              </a:rPr>
              <a:t> за </a:t>
            </a:r>
            <a:r>
              <a:rPr lang="ru-RU" altLang="bg-BG" sz="2000" dirty="0" err="1" smtClean="0">
                <a:latin typeface="Calibri" panose="020F0502020204030204" pitchFamily="34" charset="0"/>
              </a:rPr>
              <a:t>съвременни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композитни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материали</a:t>
            </a:r>
            <a:r>
              <a:rPr lang="ru-RU" altLang="bg-BG" sz="2000" dirty="0" smtClean="0">
                <a:latin typeface="Calibri" panose="020F0502020204030204" pitchFamily="34" charset="0"/>
              </a:rPr>
              <a:t> с приложение </a:t>
            </a:r>
            <a:r>
              <a:rPr lang="ru-RU" altLang="bg-BG" sz="2000" dirty="0" err="1" smtClean="0">
                <a:latin typeface="Calibri" panose="020F0502020204030204" pitchFamily="34" charset="0"/>
              </a:rPr>
              <a:t>във</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въздушния</a:t>
            </a:r>
            <a:r>
              <a:rPr lang="ru-RU" altLang="bg-BG" sz="2000" dirty="0" smtClean="0">
                <a:latin typeface="Calibri" panose="020F0502020204030204" pitchFamily="34" charset="0"/>
              </a:rPr>
              <a:t> и </a:t>
            </a:r>
            <a:r>
              <a:rPr lang="ru-RU" altLang="bg-BG" sz="2000" dirty="0" err="1" smtClean="0">
                <a:latin typeface="Calibri" panose="020F0502020204030204" pitchFamily="34" charset="0"/>
              </a:rPr>
              <a:t>наземния</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транспор</a:t>
            </a:r>
            <a:endParaRPr lang="en-US" altLang="bg-BG" sz="2000" dirty="0" smtClean="0">
              <a:latin typeface="Calibri" panose="020F0502020204030204" pitchFamily="34" charset="0"/>
            </a:endParaRPr>
          </a:p>
          <a:p>
            <a:pPr eaLnBrk="1" hangingPunct="1">
              <a:spcBef>
                <a:spcPts val="0"/>
              </a:spcBef>
            </a:pPr>
            <a:r>
              <a:rPr lang="en-US" altLang="bg-BG" sz="2000" b="1" i="1" dirty="0" smtClean="0">
                <a:latin typeface="Calibri" panose="020F0502020204030204" pitchFamily="34" charset="0"/>
              </a:rPr>
              <a:t>Name</a:t>
            </a:r>
            <a:r>
              <a:rPr lang="en-US" altLang="bg-BG" sz="2000" i="1" dirty="0" smtClean="0">
                <a:latin typeface="Calibri" panose="020F0502020204030204" pitchFamily="34" charset="0"/>
              </a:rPr>
              <a:t>:</a:t>
            </a:r>
            <a:r>
              <a:rPr lang="en-US" altLang="bg-BG" sz="2000" i="1" dirty="0" smtClean="0">
                <a:solidFill>
                  <a:srgbClr val="FF0000"/>
                </a:solidFill>
                <a:latin typeface="Calibri" panose="020F0502020204030204" pitchFamily="34" charset="0"/>
              </a:rPr>
              <a:t> </a:t>
            </a:r>
            <a:r>
              <a:rPr lang="en-US" altLang="bg-BG" sz="2000" i="1" dirty="0" smtClean="0">
                <a:latin typeface="Calibri" panose="020F0502020204030204" pitchFamily="34" charset="0"/>
              </a:rPr>
              <a:t>Novel Methods in Computational Finance</a:t>
            </a:r>
            <a:r>
              <a:rPr lang="bg-BG" altLang="bg-BG" sz="2000" i="1" dirty="0" smtClean="0">
                <a:latin typeface="Calibri" panose="020F0502020204030204" pitchFamily="34" charset="0"/>
              </a:rPr>
              <a:t>, </a:t>
            </a:r>
            <a:r>
              <a:rPr lang="en-US" altLang="bg-BG" sz="2000" i="1" dirty="0" smtClean="0">
                <a:latin typeface="Calibri" panose="020F0502020204030204" pitchFamily="34" charset="0"/>
              </a:rPr>
              <a:t>FP7 Marie Curie Action, Project Multi-ITN STRIKE</a:t>
            </a:r>
            <a:r>
              <a:rPr lang="bg-BG" altLang="bg-BG" sz="2000" i="1" dirty="0" smtClean="0">
                <a:latin typeface="Calibri" panose="020F0502020204030204" pitchFamily="34" charset="0"/>
              </a:rPr>
              <a:t>, </a:t>
            </a:r>
            <a:r>
              <a:rPr lang="en-US" altLang="bg-BG" sz="2000" i="1" dirty="0" smtClean="0">
                <a:latin typeface="Calibri" panose="020F0502020204030204" pitchFamily="34" charset="0"/>
              </a:rPr>
              <a:t>Grant Agreement Number 304617</a:t>
            </a:r>
          </a:p>
          <a:p>
            <a:pPr eaLnBrk="1" hangingPunct="1">
              <a:spcBef>
                <a:spcPts val="0"/>
              </a:spcBef>
            </a:pPr>
            <a:r>
              <a:rPr lang="bg-BG" altLang="bg-BG" sz="2000" b="1" dirty="0" smtClean="0">
                <a:latin typeface="Calibri" panose="020F0502020204030204" pitchFamily="34" charset="0"/>
              </a:rPr>
              <a:t>Програма</a:t>
            </a:r>
            <a:r>
              <a:rPr lang="bg-BG" altLang="bg-BG" sz="2000" dirty="0" smtClean="0">
                <a:latin typeface="Calibri" panose="020F0502020204030204" pitchFamily="34" charset="0"/>
              </a:rPr>
              <a:t>/</a:t>
            </a:r>
            <a:r>
              <a:rPr lang="en-US" altLang="bg-BG" sz="2000" dirty="0" smtClean="0">
                <a:latin typeface="Calibri" panose="020F0502020204030204" pitchFamily="34" charset="0"/>
              </a:rPr>
              <a:t>Fund: FP7</a:t>
            </a:r>
          </a:p>
          <a:p>
            <a:pPr eaLnBrk="1" hangingPunct="1">
              <a:spcBef>
                <a:spcPts val="0"/>
              </a:spcBef>
            </a:pPr>
            <a:r>
              <a:rPr lang="bg-BG" altLang="bg-BG" sz="2000" b="1" dirty="0" smtClean="0">
                <a:latin typeface="Calibri" panose="020F0502020204030204" pitchFamily="34" charset="0"/>
              </a:rPr>
              <a:t>Продължителност</a:t>
            </a:r>
            <a:r>
              <a:rPr lang="bg-BG" altLang="bg-BG" sz="2000" dirty="0" smtClean="0">
                <a:latin typeface="Calibri" panose="020F0502020204030204" pitchFamily="34" charset="0"/>
              </a:rPr>
              <a:t>/</a:t>
            </a:r>
            <a:r>
              <a:rPr lang="en-US" altLang="bg-BG" sz="2000" dirty="0" smtClean="0">
                <a:latin typeface="Calibri" panose="020F0502020204030204" pitchFamily="34" charset="0"/>
              </a:rPr>
              <a:t>Duration:201</a:t>
            </a:r>
            <a:r>
              <a:rPr lang="bg-BG" altLang="bg-BG" sz="2000" dirty="0" smtClean="0">
                <a:latin typeface="Calibri" panose="020F0502020204030204" pitchFamily="34" charset="0"/>
              </a:rPr>
              <a:t>3</a:t>
            </a:r>
            <a:r>
              <a:rPr lang="en-US" altLang="bg-BG" sz="2000" dirty="0" smtClean="0">
                <a:latin typeface="Calibri" panose="020F0502020204030204" pitchFamily="34" charset="0"/>
              </a:rPr>
              <a:t>-201</a:t>
            </a:r>
            <a:r>
              <a:rPr lang="bg-BG" altLang="bg-BG" sz="2000" dirty="0" smtClean="0">
                <a:latin typeface="Calibri" panose="020F0502020204030204" pitchFamily="34" charset="0"/>
              </a:rPr>
              <a:t>6</a:t>
            </a:r>
            <a:endParaRPr lang="en-US" altLang="bg-BG" sz="2000" dirty="0" smtClean="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Цел</a:t>
            </a:r>
            <a:r>
              <a:rPr lang="en-US" altLang="bg-BG" sz="2000" dirty="0" smtClean="0">
                <a:latin typeface="Calibri" panose="020F0502020204030204" pitchFamily="34" charset="0"/>
              </a:rPr>
              <a:t>: </a:t>
            </a:r>
            <a:r>
              <a:rPr lang="ru-RU" altLang="bg-BG" sz="2000" dirty="0" smtClean="0">
                <a:latin typeface="Calibri" panose="020F0502020204030204" pitchFamily="34" charset="0"/>
              </a:rPr>
              <a:t>Подготовка на </a:t>
            </a:r>
            <a:r>
              <a:rPr lang="ru-RU" altLang="bg-BG" sz="2000" dirty="0" err="1" smtClean="0">
                <a:latin typeface="Calibri" panose="020F0502020204030204" pitchFamily="34" charset="0"/>
              </a:rPr>
              <a:t>млади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учени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на</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високо</a:t>
            </a:r>
            <a:r>
              <a:rPr lang="ru-RU" altLang="bg-BG" sz="2000" dirty="0" smtClean="0">
                <a:latin typeface="Calibri" panose="020F0502020204030204" pitchFamily="34" charset="0"/>
              </a:rPr>
              <a:t> научно </a:t>
            </a:r>
            <a:r>
              <a:rPr lang="ru-RU" altLang="bg-BG" sz="2000" dirty="0" err="1" smtClean="0">
                <a:latin typeface="Calibri" panose="020F0502020204030204" pitchFamily="34" charset="0"/>
              </a:rPr>
              <a:t>ниво</a:t>
            </a:r>
            <a:r>
              <a:rPr lang="ru-RU" altLang="bg-BG" sz="2000" dirty="0" smtClean="0">
                <a:latin typeface="Calibri" panose="020F0502020204030204" pitchFamily="34" charset="0"/>
              </a:rPr>
              <a:t>, с богат </a:t>
            </a:r>
            <a:r>
              <a:rPr lang="ru-RU" altLang="bg-BG" sz="2000" dirty="0" err="1" smtClean="0">
                <a:latin typeface="Calibri" panose="020F0502020204030204" pitchFamily="34" charset="0"/>
              </a:rPr>
              <a:t>международен</a:t>
            </a:r>
            <a:r>
              <a:rPr lang="ru-RU" altLang="bg-BG" sz="2000" dirty="0" smtClean="0">
                <a:latin typeface="Calibri" panose="020F0502020204030204" pitchFamily="34" charset="0"/>
              </a:rPr>
              <a:t> опит и </a:t>
            </a:r>
            <a:r>
              <a:rPr lang="ru-RU" altLang="bg-BG" sz="2000" dirty="0" err="1" smtClean="0">
                <a:latin typeface="Calibri" panose="020F0502020204030204" pitchFamily="34" charset="0"/>
              </a:rPr>
              <a:t>трансфер</a:t>
            </a:r>
            <a:r>
              <a:rPr lang="ru-RU" altLang="bg-BG" sz="2000" dirty="0" smtClean="0">
                <a:latin typeface="Calibri" panose="020F0502020204030204" pitchFamily="34" charset="0"/>
              </a:rPr>
              <a:t> на знания и умения.</a:t>
            </a:r>
          </a:p>
          <a:p>
            <a:pPr eaLnBrk="1" hangingPunct="1">
              <a:spcBef>
                <a:spcPts val="0"/>
              </a:spcBef>
            </a:pPr>
            <a:r>
              <a:rPr lang="en-US" altLang="bg-BG" sz="2000" b="1" i="1" dirty="0" smtClean="0">
                <a:latin typeface="Calibri" panose="020F0502020204030204" pitchFamily="34" charset="0"/>
              </a:rPr>
              <a:t>Aim:</a:t>
            </a:r>
            <a:r>
              <a:rPr lang="en-US" altLang="bg-BG" sz="2000" i="1" dirty="0" smtClean="0">
                <a:latin typeface="Calibri" panose="020F0502020204030204" pitchFamily="34" charset="0"/>
              </a:rPr>
              <a:t> The main training objective is to prepare, at the highest possible level, young researchers with a broad scope of scientific knowledge and to teach transferable skills, like social awareness which is very important in view of the recent financial crises</a:t>
            </a:r>
          </a:p>
          <a:p>
            <a:pPr eaLnBrk="1" hangingPunct="1">
              <a:spcBef>
                <a:spcPts val="0"/>
              </a:spcBef>
            </a:pPr>
            <a:r>
              <a:rPr lang="bg-BG" altLang="bg-BG" sz="2000" b="1" dirty="0" smtClean="0">
                <a:latin typeface="Calibri" panose="020F0502020204030204" pitchFamily="34" charset="0"/>
              </a:rPr>
              <a:t>Повече информация</a:t>
            </a:r>
            <a:r>
              <a:rPr lang="bg-BG" altLang="bg-BG" sz="2000" dirty="0" smtClean="0">
                <a:latin typeface="Calibri" panose="020F0502020204030204" pitchFamily="34" charset="0"/>
              </a:rPr>
              <a:t>/</a:t>
            </a:r>
            <a:r>
              <a:rPr lang="en-US" altLang="bg-BG" sz="2000" dirty="0" smtClean="0">
                <a:latin typeface="Calibri" panose="020F0502020204030204" pitchFamily="34" charset="0"/>
              </a:rPr>
              <a:t>More details:</a:t>
            </a:r>
            <a:r>
              <a:rPr lang="bg-BG" altLang="bg-BG" sz="2000" dirty="0" smtClean="0">
                <a:latin typeface="Calibri" panose="020F0502020204030204" pitchFamily="34" charset="0"/>
              </a:rPr>
              <a:t> </a:t>
            </a:r>
            <a:r>
              <a:rPr lang="en-US" altLang="bg-BG" sz="2000" u="sng" dirty="0" smtClean="0">
                <a:latin typeface="Calibri" panose="020F0502020204030204" pitchFamily="34" charset="0"/>
                <a:cs typeface="Times New Roman" pitchFamily="18" charset="0"/>
              </a:rPr>
              <a:t>http://www.itn-strike.eu/</a:t>
            </a:r>
            <a:r>
              <a:rPr lang="bg-BG" altLang="bg-BG" sz="2000" u="sng" dirty="0" smtClean="0">
                <a:latin typeface="Calibri" panose="020F0502020204030204" pitchFamily="34" charset="0"/>
                <a:cs typeface="Times New Roman" pitchFamily="18" charset="0"/>
              </a:rPr>
              <a:t> </a:t>
            </a:r>
            <a:endParaRPr lang="bg-BG" altLang="bg-BG" sz="2000" dirty="0" smtClean="0">
              <a:latin typeface="Calibri" panose="020F0502020204030204" pitchFamily="34" charset="0"/>
            </a:endParaRPr>
          </a:p>
        </p:txBody>
      </p:sp>
      <p:sp>
        <p:nvSpPr>
          <p:cNvPr id="3" name="Title 2"/>
          <p:cNvSpPr>
            <a:spLocks noGrp="1"/>
          </p:cNvSpPr>
          <p:nvPr>
            <p:ph type="title"/>
          </p:nvPr>
        </p:nvSpPr>
        <p:spPr>
          <a:xfrm>
            <a:off x="71406" y="71414"/>
            <a:ext cx="8229600" cy="1143000"/>
          </a:xfrm>
        </p:spPr>
        <p:txBody>
          <a:bodyPr/>
          <a:lstStyle/>
          <a:p>
            <a:pPr eaLnBrk="1" fontAlgn="auto" hangingPunct="1">
              <a:spcAft>
                <a:spcPts val="0"/>
              </a:spcAft>
              <a:defRPr/>
            </a:pPr>
            <a:r>
              <a:rPr lang="bg-BG" sz="2700" dirty="0" smtClean="0">
                <a:solidFill>
                  <a:schemeClr val="tx1"/>
                </a:solidFill>
              </a:rPr>
              <a:t>  </a:t>
            </a:r>
            <a:r>
              <a:rPr lang="en-US" sz="2800" dirty="0" smtClean="0">
                <a:effectLst/>
                <a:latin typeface="Calibri" panose="020F0502020204030204" pitchFamily="34" charset="0"/>
                <a:ea typeface="Times New Roman"/>
              </a:rPr>
              <a:t>Novel </a:t>
            </a:r>
            <a:r>
              <a:rPr lang="en-US" sz="2800" dirty="0">
                <a:effectLst/>
                <a:latin typeface="Calibri" panose="020F0502020204030204" pitchFamily="34" charset="0"/>
                <a:ea typeface="Times New Roman"/>
              </a:rPr>
              <a:t>Methods in </a:t>
            </a:r>
            <a:r>
              <a:rPr lang="en-US" sz="2800" dirty="0" smtClean="0">
                <a:effectLst/>
                <a:latin typeface="Calibri" panose="020F0502020204030204" pitchFamily="34" charset="0"/>
                <a:ea typeface="Times New Roman"/>
              </a:rPr>
              <a:t>Computational Finance </a:t>
            </a:r>
            <a:r>
              <a:rPr lang="bg-BG" sz="2800" dirty="0" smtClean="0">
                <a:effectLst/>
                <a:latin typeface="Calibri" panose="020F0502020204030204" pitchFamily="34" charset="0"/>
                <a:ea typeface="Times New Roman"/>
              </a:rPr>
              <a:t>                     </a:t>
            </a:r>
            <a:endParaRPr lang="bg-BG" sz="2800" dirty="0">
              <a:solidFill>
                <a:schemeClr val="accent2"/>
              </a:solidFill>
              <a:latin typeface="Calibri" panose="020F0502020204030204" pitchFamily="34" charset="0"/>
            </a:endParaRPr>
          </a:p>
        </p:txBody>
      </p:sp>
      <p:sp>
        <p:nvSpPr>
          <p:cNvPr id="132100"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0"/>
            <a:ext cx="1763688" cy="11483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1"/>
          <p:cNvSpPr>
            <a:spLocks noGrp="1"/>
          </p:cNvSpPr>
          <p:nvPr>
            <p:ph idx="1"/>
          </p:nvPr>
        </p:nvSpPr>
        <p:spPr>
          <a:xfrm>
            <a:off x="0" y="1357298"/>
            <a:ext cx="8858250" cy="4525962"/>
          </a:xfrm>
        </p:spPr>
        <p:txBody>
          <a:bodyPr/>
          <a:lstStyle/>
          <a:p>
            <a:pPr eaLnBrk="1" hangingPunct="1">
              <a:lnSpc>
                <a:spcPct val="90000"/>
              </a:lnSpc>
              <a:spcBef>
                <a:spcPts val="0"/>
              </a:spcBef>
            </a:pPr>
            <a:r>
              <a:rPr lang="bg-BG" altLang="bg-BG" sz="2000" b="1" dirty="0" smtClean="0">
                <a:latin typeface="Calibri" panose="020F0502020204030204" pitchFamily="34" charset="0"/>
              </a:rPr>
              <a:t>Име</a:t>
            </a:r>
            <a:r>
              <a:rPr lang="en-US" altLang="bg-BG" sz="2000" dirty="0" smtClean="0">
                <a:latin typeface="Calibri" panose="020F0502020204030204" pitchFamily="34" charset="0"/>
              </a:rPr>
              <a:t>: </a:t>
            </a:r>
            <a:r>
              <a:rPr lang="bg-BG" altLang="bg-BG" sz="2000" dirty="0" smtClean="0">
                <a:latin typeface="Calibri" panose="020F0502020204030204" pitchFamily="34" charset="0"/>
              </a:rPr>
              <a:t>Планиране за енергийно ефективни градове</a:t>
            </a:r>
            <a:endParaRPr lang="en-US" altLang="bg-BG" sz="2000" dirty="0" smtClean="0">
              <a:latin typeface="Calibri" panose="020F0502020204030204" pitchFamily="34" charset="0"/>
            </a:endParaRPr>
          </a:p>
          <a:p>
            <a:pPr eaLnBrk="1" hangingPunct="1">
              <a:lnSpc>
                <a:spcPct val="90000"/>
              </a:lnSpc>
              <a:spcBef>
                <a:spcPts val="0"/>
              </a:spcBef>
            </a:pPr>
            <a:r>
              <a:rPr lang="en-US" altLang="bg-BG" sz="2000" b="1" i="1" dirty="0" smtClean="0">
                <a:latin typeface="Calibri" panose="020F0502020204030204" pitchFamily="34" charset="0"/>
              </a:rPr>
              <a:t>Name</a:t>
            </a:r>
            <a:r>
              <a:rPr lang="en-US" altLang="bg-BG" sz="2000" i="1" dirty="0" smtClean="0">
                <a:latin typeface="Calibri" panose="020F0502020204030204" pitchFamily="34" charset="0"/>
              </a:rPr>
              <a:t>:</a:t>
            </a:r>
            <a:r>
              <a:rPr lang="en-US" altLang="bg-BG" sz="2000" i="1" dirty="0" smtClean="0">
                <a:solidFill>
                  <a:srgbClr val="FF0000"/>
                </a:solidFill>
                <a:latin typeface="Calibri" panose="020F0502020204030204" pitchFamily="34" charset="0"/>
              </a:rPr>
              <a:t> </a:t>
            </a:r>
            <a:r>
              <a:rPr lang="en-US" altLang="bg-BG" sz="2000" i="1" dirty="0" smtClean="0">
                <a:latin typeface="Calibri" panose="020F0502020204030204" pitchFamily="34" charset="0"/>
              </a:rPr>
              <a:t>Planning for energy efficient cities</a:t>
            </a:r>
            <a:r>
              <a:rPr lang="bg-BG" altLang="bg-BG" sz="2000" i="1" dirty="0" smtClean="0">
                <a:latin typeface="Calibri" panose="020F0502020204030204" pitchFamily="34" charset="0"/>
              </a:rPr>
              <a:t> </a:t>
            </a:r>
            <a:r>
              <a:rPr lang="en-US" altLang="bg-BG" sz="2000" i="1" dirty="0" smtClean="0">
                <a:latin typeface="Calibri" panose="020F0502020204030204" pitchFamily="34" charset="0"/>
              </a:rPr>
              <a:t>Grant Agreement N: 314704</a:t>
            </a:r>
            <a:endParaRPr lang="bg-BG" altLang="bg-BG" sz="2000" i="1" dirty="0" smtClean="0">
              <a:latin typeface="Calibri" panose="020F0502020204030204" pitchFamily="34" charset="0"/>
            </a:endParaRPr>
          </a:p>
          <a:p>
            <a:pPr eaLnBrk="1" hangingPunct="1">
              <a:lnSpc>
                <a:spcPct val="90000"/>
              </a:lnSpc>
              <a:spcBef>
                <a:spcPts val="0"/>
              </a:spcBef>
            </a:pPr>
            <a:r>
              <a:rPr lang="bg-BG" altLang="bg-BG" sz="2000" b="1" dirty="0" smtClean="0">
                <a:latin typeface="Calibri" panose="020F0502020204030204" pitchFamily="34" charset="0"/>
              </a:rPr>
              <a:t>Програма</a:t>
            </a:r>
            <a:r>
              <a:rPr lang="bg-BG" altLang="bg-BG" sz="2000" dirty="0" smtClean="0">
                <a:latin typeface="Calibri" panose="020F0502020204030204" pitchFamily="34" charset="0"/>
              </a:rPr>
              <a:t>/</a:t>
            </a:r>
            <a:r>
              <a:rPr lang="en-US" altLang="bg-BG" sz="2000" dirty="0" smtClean="0">
                <a:latin typeface="Calibri" panose="020F0502020204030204" pitchFamily="34" charset="0"/>
              </a:rPr>
              <a:t>Fund: FP7</a:t>
            </a:r>
          </a:p>
          <a:p>
            <a:pPr eaLnBrk="1" hangingPunct="1">
              <a:lnSpc>
                <a:spcPct val="90000"/>
              </a:lnSpc>
              <a:spcBef>
                <a:spcPts val="0"/>
              </a:spcBef>
            </a:pPr>
            <a:r>
              <a:rPr lang="bg-BG" altLang="bg-BG" sz="2000" b="1" dirty="0" smtClean="0">
                <a:latin typeface="Calibri" panose="020F0502020204030204" pitchFamily="34" charset="0"/>
              </a:rPr>
              <a:t>Продължителност</a:t>
            </a:r>
            <a:r>
              <a:rPr lang="bg-BG" altLang="bg-BG" sz="2000" dirty="0" smtClean="0">
                <a:latin typeface="Calibri" panose="020F0502020204030204" pitchFamily="34" charset="0"/>
              </a:rPr>
              <a:t>/</a:t>
            </a:r>
            <a:r>
              <a:rPr lang="en-US" altLang="bg-BG" sz="2000" dirty="0" smtClean="0">
                <a:latin typeface="Calibri" panose="020F0502020204030204" pitchFamily="34" charset="0"/>
              </a:rPr>
              <a:t>Duration:201</a:t>
            </a:r>
            <a:r>
              <a:rPr lang="bg-BG" altLang="bg-BG" sz="2000" dirty="0" smtClean="0">
                <a:latin typeface="Calibri" panose="020F0502020204030204" pitchFamily="34" charset="0"/>
              </a:rPr>
              <a:t>3</a:t>
            </a:r>
            <a:r>
              <a:rPr lang="en-US" altLang="bg-BG" sz="2000" dirty="0" smtClean="0">
                <a:latin typeface="Calibri" panose="020F0502020204030204" pitchFamily="34" charset="0"/>
              </a:rPr>
              <a:t>-201</a:t>
            </a:r>
            <a:r>
              <a:rPr lang="bg-BG" altLang="bg-BG" sz="2000" dirty="0" smtClean="0">
                <a:latin typeface="Calibri" panose="020F0502020204030204" pitchFamily="34" charset="0"/>
              </a:rPr>
              <a:t>6</a:t>
            </a:r>
            <a:endParaRPr lang="en-US" altLang="bg-BG" sz="2000" dirty="0" smtClean="0">
              <a:latin typeface="Calibri" panose="020F0502020204030204" pitchFamily="34" charset="0"/>
            </a:endParaRPr>
          </a:p>
          <a:p>
            <a:pPr eaLnBrk="1" hangingPunct="1">
              <a:lnSpc>
                <a:spcPct val="90000"/>
              </a:lnSpc>
              <a:spcBef>
                <a:spcPts val="0"/>
              </a:spcBef>
            </a:pPr>
            <a:r>
              <a:rPr lang="bg-BG" altLang="bg-BG" sz="2000" b="1" dirty="0" smtClean="0">
                <a:latin typeface="Calibri" panose="020F0502020204030204" pitchFamily="34" charset="0"/>
              </a:rPr>
              <a:t>Цел</a:t>
            </a:r>
            <a:r>
              <a:rPr lang="en-US" altLang="bg-BG" sz="2000" dirty="0" smtClean="0">
                <a:latin typeface="Calibri" panose="020F0502020204030204" pitchFamily="34" charset="0"/>
              </a:rPr>
              <a:t>: </a:t>
            </a:r>
            <a:r>
              <a:rPr lang="bg-BG" altLang="bg-BG" sz="2000" dirty="0" smtClean="0">
                <a:latin typeface="Calibri" panose="020F0502020204030204" pitchFamily="34" charset="0"/>
              </a:rPr>
              <a:t>Проект </a:t>
            </a:r>
            <a:r>
              <a:rPr lang="en-US" altLang="bg-BG" sz="2000" dirty="0" smtClean="0">
                <a:latin typeface="Calibri" panose="020F0502020204030204" pitchFamily="34" charset="0"/>
              </a:rPr>
              <a:t>PLEEC </a:t>
            </a:r>
            <a:r>
              <a:rPr lang="bg-BG" altLang="bg-BG" sz="2000" dirty="0" smtClean="0">
                <a:latin typeface="Calibri" panose="020F0502020204030204" pitchFamily="34" charset="0"/>
              </a:rPr>
              <a:t>ще даде възможност на градове с новаторски и амбициозни планове за пестене на енергия да обменят своите възгледи и цели. Ще направи оценка на състоянието на енергийната ефективност в няколко участващи Европейски градове с население до 250 000 жители</a:t>
            </a:r>
            <a:r>
              <a:rPr lang="ru-RU" altLang="bg-BG" sz="2000" dirty="0" smtClean="0">
                <a:latin typeface="Calibri" panose="020F0502020204030204" pitchFamily="34" charset="0"/>
              </a:rPr>
              <a:t>.</a:t>
            </a:r>
          </a:p>
          <a:p>
            <a:pPr eaLnBrk="1" hangingPunct="1">
              <a:lnSpc>
                <a:spcPct val="90000"/>
              </a:lnSpc>
              <a:spcBef>
                <a:spcPts val="0"/>
              </a:spcBef>
            </a:pPr>
            <a:r>
              <a:rPr lang="en-US" altLang="bg-BG" sz="2000" b="1" i="1" dirty="0" smtClean="0">
                <a:latin typeface="Calibri" panose="020F0502020204030204" pitchFamily="34" charset="0"/>
              </a:rPr>
              <a:t>Aim</a:t>
            </a:r>
            <a:r>
              <a:rPr lang="en-US" altLang="bg-BG" sz="2000" i="1" dirty="0" smtClean="0">
                <a:latin typeface="Calibri" panose="020F0502020204030204" pitchFamily="34" charset="0"/>
              </a:rPr>
              <a:t>: PLEEC will gather cities with innovative planning and ambitious energy saving goals. It will identify technology, </a:t>
            </a:r>
            <a:r>
              <a:rPr lang="en-US" altLang="bg-BG" sz="2000" i="1" dirty="0" err="1" smtClean="0">
                <a:latin typeface="Calibri" panose="020F0502020204030204" pitchFamily="34" charset="0"/>
              </a:rPr>
              <a:t>citizens’s</a:t>
            </a:r>
            <a:r>
              <a:rPr lang="en-US" altLang="bg-BG" sz="2000" i="1" dirty="0" smtClean="0">
                <a:latin typeface="Calibri" panose="020F0502020204030204" pitchFamily="34" charset="0"/>
              </a:rPr>
              <a:t> behaviors and structure driven efficiency potentials within urban planning and key city aspects. PLEEC will assess the status of energy efficiency and energy flows in the participating European middle size cities.</a:t>
            </a:r>
          </a:p>
          <a:p>
            <a:pPr eaLnBrk="1" hangingPunct="1">
              <a:lnSpc>
                <a:spcPct val="90000"/>
              </a:lnSpc>
              <a:spcBef>
                <a:spcPts val="0"/>
              </a:spcBef>
            </a:pPr>
            <a:r>
              <a:rPr lang="bg-BG" altLang="bg-BG" sz="2000" b="1" dirty="0" smtClean="0">
                <a:latin typeface="Calibri" panose="020F0502020204030204" pitchFamily="34" charset="0"/>
              </a:rPr>
              <a:t>Повече информация</a:t>
            </a:r>
            <a:r>
              <a:rPr lang="bg-BG" altLang="bg-BG" sz="2000" dirty="0" smtClean="0">
                <a:latin typeface="Calibri" panose="020F0502020204030204" pitchFamily="34" charset="0"/>
              </a:rPr>
              <a:t>/</a:t>
            </a:r>
            <a:r>
              <a:rPr lang="en-US" altLang="bg-BG" sz="2000" dirty="0" smtClean="0">
                <a:latin typeface="Calibri" panose="020F0502020204030204" pitchFamily="34" charset="0"/>
              </a:rPr>
              <a:t>More details: </a:t>
            </a:r>
            <a:r>
              <a:rPr lang="en-GB" altLang="bg-BG" sz="2000" dirty="0" smtClean="0">
                <a:latin typeface="Calibri" panose="020F0502020204030204" pitchFamily="34" charset="0"/>
              </a:rPr>
              <a:t>http://www.pleecproject.eu/</a:t>
            </a:r>
            <a:endParaRPr lang="bg-BG" altLang="bg-BG" sz="2000" dirty="0" smtClean="0">
              <a:latin typeface="Calibri" panose="020F0502020204030204" pitchFamily="34" charset="0"/>
            </a:endParaRPr>
          </a:p>
        </p:txBody>
      </p:sp>
      <p:sp>
        <p:nvSpPr>
          <p:cNvPr id="3" name="Title 2"/>
          <p:cNvSpPr>
            <a:spLocks noGrp="1"/>
          </p:cNvSpPr>
          <p:nvPr>
            <p:ph type="title"/>
          </p:nvPr>
        </p:nvSpPr>
        <p:spPr>
          <a:xfrm>
            <a:off x="323528" y="116379"/>
            <a:ext cx="8229600" cy="1143000"/>
          </a:xfrm>
        </p:spPr>
        <p:txBody>
          <a:bodyPr>
            <a:normAutofit/>
          </a:bodyPr>
          <a:lstStyle/>
          <a:p>
            <a:pPr eaLnBrk="1" fontAlgn="auto" hangingPunct="1">
              <a:spcAft>
                <a:spcPts val="0"/>
              </a:spcAft>
              <a:defRPr/>
            </a:pPr>
            <a:r>
              <a:rPr lang="en-US" sz="3200" dirty="0" smtClean="0">
                <a:solidFill>
                  <a:schemeClr val="tx1"/>
                </a:solidFill>
                <a:latin typeface="Calibri" panose="020F0502020204030204" pitchFamily="34" charset="0"/>
              </a:rPr>
              <a:t>PLEEC                              </a:t>
            </a:r>
            <a:endParaRPr lang="bg-BG" sz="3200" dirty="0">
              <a:solidFill>
                <a:schemeClr val="accent2"/>
              </a:solidFill>
              <a:latin typeface="Calibri" panose="020F0502020204030204" pitchFamily="34" charset="0"/>
            </a:endParaRPr>
          </a:p>
        </p:txBody>
      </p:sp>
      <p:sp>
        <p:nvSpPr>
          <p:cNvPr id="133124"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133125" name="Picture 5"/>
          <p:cNvPicPr>
            <a:picLocks noChangeAspect="1"/>
          </p:cNvPicPr>
          <p:nvPr/>
        </p:nvPicPr>
        <p:blipFill>
          <a:blip r:embed="rId2" cstate="print"/>
          <a:srcRect/>
          <a:stretch>
            <a:fillRect/>
          </a:stretch>
        </p:blipFill>
        <p:spPr bwMode="auto">
          <a:xfrm>
            <a:off x="5461000" y="142875"/>
            <a:ext cx="3540125" cy="958850"/>
          </a:xfrm>
          <a:prstGeom prst="rect">
            <a:avLst/>
          </a:prstGeom>
          <a:noFill/>
          <a:ln w="9525">
            <a:noFill/>
            <a:miter lim="800000"/>
            <a:headEnd/>
            <a:tailEnd/>
          </a:ln>
        </p:spPr>
      </p:pic>
    </p:spTree>
    <p:extLst>
      <p:ext uri="{BB962C8B-B14F-4D97-AF65-F5344CB8AC3E}">
        <p14:creationId xmlns:p14="http://schemas.microsoft.com/office/powerpoint/2010/main" val="999892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Content Placeholder 1"/>
          <p:cNvSpPr>
            <a:spLocks noGrp="1"/>
          </p:cNvSpPr>
          <p:nvPr>
            <p:ph idx="1"/>
          </p:nvPr>
        </p:nvSpPr>
        <p:spPr>
          <a:xfrm>
            <a:off x="71406" y="857232"/>
            <a:ext cx="8786813" cy="4792662"/>
          </a:xfrm>
        </p:spPr>
        <p:txBody>
          <a:bodyPr/>
          <a:lstStyle/>
          <a:p>
            <a:pPr eaLnBrk="1" hangingPunct="1">
              <a:spcBef>
                <a:spcPts val="0"/>
              </a:spcBef>
            </a:pPr>
            <a:r>
              <a:rPr lang="bg-BG" altLang="bg-BG" sz="1900" b="1" dirty="0" smtClean="0">
                <a:latin typeface="Calibri" panose="020F0502020204030204" pitchFamily="34" charset="0"/>
              </a:rPr>
              <a:t>Име</a:t>
            </a:r>
            <a:r>
              <a:rPr lang="en-US" altLang="bg-BG" sz="1900" dirty="0" smtClean="0">
                <a:latin typeface="Calibri" panose="020F0502020204030204" pitchFamily="34" charset="0"/>
              </a:rPr>
              <a:t>: </a:t>
            </a:r>
            <a:r>
              <a:rPr lang="ru-RU" altLang="bg-BG" sz="1900" dirty="0" err="1" smtClean="0">
                <a:latin typeface="Calibri" panose="020F0502020204030204" pitchFamily="34" charset="0"/>
              </a:rPr>
              <a:t>Международна</a:t>
            </a:r>
            <a:r>
              <a:rPr lang="ru-RU" altLang="bg-BG" sz="1900" dirty="0" smtClean="0">
                <a:latin typeface="Calibri" panose="020F0502020204030204" pitchFamily="34" charset="0"/>
              </a:rPr>
              <a:t> мрежа за </a:t>
            </a:r>
            <a:r>
              <a:rPr lang="ru-RU" altLang="bg-BG" sz="1900" dirty="0" err="1" smtClean="0">
                <a:latin typeface="Calibri" panose="020F0502020204030204" pitchFamily="34" charset="0"/>
              </a:rPr>
              <a:t>коопериране</a:t>
            </a:r>
            <a:r>
              <a:rPr lang="ru-RU" altLang="bg-BG" sz="1900" dirty="0" smtClean="0">
                <a:latin typeface="Calibri" panose="020F0502020204030204" pitchFamily="34" charset="0"/>
              </a:rPr>
              <a:t> в </a:t>
            </a:r>
            <a:r>
              <a:rPr lang="ru-RU" altLang="bg-BG" sz="1900" dirty="0" err="1" smtClean="0">
                <a:latin typeface="Calibri" panose="020F0502020204030204" pitchFamily="34" charset="0"/>
              </a:rPr>
              <a:t>Дунавския</a:t>
            </a:r>
            <a:r>
              <a:rPr lang="ru-RU" altLang="bg-BG" sz="1900" dirty="0" smtClean="0">
                <a:latin typeface="Calibri" panose="020F0502020204030204" pitchFamily="34" charset="0"/>
              </a:rPr>
              <a:t> регион „</a:t>
            </a:r>
            <a:r>
              <a:rPr lang="ru-RU" altLang="bg-BG" sz="1900" dirty="0" err="1" smtClean="0">
                <a:latin typeface="Calibri" panose="020F0502020204030204" pitchFamily="34" charset="0"/>
              </a:rPr>
              <a:t>Danube-INCO.NET</a:t>
            </a:r>
            <a:r>
              <a:rPr lang="ru-RU" altLang="bg-BG" sz="1900" dirty="0" smtClean="0">
                <a:latin typeface="Calibri" panose="020F0502020204030204" pitchFamily="34" charset="0"/>
              </a:rPr>
              <a:t>”</a:t>
            </a:r>
            <a:endParaRPr lang="en-US" altLang="bg-BG" sz="1900" dirty="0" smtClean="0">
              <a:latin typeface="Calibri" panose="020F0502020204030204" pitchFamily="34" charset="0"/>
            </a:endParaRPr>
          </a:p>
          <a:p>
            <a:pPr eaLnBrk="1" hangingPunct="1">
              <a:spcBef>
                <a:spcPts val="0"/>
              </a:spcBef>
            </a:pPr>
            <a:r>
              <a:rPr lang="en-US" altLang="bg-BG" sz="1900" b="1" i="1" dirty="0" smtClean="0">
                <a:latin typeface="Calibri" panose="020F0502020204030204" pitchFamily="34" charset="0"/>
              </a:rPr>
              <a:t>Name:</a:t>
            </a:r>
            <a:r>
              <a:rPr lang="en-US" altLang="bg-BG" sz="1900" i="1" dirty="0" smtClean="0">
                <a:solidFill>
                  <a:srgbClr val="FF0000"/>
                </a:solidFill>
                <a:latin typeface="Calibri" panose="020F0502020204030204" pitchFamily="34" charset="0"/>
              </a:rPr>
              <a:t> </a:t>
            </a:r>
            <a:r>
              <a:rPr lang="en-US" altLang="bg-BG" sz="1900" i="1" dirty="0" smtClean="0">
                <a:latin typeface="Calibri" panose="020F0502020204030204" pitchFamily="34" charset="0"/>
              </a:rPr>
              <a:t>International Cooperation Network for the Danube Region "Danube</a:t>
            </a:r>
            <a:r>
              <a:rPr lang="bg-BG" altLang="bg-BG" sz="1900" i="1" dirty="0" smtClean="0">
                <a:latin typeface="Calibri" panose="020F0502020204030204" pitchFamily="34" charset="0"/>
              </a:rPr>
              <a:t>-</a:t>
            </a:r>
            <a:r>
              <a:rPr lang="en-US" altLang="bg-BG" sz="1900" i="1" dirty="0" smtClean="0">
                <a:latin typeface="Calibri" panose="020F0502020204030204" pitchFamily="34" charset="0"/>
              </a:rPr>
              <a:t>INCO</a:t>
            </a:r>
            <a:r>
              <a:rPr lang="bg-BG" altLang="bg-BG" sz="1900" i="1" dirty="0">
                <a:latin typeface="Calibri" panose="020F0502020204030204" pitchFamily="34" charset="0"/>
              </a:rPr>
              <a:t>.</a:t>
            </a:r>
            <a:r>
              <a:rPr lang="en-US" altLang="bg-BG" sz="1900" i="1" dirty="0" smtClean="0">
                <a:latin typeface="Calibri" panose="020F0502020204030204" pitchFamily="34" charset="0"/>
              </a:rPr>
              <a:t>NET“, 609497</a:t>
            </a:r>
          </a:p>
          <a:p>
            <a:pPr eaLnBrk="1" hangingPunct="1">
              <a:spcBef>
                <a:spcPts val="0"/>
              </a:spcBef>
            </a:pPr>
            <a:r>
              <a:rPr lang="bg-BG" altLang="bg-BG" sz="1900" b="1" dirty="0" smtClean="0">
                <a:latin typeface="Calibri" panose="020F0502020204030204" pitchFamily="34" charset="0"/>
              </a:rPr>
              <a:t>Програма</a:t>
            </a:r>
            <a:r>
              <a:rPr lang="bg-BG" altLang="bg-BG" sz="1900" dirty="0" smtClean="0">
                <a:latin typeface="Calibri" panose="020F0502020204030204" pitchFamily="34" charset="0"/>
              </a:rPr>
              <a:t>/</a:t>
            </a:r>
            <a:r>
              <a:rPr lang="en-US" altLang="bg-BG" sz="1900" dirty="0" smtClean="0">
                <a:latin typeface="Calibri" panose="020F0502020204030204" pitchFamily="34" charset="0"/>
              </a:rPr>
              <a:t>Fund: FP7</a:t>
            </a:r>
          </a:p>
          <a:p>
            <a:pPr eaLnBrk="1" hangingPunct="1">
              <a:spcBef>
                <a:spcPts val="0"/>
              </a:spcBef>
            </a:pPr>
            <a:r>
              <a:rPr lang="bg-BG" altLang="bg-BG" sz="1900" b="1" dirty="0" smtClean="0">
                <a:latin typeface="Calibri" panose="020F0502020204030204" pitchFamily="34" charset="0"/>
              </a:rPr>
              <a:t>Продължителност</a:t>
            </a:r>
            <a:r>
              <a:rPr lang="bg-BG" altLang="bg-BG" sz="1900" dirty="0" smtClean="0">
                <a:latin typeface="Calibri" panose="020F0502020204030204" pitchFamily="34" charset="0"/>
              </a:rPr>
              <a:t>/</a:t>
            </a:r>
            <a:r>
              <a:rPr lang="en-US" altLang="bg-BG" sz="1900" dirty="0" smtClean="0">
                <a:latin typeface="Calibri" panose="020F0502020204030204" pitchFamily="34" charset="0"/>
              </a:rPr>
              <a:t>Duration:</a:t>
            </a:r>
            <a:r>
              <a:rPr lang="bg-BG" altLang="bg-BG" sz="1900" dirty="0" smtClean="0">
                <a:latin typeface="Calibri" panose="020F0502020204030204" pitchFamily="34" charset="0"/>
              </a:rPr>
              <a:t> </a:t>
            </a:r>
            <a:r>
              <a:rPr lang="en-US" altLang="bg-BG" sz="1900" dirty="0" smtClean="0">
                <a:latin typeface="Calibri" panose="020F0502020204030204" pitchFamily="34" charset="0"/>
              </a:rPr>
              <a:t>2014-201</a:t>
            </a:r>
            <a:r>
              <a:rPr lang="bg-BG" altLang="bg-BG" sz="1900" dirty="0" smtClean="0">
                <a:latin typeface="Calibri" panose="020F0502020204030204" pitchFamily="34" charset="0"/>
              </a:rPr>
              <a:t>6</a:t>
            </a:r>
            <a:endParaRPr lang="en-US" altLang="bg-BG" sz="1900" dirty="0" smtClean="0">
              <a:latin typeface="Calibri" panose="020F0502020204030204" pitchFamily="34" charset="0"/>
            </a:endParaRPr>
          </a:p>
          <a:p>
            <a:pPr eaLnBrk="1" hangingPunct="1">
              <a:spcBef>
                <a:spcPts val="0"/>
              </a:spcBef>
            </a:pPr>
            <a:r>
              <a:rPr lang="bg-BG" altLang="bg-BG" sz="1900" b="1" dirty="0" smtClean="0">
                <a:latin typeface="Calibri" panose="020F0502020204030204" pitchFamily="34" charset="0"/>
              </a:rPr>
              <a:t>Цел</a:t>
            </a:r>
            <a:r>
              <a:rPr lang="en-US" altLang="bg-BG" sz="1900" dirty="0" smtClean="0">
                <a:latin typeface="Calibri" panose="020F0502020204030204" pitchFamily="34" charset="0"/>
              </a:rPr>
              <a:t>: Danube-INCO.NET </a:t>
            </a:r>
            <a:r>
              <a:rPr lang="bg-BG" altLang="bg-BG" sz="1900" dirty="0" smtClean="0">
                <a:latin typeface="Calibri" panose="020F0502020204030204" pitchFamily="34" charset="0"/>
              </a:rPr>
              <a:t>се самоопределя като проект за стратегическа подкрепа от високо ниво. Като основа за неговото изграждане е макро-регионалния подход в Европейския съюз с цел принос към икономическото социалното и териториалното сближаване между страни-членки на ЕС и други държави, с което се засилва компонента на международната интеграция.</a:t>
            </a:r>
          </a:p>
          <a:p>
            <a:pPr eaLnBrk="1" hangingPunct="1">
              <a:spcBef>
                <a:spcPts val="0"/>
              </a:spcBef>
            </a:pPr>
            <a:r>
              <a:rPr lang="en-US" altLang="bg-BG" sz="1900" b="1" i="1" dirty="0" smtClean="0">
                <a:latin typeface="Calibri" panose="020F0502020204030204" pitchFamily="34" charset="0"/>
              </a:rPr>
              <a:t>Aim:</a:t>
            </a:r>
            <a:r>
              <a:rPr lang="en-US" altLang="bg-BG" sz="1900" i="1" dirty="0" smtClean="0">
                <a:latin typeface="Calibri" panose="020F0502020204030204" pitchFamily="34" charset="0"/>
              </a:rPr>
              <a:t> Danube-INCO.NET understands itself as strategic high-level coordination support project. Its background is the macro-regional approach of the European Union (EU) aiming at contributing to economic, social and territorial cohesion in the Member States (MS) and beyond, thus including a component of international cooperation. </a:t>
            </a:r>
          </a:p>
          <a:p>
            <a:pPr eaLnBrk="1" hangingPunct="1">
              <a:spcBef>
                <a:spcPts val="0"/>
              </a:spcBef>
            </a:pPr>
            <a:r>
              <a:rPr lang="bg-BG" altLang="bg-BG" sz="1900" b="1" dirty="0" smtClean="0">
                <a:latin typeface="Calibri" panose="020F0502020204030204" pitchFamily="34" charset="0"/>
              </a:rPr>
              <a:t>Повече информация</a:t>
            </a:r>
            <a:r>
              <a:rPr lang="bg-BG" altLang="bg-BG" sz="1900" dirty="0" smtClean="0">
                <a:latin typeface="Calibri" panose="020F0502020204030204" pitchFamily="34" charset="0"/>
              </a:rPr>
              <a:t>/</a:t>
            </a:r>
            <a:r>
              <a:rPr lang="en-US" altLang="bg-BG" sz="1900" dirty="0" smtClean="0">
                <a:latin typeface="Calibri" panose="020F0502020204030204" pitchFamily="34" charset="0"/>
              </a:rPr>
              <a:t>More details: </a:t>
            </a:r>
            <a:r>
              <a:rPr lang="en-US" altLang="bg-BG" sz="1900" b="1" dirty="0" smtClean="0">
                <a:latin typeface="Calibri" panose="020F0502020204030204" pitchFamily="34" charset="0"/>
                <a:hlinkClick r:id="rId2"/>
              </a:rPr>
              <a:t>www.danube-inco.net</a:t>
            </a:r>
            <a:endParaRPr lang="bg-BG" altLang="bg-BG" sz="1900" b="1" dirty="0" smtClean="0">
              <a:latin typeface="Calibri" panose="020F0502020204030204" pitchFamily="34" charset="0"/>
            </a:endParaRPr>
          </a:p>
          <a:p>
            <a:pPr eaLnBrk="1" hangingPunct="1">
              <a:spcBef>
                <a:spcPts val="0"/>
              </a:spcBef>
            </a:pPr>
            <a:r>
              <a:rPr lang="en-GB" sz="1900" dirty="0" smtClean="0">
                <a:latin typeface="Calibri" panose="020F0502020204030204" pitchFamily="34" charset="0"/>
              </a:rPr>
              <a:t>http://cordis.europa.eu/projects/rcn/110010_en.html</a:t>
            </a:r>
            <a:endParaRPr lang="bg-BG" altLang="bg-BG" sz="1900" dirty="0" smtClean="0">
              <a:solidFill>
                <a:schemeClr val="accent2"/>
              </a:solidFill>
              <a:latin typeface="Calibri" panose="020F0502020204030204" pitchFamily="34" charset="0"/>
            </a:endParaRPr>
          </a:p>
        </p:txBody>
      </p:sp>
      <p:sp>
        <p:nvSpPr>
          <p:cNvPr id="3" name="Title 2"/>
          <p:cNvSpPr>
            <a:spLocks noGrp="1"/>
          </p:cNvSpPr>
          <p:nvPr>
            <p:ph type="title"/>
          </p:nvPr>
        </p:nvSpPr>
        <p:spPr>
          <a:xfrm>
            <a:off x="395536" y="147510"/>
            <a:ext cx="8229600" cy="725470"/>
          </a:xfrm>
        </p:spPr>
        <p:txBody>
          <a:bodyPr/>
          <a:lstStyle/>
          <a:p>
            <a:pPr eaLnBrk="1" fontAlgn="auto" hangingPunct="1">
              <a:spcAft>
                <a:spcPts val="0"/>
              </a:spcAft>
              <a:defRPr/>
            </a:pPr>
            <a:r>
              <a:rPr lang="bg-BG" sz="2700" dirty="0" smtClean="0">
                <a:solidFill>
                  <a:schemeClr val="tx1"/>
                </a:solidFill>
              </a:rPr>
              <a:t>   </a:t>
            </a:r>
            <a:r>
              <a:rPr lang="en-US" sz="2700" dirty="0" smtClean="0">
                <a:solidFill>
                  <a:schemeClr val="tx1"/>
                </a:solidFill>
                <a:latin typeface="Calibri" panose="020F0502020204030204" pitchFamily="34" charset="0"/>
              </a:rPr>
              <a:t>Danube-INCO.NET  </a:t>
            </a:r>
            <a:r>
              <a:rPr lang="en-US" sz="2700" dirty="0" smtClean="0">
                <a:solidFill>
                  <a:schemeClr val="accent2"/>
                </a:solidFill>
                <a:latin typeface="Calibri" panose="020F0502020204030204" pitchFamily="34" charset="0"/>
              </a:rPr>
              <a:t>         </a:t>
            </a:r>
            <a:endParaRPr lang="bg-BG" sz="2700" dirty="0">
              <a:solidFill>
                <a:schemeClr val="accent2"/>
              </a:solidFill>
              <a:latin typeface="Calibri" panose="020F0502020204030204" pitchFamily="34" charset="0"/>
            </a:endParaRPr>
          </a:p>
        </p:txBody>
      </p:sp>
      <p:sp>
        <p:nvSpPr>
          <p:cNvPr id="134148"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27038"/>
            <a:ext cx="2088232" cy="845942"/>
          </a:xfrm>
          <a:prstGeom prst="rect">
            <a:avLst/>
          </a:prstGeom>
        </p:spPr>
      </p:pic>
    </p:spTree>
    <p:extLst>
      <p:ext uri="{BB962C8B-B14F-4D97-AF65-F5344CB8AC3E}">
        <p14:creationId xmlns:p14="http://schemas.microsoft.com/office/powerpoint/2010/main" val="505659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1"/>
          <p:cNvSpPr>
            <a:spLocks noGrp="1"/>
          </p:cNvSpPr>
          <p:nvPr>
            <p:ph idx="1"/>
          </p:nvPr>
        </p:nvSpPr>
        <p:spPr>
          <a:xfrm>
            <a:off x="71406" y="1285860"/>
            <a:ext cx="8715436" cy="4525962"/>
          </a:xfrm>
        </p:spPr>
        <p:txBody>
          <a:bodyPr/>
          <a:lstStyle/>
          <a:p>
            <a:pPr eaLnBrk="1" hangingPunct="1">
              <a:spcBef>
                <a:spcPts val="0"/>
              </a:spcBef>
            </a:pPr>
            <a:r>
              <a:rPr lang="bg-BG" altLang="bg-BG" sz="2000" b="1" dirty="0" smtClean="0">
                <a:latin typeface="Calibri" panose="020F0502020204030204" pitchFamily="34" charset="0"/>
              </a:rPr>
              <a:t>Име</a:t>
            </a:r>
            <a:r>
              <a:rPr lang="en-US" altLang="bg-BG" sz="2000" dirty="0" smtClean="0">
                <a:latin typeface="Calibri" panose="020F0502020204030204" pitchFamily="34" charset="0"/>
              </a:rPr>
              <a:t>: </a:t>
            </a:r>
            <a:r>
              <a:rPr lang="ru-RU" altLang="bg-BG" sz="2000" dirty="0" err="1" smtClean="0">
                <a:latin typeface="Calibri" panose="020F0502020204030204" pitchFamily="34" charset="0"/>
              </a:rPr>
              <a:t>Учените</a:t>
            </a:r>
            <a:r>
              <a:rPr lang="ru-RU" altLang="bg-BG" sz="2000" dirty="0" smtClean="0">
                <a:latin typeface="Calibri" panose="020F0502020204030204" pitchFamily="34" charset="0"/>
              </a:rPr>
              <a:t> в </a:t>
            </a:r>
            <a:r>
              <a:rPr lang="ru-RU" altLang="bg-BG" sz="2000" dirty="0" err="1" smtClean="0">
                <a:latin typeface="Calibri" panose="020F0502020204030204" pitchFamily="34" charset="0"/>
              </a:rPr>
              <a:t>триъгълника</a:t>
            </a:r>
            <a:r>
              <a:rPr lang="ru-RU" altLang="bg-BG" sz="2000" dirty="0" smtClean="0">
                <a:latin typeface="Calibri" panose="020F0502020204030204" pitchFamily="34" charset="0"/>
              </a:rPr>
              <a:t> на </a:t>
            </a:r>
            <a:r>
              <a:rPr lang="ru-RU" altLang="bg-BG" sz="2000" dirty="0" err="1" smtClean="0">
                <a:latin typeface="Calibri" panose="020F0502020204030204" pitchFamily="34" charset="0"/>
              </a:rPr>
              <a:t>знанието</a:t>
            </a:r>
            <a:endParaRPr lang="en-US" altLang="bg-BG" sz="2000" dirty="0" smtClean="0">
              <a:latin typeface="Calibri" panose="020F0502020204030204" pitchFamily="34" charset="0"/>
            </a:endParaRPr>
          </a:p>
          <a:p>
            <a:pPr eaLnBrk="1" hangingPunct="1">
              <a:spcBef>
                <a:spcPts val="0"/>
              </a:spcBef>
            </a:pPr>
            <a:r>
              <a:rPr lang="en-US" altLang="bg-BG" sz="2000" b="1" i="1" dirty="0" smtClean="0">
                <a:latin typeface="Calibri" panose="020F0502020204030204" pitchFamily="34" charset="0"/>
              </a:rPr>
              <a:t>Name:</a:t>
            </a:r>
            <a:r>
              <a:rPr lang="en-US" altLang="bg-BG" sz="2000" i="1" dirty="0" smtClean="0">
                <a:solidFill>
                  <a:srgbClr val="FF0000"/>
                </a:solidFill>
                <a:latin typeface="Calibri" panose="020F0502020204030204" pitchFamily="34" charset="0"/>
              </a:rPr>
              <a:t> </a:t>
            </a:r>
            <a:r>
              <a:rPr lang="en-US" altLang="bg-BG" sz="2000" i="1" dirty="0" smtClean="0">
                <a:latin typeface="Calibri" panose="020F0502020204030204" pitchFamily="34" charset="0"/>
              </a:rPr>
              <a:t>Researchers' in Knowledge Triangle K- TRIO 2, 633175 </a:t>
            </a:r>
            <a:r>
              <a:rPr lang="bg-BG" altLang="bg-BG" sz="2000" b="1" dirty="0" smtClean="0">
                <a:latin typeface="Calibri" panose="020F0502020204030204" pitchFamily="34" charset="0"/>
              </a:rPr>
              <a:t>Програма</a:t>
            </a:r>
            <a:r>
              <a:rPr lang="bg-BG" altLang="bg-BG" sz="2000" dirty="0" smtClean="0">
                <a:latin typeface="Calibri" panose="020F0502020204030204" pitchFamily="34" charset="0"/>
              </a:rPr>
              <a:t>/</a:t>
            </a:r>
            <a:r>
              <a:rPr lang="en-US" altLang="bg-BG" sz="2000" dirty="0" smtClean="0">
                <a:latin typeface="Calibri" panose="020F0502020204030204" pitchFamily="34" charset="0"/>
              </a:rPr>
              <a:t>Fund: Horizon 2020</a:t>
            </a:r>
          </a:p>
          <a:p>
            <a:pPr eaLnBrk="1" hangingPunct="1">
              <a:spcBef>
                <a:spcPts val="0"/>
              </a:spcBef>
            </a:pPr>
            <a:r>
              <a:rPr lang="bg-BG" altLang="bg-BG" sz="2000" b="1" dirty="0" smtClean="0">
                <a:latin typeface="Calibri" panose="020F0502020204030204" pitchFamily="34" charset="0"/>
              </a:rPr>
              <a:t>Продължителност</a:t>
            </a:r>
            <a:r>
              <a:rPr lang="bg-BG" altLang="bg-BG" sz="2000" dirty="0" smtClean="0">
                <a:latin typeface="Calibri" panose="020F0502020204030204" pitchFamily="34" charset="0"/>
              </a:rPr>
              <a:t>/</a:t>
            </a:r>
            <a:r>
              <a:rPr lang="en-US" altLang="bg-BG" sz="2000" dirty="0" smtClean="0">
                <a:latin typeface="Calibri" panose="020F0502020204030204" pitchFamily="34" charset="0"/>
              </a:rPr>
              <a:t>Duration:2014-2015</a:t>
            </a:r>
          </a:p>
          <a:p>
            <a:pPr eaLnBrk="1" hangingPunct="1">
              <a:spcBef>
                <a:spcPts val="0"/>
              </a:spcBef>
            </a:pPr>
            <a:r>
              <a:rPr lang="bg-BG" altLang="bg-BG" sz="2000" b="1" dirty="0" smtClean="0">
                <a:latin typeface="Calibri" panose="020F0502020204030204" pitchFamily="34" charset="0"/>
              </a:rPr>
              <a:t>Цел</a:t>
            </a:r>
            <a:r>
              <a:rPr lang="en-US" altLang="bg-BG" sz="2000" dirty="0" smtClean="0">
                <a:latin typeface="Calibri" panose="020F0502020204030204" pitchFamily="34" charset="0"/>
              </a:rPr>
              <a:t>: </a:t>
            </a:r>
            <a:r>
              <a:rPr lang="ru-RU" altLang="bg-BG" sz="2000" dirty="0" err="1" smtClean="0">
                <a:latin typeface="Calibri" panose="020F0502020204030204" pitchFamily="34" charset="0"/>
              </a:rPr>
              <a:t>Подобряване</a:t>
            </a:r>
            <a:r>
              <a:rPr lang="ru-RU" altLang="bg-BG" sz="2000" dirty="0" smtClean="0">
                <a:latin typeface="Calibri" panose="020F0502020204030204" pitchFamily="34" charset="0"/>
              </a:rPr>
              <a:t> на </a:t>
            </a:r>
            <a:r>
              <a:rPr lang="ru-RU" altLang="bg-BG" sz="2000" dirty="0" err="1" smtClean="0">
                <a:latin typeface="Calibri" panose="020F0502020204030204" pitchFamily="34" charset="0"/>
              </a:rPr>
              <a:t>познанието</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на</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широката</a:t>
            </a:r>
            <a:r>
              <a:rPr lang="ru-RU" altLang="bg-BG" sz="2000" dirty="0" smtClean="0">
                <a:latin typeface="Calibri" panose="020F0502020204030204" pitchFamily="34" charset="0"/>
              </a:rPr>
              <a:t> публика, независимо от  </a:t>
            </a:r>
            <a:r>
              <a:rPr lang="ru-RU" altLang="bg-BG" sz="2000" dirty="0" err="1" smtClean="0">
                <a:latin typeface="Calibri" panose="020F0502020204030204" pitchFamily="34" charset="0"/>
              </a:rPr>
              <a:t>образованието</a:t>
            </a:r>
            <a:r>
              <a:rPr lang="ru-RU" altLang="bg-BG" sz="2000" dirty="0" smtClean="0">
                <a:latin typeface="Calibri" panose="020F0502020204030204" pitchFamily="34" charset="0"/>
              </a:rPr>
              <a:t> и </a:t>
            </a:r>
            <a:r>
              <a:rPr lang="ru-RU" altLang="bg-BG" sz="2000" dirty="0" err="1" smtClean="0">
                <a:latin typeface="Calibri" panose="020F0502020204030204" pitchFamily="34" charset="0"/>
              </a:rPr>
              <a:t>възрастта</a:t>
            </a:r>
            <a:r>
              <a:rPr lang="ru-RU" altLang="bg-BG" sz="2000" dirty="0" smtClean="0">
                <a:latin typeface="Calibri" panose="020F0502020204030204" pitchFamily="34" charset="0"/>
              </a:rPr>
              <a:t> за </a:t>
            </a:r>
            <a:r>
              <a:rPr lang="ru-RU" altLang="bg-BG" sz="2000" dirty="0" err="1" smtClean="0">
                <a:latin typeface="Calibri" panose="020F0502020204030204" pitchFamily="34" charset="0"/>
              </a:rPr>
              <a:t>учените</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разкриване</a:t>
            </a:r>
            <a:r>
              <a:rPr lang="ru-RU" altLang="bg-BG" sz="2000" dirty="0" smtClean="0">
                <a:latin typeface="Calibri" panose="020F0502020204030204" pitchFamily="34" charset="0"/>
              </a:rPr>
              <a:t> на </a:t>
            </a:r>
            <a:r>
              <a:rPr lang="ru-RU" altLang="bg-BG" sz="2000" dirty="0" err="1" smtClean="0">
                <a:latin typeface="Calibri" panose="020F0502020204030204" pitchFamily="34" charset="0"/>
              </a:rPr>
              <a:t>човешката</a:t>
            </a:r>
            <a:r>
              <a:rPr lang="ru-RU" altLang="bg-BG" sz="2000" dirty="0" smtClean="0">
                <a:latin typeface="Calibri" panose="020F0502020204030204" pitchFamily="34" charset="0"/>
              </a:rPr>
              <a:t> страна на </a:t>
            </a:r>
            <a:r>
              <a:rPr lang="ru-RU" altLang="bg-BG" sz="2000" dirty="0" err="1" smtClean="0">
                <a:latin typeface="Calibri" panose="020F0502020204030204" pitchFamily="34" charset="0"/>
              </a:rPr>
              <a:t>учените</a:t>
            </a:r>
            <a:r>
              <a:rPr lang="ru-RU" altLang="bg-BG" sz="2000" dirty="0" smtClean="0">
                <a:latin typeface="Calibri" panose="020F0502020204030204" pitchFamily="34" charset="0"/>
              </a:rPr>
              <a:t> чрез </a:t>
            </a:r>
            <a:r>
              <a:rPr lang="ru-RU" altLang="bg-BG" sz="2000" dirty="0" err="1" smtClean="0">
                <a:latin typeface="Calibri" panose="020F0502020204030204" pitchFamily="34" charset="0"/>
              </a:rPr>
              <a:t>директни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контакти</a:t>
            </a:r>
            <a:r>
              <a:rPr lang="ru-RU" altLang="bg-BG" sz="2000" dirty="0" smtClean="0">
                <a:latin typeface="Calibri" panose="020F0502020204030204" pitchFamily="34" charset="0"/>
              </a:rPr>
              <a:t> и </a:t>
            </a:r>
            <a:r>
              <a:rPr lang="ru-RU" altLang="bg-BG" sz="2000" dirty="0" err="1" smtClean="0">
                <a:latin typeface="Calibri" panose="020F0502020204030204" pitchFamily="34" charset="0"/>
              </a:rPr>
              <a:t>дискусии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както</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оценяване</a:t>
            </a:r>
            <a:r>
              <a:rPr lang="ru-RU" altLang="bg-BG" sz="2000" dirty="0" smtClean="0">
                <a:latin typeface="Calibri" panose="020F0502020204030204" pitchFamily="34" charset="0"/>
              </a:rPr>
              <a:t> приноса на </a:t>
            </a:r>
            <a:r>
              <a:rPr lang="ru-RU" altLang="bg-BG" sz="2000" dirty="0" err="1" smtClean="0">
                <a:latin typeface="Calibri" panose="020F0502020204030204" pitchFamily="34" charset="0"/>
              </a:rPr>
              <a:t>учените</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във</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всекидневния</a:t>
            </a:r>
            <a:r>
              <a:rPr lang="ru-RU" altLang="bg-BG" sz="2000" dirty="0" smtClean="0">
                <a:latin typeface="Calibri" panose="020F0502020204030204" pitchFamily="34" charset="0"/>
              </a:rPr>
              <a:t> живот.</a:t>
            </a:r>
          </a:p>
          <a:p>
            <a:pPr eaLnBrk="1" hangingPunct="1">
              <a:spcBef>
                <a:spcPts val="0"/>
              </a:spcBef>
            </a:pPr>
            <a:r>
              <a:rPr lang="en-US" altLang="bg-BG" sz="2000" b="1" i="1" dirty="0" smtClean="0">
                <a:latin typeface="Calibri" panose="020F0502020204030204" pitchFamily="34" charset="0"/>
              </a:rPr>
              <a:t>Aim</a:t>
            </a:r>
            <a:r>
              <a:rPr lang="en-US" altLang="bg-BG" sz="2000" i="1" dirty="0" smtClean="0">
                <a:latin typeface="Calibri" panose="020F0502020204030204" pitchFamily="34" charset="0"/>
              </a:rPr>
              <a:t>: Enhancing researchers' public recognition notably through offering the public at large in all its components, whichever their age and scientific background, the opportunity of discovering the "human face" of research via direct exchanges and discussions with the researchers, as well as understanding the impact of research on their daily lives</a:t>
            </a:r>
            <a:r>
              <a:rPr lang="bg-BG" altLang="bg-BG" sz="2000" i="1" dirty="0" smtClean="0">
                <a:latin typeface="Calibri" panose="020F0502020204030204" pitchFamily="34" charset="0"/>
              </a:rPr>
              <a:t>. </a:t>
            </a:r>
          </a:p>
          <a:p>
            <a:pPr eaLnBrk="1" hangingPunct="1">
              <a:spcBef>
                <a:spcPts val="0"/>
              </a:spcBef>
            </a:pPr>
            <a:r>
              <a:rPr lang="bg-BG" altLang="bg-BG" sz="2000" b="1" dirty="0" smtClean="0">
                <a:latin typeface="Calibri" panose="020F0502020204030204" pitchFamily="34" charset="0"/>
              </a:rPr>
              <a:t>Повече информация</a:t>
            </a:r>
            <a:r>
              <a:rPr lang="bg-BG" altLang="bg-BG" sz="2000" dirty="0" smtClean="0">
                <a:latin typeface="Calibri" panose="020F0502020204030204" pitchFamily="34" charset="0"/>
              </a:rPr>
              <a:t>/</a:t>
            </a:r>
            <a:r>
              <a:rPr lang="en-US" altLang="bg-BG" sz="2000" dirty="0" smtClean="0">
                <a:latin typeface="Calibri" panose="020F0502020204030204" pitchFamily="34" charset="0"/>
              </a:rPr>
              <a:t>More details: </a:t>
            </a:r>
            <a:r>
              <a:rPr lang="en-US" altLang="bg-BG" sz="2000" dirty="0" smtClean="0">
                <a:latin typeface="Calibri" panose="020F0502020204030204" pitchFamily="34" charset="0"/>
                <a:hlinkClick r:id="rId2"/>
              </a:rPr>
              <a:t>http</a:t>
            </a:r>
            <a:r>
              <a:rPr lang="en-US" altLang="bg-BG" sz="2000" dirty="0">
                <a:latin typeface="Calibri" panose="020F0502020204030204" pitchFamily="34" charset="0"/>
                <a:hlinkClick r:id="rId2"/>
              </a:rPr>
              <a:t>://</a:t>
            </a:r>
            <a:r>
              <a:rPr lang="en-US" altLang="bg-BG" sz="2000" dirty="0" smtClean="0">
                <a:latin typeface="Calibri" panose="020F0502020204030204" pitchFamily="34" charset="0"/>
                <a:hlinkClick r:id="rId2"/>
              </a:rPr>
              <a:t>www.britishcouncil.bg/researchers</a:t>
            </a:r>
            <a:r>
              <a:rPr lang="en-US" altLang="bg-BG" sz="2000" dirty="0" smtClean="0">
                <a:latin typeface="Calibri" panose="020F0502020204030204" pitchFamily="34" charset="0"/>
              </a:rPr>
              <a:t> </a:t>
            </a:r>
          </a:p>
        </p:txBody>
      </p:sp>
      <p:sp>
        <p:nvSpPr>
          <p:cNvPr id="3" name="Title 2"/>
          <p:cNvSpPr>
            <a:spLocks noGrp="1"/>
          </p:cNvSpPr>
          <p:nvPr>
            <p:ph type="title"/>
          </p:nvPr>
        </p:nvSpPr>
        <p:spPr>
          <a:xfrm>
            <a:off x="251520" y="173037"/>
            <a:ext cx="8229600" cy="1143000"/>
          </a:xfrm>
        </p:spPr>
        <p:txBody>
          <a:bodyPr/>
          <a:lstStyle/>
          <a:p>
            <a:pPr eaLnBrk="1" fontAlgn="auto" hangingPunct="1">
              <a:spcAft>
                <a:spcPts val="0"/>
              </a:spcAft>
              <a:defRPr/>
            </a:pPr>
            <a:r>
              <a:rPr lang="bg-BG" sz="2700" dirty="0" smtClean="0">
                <a:solidFill>
                  <a:schemeClr val="tx1"/>
                </a:solidFill>
              </a:rPr>
              <a:t>  </a:t>
            </a:r>
            <a:r>
              <a:rPr lang="en-US" sz="2700" dirty="0" smtClean="0">
                <a:solidFill>
                  <a:schemeClr val="tx1"/>
                </a:solidFill>
              </a:rPr>
              <a:t> </a:t>
            </a:r>
            <a:r>
              <a:rPr lang="en-US" sz="2700" dirty="0" smtClean="0">
                <a:solidFill>
                  <a:schemeClr val="tx1"/>
                </a:solidFill>
                <a:latin typeface="Calibri" panose="020F0502020204030204" pitchFamily="34" charset="0"/>
              </a:rPr>
              <a:t>K- TRIO  </a:t>
            </a:r>
            <a:r>
              <a:rPr lang="en-US" sz="2700" dirty="0">
                <a:solidFill>
                  <a:schemeClr val="tx1"/>
                </a:solidFill>
                <a:latin typeface="Calibri" panose="020F0502020204030204" pitchFamily="34" charset="0"/>
              </a:rPr>
              <a:t>2</a:t>
            </a:r>
            <a:r>
              <a:rPr lang="en-US" sz="2700" dirty="0" smtClean="0">
                <a:solidFill>
                  <a:schemeClr val="tx1"/>
                </a:solidFill>
                <a:latin typeface="Calibri" panose="020F0502020204030204" pitchFamily="34" charset="0"/>
              </a:rPr>
              <a:t>                           </a:t>
            </a:r>
            <a:endParaRPr lang="bg-BG" sz="2700" dirty="0">
              <a:solidFill>
                <a:schemeClr val="accent2"/>
              </a:solidFill>
              <a:latin typeface="Calibri" panose="020F0502020204030204" pitchFamily="34" charset="0"/>
            </a:endParaRPr>
          </a:p>
        </p:txBody>
      </p:sp>
      <p:sp>
        <p:nvSpPr>
          <p:cNvPr id="135172"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135173" name="Picture 4"/>
          <p:cNvPicPr>
            <a:picLocks noChangeAspect="1"/>
          </p:cNvPicPr>
          <p:nvPr/>
        </p:nvPicPr>
        <p:blipFill>
          <a:blip r:embed="rId3" cstate="print"/>
          <a:srcRect/>
          <a:stretch>
            <a:fillRect/>
          </a:stretch>
        </p:blipFill>
        <p:spPr bwMode="auto">
          <a:xfrm>
            <a:off x="7619429" y="0"/>
            <a:ext cx="1489075" cy="1316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ontent Placeholder 1"/>
          <p:cNvSpPr>
            <a:spLocks noGrp="1"/>
          </p:cNvSpPr>
          <p:nvPr>
            <p:ph idx="1"/>
          </p:nvPr>
        </p:nvSpPr>
        <p:spPr>
          <a:xfrm>
            <a:off x="71406" y="928670"/>
            <a:ext cx="8643998" cy="4525962"/>
          </a:xfrm>
        </p:spPr>
        <p:txBody>
          <a:bodyPr/>
          <a:lstStyle/>
          <a:p>
            <a:pPr eaLnBrk="1" hangingPunct="1">
              <a:spcBef>
                <a:spcPts val="0"/>
              </a:spcBef>
            </a:pPr>
            <a:endParaRPr lang="bg-BG" altLang="bg-BG" sz="2000" b="1" dirty="0" smtClean="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Име</a:t>
            </a:r>
            <a:r>
              <a:rPr lang="en-US" altLang="bg-BG" sz="2000" dirty="0" smtClean="0">
                <a:latin typeface="Calibri" panose="020F0502020204030204" pitchFamily="34" charset="0"/>
              </a:rPr>
              <a:t>: </a:t>
            </a:r>
            <a:r>
              <a:rPr lang="bg-BG" altLang="bg-BG" sz="2000" dirty="0" smtClean="0">
                <a:latin typeface="Calibri" panose="020F0502020204030204" pitchFamily="34" charset="0"/>
              </a:rPr>
              <a:t>Автономни пътнотранспортни поддържащи системи.</a:t>
            </a:r>
            <a:r>
              <a:rPr lang="en-US" altLang="bg-BG" sz="2000" dirty="0" smtClean="0">
                <a:solidFill>
                  <a:srgbClr val="FF0000"/>
                </a:solidFill>
                <a:latin typeface="Calibri" panose="020F0502020204030204" pitchFamily="34" charset="0"/>
              </a:rPr>
              <a:t> </a:t>
            </a:r>
            <a:r>
              <a:rPr lang="en-US" altLang="bg-BG" sz="2000" i="1" dirty="0" smtClean="0">
                <a:latin typeface="Calibri" panose="020F0502020204030204" pitchFamily="34" charset="0"/>
              </a:rPr>
              <a:t>Name: Towards Autonomic Road Transport Support Systems</a:t>
            </a:r>
            <a:r>
              <a:rPr lang="bg-BG" altLang="bg-BG" sz="2000" i="1" dirty="0" smtClean="0">
                <a:latin typeface="Calibri" panose="020F0502020204030204" pitchFamily="34" charset="0"/>
              </a:rPr>
              <a:t>. </a:t>
            </a:r>
            <a:r>
              <a:rPr lang="en-US" altLang="bg-BG" sz="2000" i="1" dirty="0" smtClean="0">
                <a:latin typeface="Calibri" panose="020F0502020204030204" pitchFamily="34" charset="0"/>
              </a:rPr>
              <a:t>TU1102  </a:t>
            </a:r>
          </a:p>
          <a:p>
            <a:pPr eaLnBrk="1" hangingPunct="1">
              <a:spcBef>
                <a:spcPts val="0"/>
              </a:spcBef>
            </a:pPr>
            <a:r>
              <a:rPr lang="bg-BG" altLang="bg-BG" sz="2000" b="1" dirty="0" smtClean="0">
                <a:latin typeface="Calibri" panose="020F0502020204030204" pitchFamily="34" charset="0"/>
              </a:rPr>
              <a:t>Програма</a:t>
            </a:r>
            <a:r>
              <a:rPr lang="bg-BG" altLang="bg-BG" sz="2000" dirty="0" smtClean="0">
                <a:latin typeface="Calibri" panose="020F0502020204030204" pitchFamily="34" charset="0"/>
              </a:rPr>
              <a:t>/</a:t>
            </a:r>
            <a:r>
              <a:rPr lang="en-US" altLang="bg-BG" sz="2000" dirty="0" smtClean="0">
                <a:latin typeface="Calibri" panose="020F0502020204030204" pitchFamily="34" charset="0"/>
              </a:rPr>
              <a:t>Fund: COST</a:t>
            </a:r>
          </a:p>
          <a:p>
            <a:pPr eaLnBrk="1" hangingPunct="1">
              <a:spcBef>
                <a:spcPts val="0"/>
              </a:spcBef>
            </a:pPr>
            <a:r>
              <a:rPr lang="bg-BG" altLang="bg-BG" sz="2000" b="1" dirty="0" smtClean="0">
                <a:latin typeface="Calibri" panose="020F0502020204030204" pitchFamily="34" charset="0"/>
              </a:rPr>
              <a:t>Продължителност</a:t>
            </a:r>
            <a:r>
              <a:rPr lang="bg-BG" altLang="bg-BG" sz="2000" dirty="0" smtClean="0">
                <a:latin typeface="Calibri" panose="020F0502020204030204" pitchFamily="34" charset="0"/>
              </a:rPr>
              <a:t>/</a:t>
            </a:r>
            <a:r>
              <a:rPr lang="en-US" altLang="bg-BG" sz="2000" dirty="0" smtClean="0">
                <a:latin typeface="Calibri" panose="020F0502020204030204" pitchFamily="34" charset="0"/>
              </a:rPr>
              <a:t>Duration:201</a:t>
            </a:r>
            <a:r>
              <a:rPr lang="bg-BG" altLang="bg-BG" sz="2000" dirty="0" smtClean="0">
                <a:latin typeface="Calibri" panose="020F0502020204030204" pitchFamily="34" charset="0"/>
              </a:rPr>
              <a:t>1</a:t>
            </a:r>
            <a:r>
              <a:rPr lang="en-US" altLang="bg-BG" sz="2000" dirty="0" smtClean="0">
                <a:latin typeface="Calibri" panose="020F0502020204030204" pitchFamily="34" charset="0"/>
              </a:rPr>
              <a:t>-201</a:t>
            </a:r>
            <a:r>
              <a:rPr lang="bg-BG" altLang="bg-BG" sz="2000" dirty="0" smtClean="0">
                <a:latin typeface="Calibri" panose="020F0502020204030204" pitchFamily="34" charset="0"/>
              </a:rPr>
              <a:t>5</a:t>
            </a:r>
            <a:endParaRPr lang="en-US" altLang="bg-BG" sz="2000" dirty="0" smtClean="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Цел</a:t>
            </a:r>
            <a:r>
              <a:rPr lang="en-US" altLang="bg-BG" sz="2000" dirty="0" smtClean="0">
                <a:latin typeface="Calibri" panose="020F0502020204030204" pitchFamily="34" charset="0"/>
              </a:rPr>
              <a:t>: </a:t>
            </a:r>
            <a:r>
              <a:rPr lang="bg-BG" altLang="bg-BG" sz="2000" dirty="0" smtClean="0">
                <a:latin typeface="Calibri" panose="020F0502020204030204" pitchFamily="34" charset="0"/>
              </a:rPr>
              <a:t>Очакваните резултати са солидна основа за </a:t>
            </a:r>
            <a:r>
              <a:rPr lang="en-US" altLang="bg-BG" sz="2000" dirty="0" smtClean="0">
                <a:latin typeface="Calibri" panose="020F0502020204030204" pitchFamily="34" charset="0"/>
              </a:rPr>
              <a:t>ARTS </a:t>
            </a:r>
            <a:r>
              <a:rPr lang="bg-BG" altLang="bg-BG" sz="2000" dirty="0" smtClean="0">
                <a:latin typeface="Calibri" panose="020F0502020204030204" pitchFamily="34" charset="0"/>
              </a:rPr>
              <a:t>техническа инфраструктура (общ речник, общи класификации, споделени технически платформи, нови алгоритми, показатели и др.), които ще се изработят чрез работни срещи и краткосрочни визити. </a:t>
            </a:r>
          </a:p>
          <a:p>
            <a:pPr eaLnBrk="1" hangingPunct="1">
              <a:spcBef>
                <a:spcPts val="0"/>
              </a:spcBef>
            </a:pPr>
            <a:r>
              <a:rPr lang="en-US" altLang="bg-BG" sz="2000" b="1" i="1" dirty="0" smtClean="0">
                <a:latin typeface="Calibri" panose="020F0502020204030204" pitchFamily="34" charset="0"/>
              </a:rPr>
              <a:t>Aim: </a:t>
            </a:r>
            <a:r>
              <a:rPr lang="en-US" altLang="bg-BG" sz="2000" i="1" dirty="0" smtClean="0">
                <a:latin typeface="Calibri" panose="020F0502020204030204" pitchFamily="34" charset="0"/>
              </a:rPr>
              <a:t>Expected results are sound foundation for ARTS technical infrastructure (common vocabularies, subject area classifications, shared technical platforms, new advanced algorithms, benchmarks etc) which will be produced through network activities such as workshops and short term scientific missions. </a:t>
            </a:r>
          </a:p>
          <a:p>
            <a:pPr eaLnBrk="1" hangingPunct="1">
              <a:spcBef>
                <a:spcPts val="0"/>
              </a:spcBef>
            </a:pPr>
            <a:r>
              <a:rPr lang="bg-BG" altLang="bg-BG" sz="2000" b="1" dirty="0" smtClean="0">
                <a:latin typeface="Calibri" panose="020F0502020204030204" pitchFamily="34" charset="0"/>
              </a:rPr>
              <a:t>Повече информация</a:t>
            </a:r>
            <a:r>
              <a:rPr lang="bg-BG" altLang="bg-BG" sz="2000" dirty="0" smtClean="0">
                <a:latin typeface="Calibri" panose="020F0502020204030204" pitchFamily="34" charset="0"/>
              </a:rPr>
              <a:t>/</a:t>
            </a:r>
            <a:r>
              <a:rPr lang="en-US" altLang="bg-BG" sz="2000" dirty="0" smtClean="0">
                <a:latin typeface="Calibri" panose="020F0502020204030204" pitchFamily="34" charset="0"/>
              </a:rPr>
              <a:t>More details: http://helios.hud.ac.uk/cost/index.php </a:t>
            </a:r>
          </a:p>
        </p:txBody>
      </p:sp>
      <p:sp>
        <p:nvSpPr>
          <p:cNvPr id="3" name="Title 2"/>
          <p:cNvSpPr>
            <a:spLocks noGrp="1"/>
          </p:cNvSpPr>
          <p:nvPr>
            <p:ph type="title"/>
          </p:nvPr>
        </p:nvSpPr>
        <p:spPr>
          <a:xfrm>
            <a:off x="467544" y="147159"/>
            <a:ext cx="8229600" cy="725470"/>
          </a:xfrm>
        </p:spPr>
        <p:txBody>
          <a:bodyPr/>
          <a:lstStyle/>
          <a:p>
            <a:pPr eaLnBrk="1" fontAlgn="auto" hangingPunct="1">
              <a:spcAft>
                <a:spcPts val="0"/>
              </a:spcAft>
              <a:defRPr/>
            </a:pPr>
            <a:r>
              <a:rPr lang="en-US" sz="3100" dirty="0" smtClean="0">
                <a:latin typeface="Calibri" panose="020F0502020204030204" pitchFamily="34" charset="0"/>
              </a:rPr>
              <a:t>ARTS</a:t>
            </a:r>
            <a:r>
              <a:rPr lang="bg-BG" sz="3100" dirty="0" smtClean="0">
                <a:latin typeface="Calibri" panose="020F0502020204030204" pitchFamily="34" charset="0"/>
              </a:rPr>
              <a:t>                          </a:t>
            </a:r>
            <a:endParaRPr lang="bg-BG" sz="3100" dirty="0">
              <a:solidFill>
                <a:srgbClr val="FF0000"/>
              </a:solidFill>
              <a:latin typeface="Calibri" panose="020F0502020204030204" pitchFamily="34" charset="0"/>
            </a:endParaRPr>
          </a:p>
        </p:txBody>
      </p:sp>
      <p:sp>
        <p:nvSpPr>
          <p:cNvPr id="137220"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137221" name="Picture 4"/>
          <p:cNvPicPr>
            <a:picLocks noChangeAspect="1"/>
          </p:cNvPicPr>
          <p:nvPr/>
        </p:nvPicPr>
        <p:blipFill>
          <a:blip r:embed="rId2" cstate="print"/>
          <a:srcRect/>
          <a:stretch>
            <a:fillRect/>
          </a:stretch>
        </p:blipFill>
        <p:spPr bwMode="auto">
          <a:xfrm>
            <a:off x="6570693" y="142852"/>
            <a:ext cx="2430463"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1"/>
          <p:cNvSpPr>
            <a:spLocks noGrp="1"/>
          </p:cNvSpPr>
          <p:nvPr>
            <p:ph idx="1"/>
          </p:nvPr>
        </p:nvSpPr>
        <p:spPr>
          <a:xfrm>
            <a:off x="71406" y="1000108"/>
            <a:ext cx="8715436" cy="4525962"/>
          </a:xfrm>
        </p:spPr>
        <p:txBody>
          <a:bodyPr/>
          <a:lstStyle/>
          <a:p>
            <a:pPr eaLnBrk="1" hangingPunct="1">
              <a:spcBef>
                <a:spcPts val="0"/>
              </a:spcBef>
            </a:pPr>
            <a:endParaRPr lang="bg-BG" altLang="bg-BG" sz="2000" b="1" dirty="0" smtClean="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Име</a:t>
            </a:r>
            <a:r>
              <a:rPr lang="en-US" altLang="bg-BG" sz="2000" dirty="0" smtClean="0">
                <a:latin typeface="Calibri" panose="020F0502020204030204" pitchFamily="34" charset="0"/>
              </a:rPr>
              <a:t>: </a:t>
            </a:r>
            <a:r>
              <a:rPr lang="bg-BG" altLang="bg-BG" sz="2000" dirty="0" smtClean="0">
                <a:latin typeface="Calibri" panose="020F0502020204030204" pitchFamily="34" charset="0"/>
              </a:rPr>
              <a:t>Интелигентни енергийни региони </a:t>
            </a:r>
          </a:p>
          <a:p>
            <a:pPr eaLnBrk="1" hangingPunct="1">
              <a:spcBef>
                <a:spcPts val="0"/>
              </a:spcBef>
            </a:pPr>
            <a:r>
              <a:rPr lang="en-US" altLang="bg-BG" sz="2000" i="1" dirty="0" smtClean="0">
                <a:latin typeface="Calibri" panose="020F0502020204030204" pitchFamily="34" charset="0"/>
              </a:rPr>
              <a:t>Name: Smart Energy Regions</a:t>
            </a:r>
            <a:r>
              <a:rPr lang="bg-BG" altLang="bg-BG" sz="2000" i="1" dirty="0" smtClean="0">
                <a:latin typeface="Calibri" panose="020F0502020204030204" pitchFamily="34" charset="0"/>
              </a:rPr>
              <a:t>.</a:t>
            </a:r>
            <a:r>
              <a:rPr lang="en-US" altLang="bg-BG" sz="2000" i="1" dirty="0" smtClean="0">
                <a:latin typeface="Calibri" panose="020F0502020204030204" pitchFamily="34" charset="0"/>
              </a:rPr>
              <a:t> TU1104  </a:t>
            </a:r>
          </a:p>
          <a:p>
            <a:pPr eaLnBrk="1" hangingPunct="1">
              <a:spcBef>
                <a:spcPts val="0"/>
              </a:spcBef>
            </a:pPr>
            <a:r>
              <a:rPr lang="bg-BG" altLang="bg-BG" sz="2000" b="1" dirty="0" smtClean="0">
                <a:latin typeface="Calibri" panose="020F0502020204030204" pitchFamily="34" charset="0"/>
              </a:rPr>
              <a:t>Програма</a:t>
            </a:r>
            <a:r>
              <a:rPr lang="bg-BG" altLang="bg-BG" sz="2000" dirty="0" smtClean="0">
                <a:latin typeface="Calibri" panose="020F0502020204030204" pitchFamily="34" charset="0"/>
              </a:rPr>
              <a:t>/</a:t>
            </a:r>
            <a:r>
              <a:rPr lang="en-US" altLang="bg-BG" sz="2000" dirty="0" smtClean="0">
                <a:latin typeface="Calibri" panose="020F0502020204030204" pitchFamily="34" charset="0"/>
              </a:rPr>
              <a:t>Fund: COST</a:t>
            </a:r>
          </a:p>
          <a:p>
            <a:pPr eaLnBrk="1" hangingPunct="1">
              <a:spcBef>
                <a:spcPts val="0"/>
              </a:spcBef>
            </a:pPr>
            <a:r>
              <a:rPr lang="bg-BG" altLang="bg-BG" sz="2000" b="1" dirty="0" smtClean="0">
                <a:latin typeface="Calibri" panose="020F0502020204030204" pitchFamily="34" charset="0"/>
              </a:rPr>
              <a:t>Продължителност</a:t>
            </a:r>
            <a:r>
              <a:rPr lang="bg-BG" altLang="bg-BG" sz="2000" dirty="0" smtClean="0">
                <a:latin typeface="Calibri" panose="020F0502020204030204" pitchFamily="34" charset="0"/>
              </a:rPr>
              <a:t>/</a:t>
            </a:r>
            <a:r>
              <a:rPr lang="en-US" altLang="bg-BG" sz="2000" dirty="0" smtClean="0">
                <a:latin typeface="Calibri" panose="020F0502020204030204" pitchFamily="34" charset="0"/>
              </a:rPr>
              <a:t>Duration:201</a:t>
            </a:r>
            <a:r>
              <a:rPr lang="bg-BG" altLang="bg-BG" sz="2000" dirty="0" smtClean="0">
                <a:latin typeface="Calibri" panose="020F0502020204030204" pitchFamily="34" charset="0"/>
              </a:rPr>
              <a:t>2</a:t>
            </a:r>
            <a:r>
              <a:rPr lang="en-US" altLang="bg-BG" sz="2000" dirty="0" smtClean="0">
                <a:latin typeface="Calibri" panose="020F0502020204030204" pitchFamily="34" charset="0"/>
              </a:rPr>
              <a:t>-201</a:t>
            </a:r>
            <a:r>
              <a:rPr lang="bg-BG" altLang="bg-BG" sz="2000" dirty="0" smtClean="0">
                <a:latin typeface="Calibri" panose="020F0502020204030204" pitchFamily="34" charset="0"/>
              </a:rPr>
              <a:t>6</a:t>
            </a:r>
            <a:endParaRPr lang="en-US" altLang="bg-BG" sz="2000" dirty="0" smtClean="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Цел</a:t>
            </a:r>
            <a:r>
              <a:rPr lang="en-US" altLang="bg-BG" sz="2000" dirty="0" smtClean="0">
                <a:latin typeface="Calibri" panose="020F0502020204030204" pitchFamily="34" charset="0"/>
              </a:rPr>
              <a:t>: </a:t>
            </a:r>
            <a:r>
              <a:rPr lang="bg-BG" altLang="bg-BG" sz="2000" dirty="0" smtClean="0">
                <a:latin typeface="Calibri" panose="020F0502020204030204" pitchFamily="34" charset="0"/>
              </a:rPr>
              <a:t>Тази дейност ще изследва стимулите и бариерите, които могат да окажат влияние върху създаването на </a:t>
            </a:r>
            <a:r>
              <a:rPr lang="bg-BG" altLang="bg-BG" sz="2000" dirty="0" err="1" smtClean="0">
                <a:latin typeface="Calibri" panose="020F0502020204030204" pitchFamily="34" charset="0"/>
              </a:rPr>
              <a:t>нисковъглеродни</a:t>
            </a:r>
            <a:r>
              <a:rPr lang="bg-BG" altLang="bg-BG" sz="2000" dirty="0" smtClean="0">
                <a:latin typeface="Calibri" panose="020F0502020204030204" pitchFamily="34" charset="0"/>
              </a:rPr>
              <a:t> региони в Европа. Ще бъде идентифицирано какво може да се направи, за да се подпомогне широкото приложение на </a:t>
            </a:r>
            <a:r>
              <a:rPr lang="bg-BG" altLang="bg-BG" sz="2000" dirty="0" err="1" smtClean="0">
                <a:latin typeface="Calibri" panose="020F0502020204030204" pitchFamily="34" charset="0"/>
              </a:rPr>
              <a:t>нисковъглеродни</a:t>
            </a:r>
            <a:r>
              <a:rPr lang="bg-BG" altLang="bg-BG" sz="2000" dirty="0" smtClean="0">
                <a:latin typeface="Calibri" panose="020F0502020204030204" pitchFamily="34" charset="0"/>
              </a:rPr>
              <a:t> технологии и процеси.  </a:t>
            </a:r>
            <a:endParaRPr lang="en-US" altLang="bg-BG" sz="2000" dirty="0" smtClean="0">
              <a:latin typeface="Calibri" panose="020F0502020204030204" pitchFamily="34" charset="0"/>
            </a:endParaRPr>
          </a:p>
          <a:p>
            <a:pPr eaLnBrk="1" hangingPunct="1">
              <a:spcBef>
                <a:spcPts val="0"/>
              </a:spcBef>
            </a:pPr>
            <a:r>
              <a:rPr lang="en-US" altLang="bg-BG" sz="2000" i="1" dirty="0" smtClean="0">
                <a:latin typeface="Calibri" panose="020F0502020204030204" pitchFamily="34" charset="0"/>
              </a:rPr>
              <a:t>Aim: This Action will investigate the drivers and barriers that may impact on the long term creation of low carbon regions in Europe. It will identify what can be done to assist the large scale implementation of low carbon technologies and processes. </a:t>
            </a:r>
            <a:endParaRPr lang="bg-BG" altLang="bg-BG" sz="2000" i="1" dirty="0" smtClean="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Повече информация</a:t>
            </a:r>
            <a:r>
              <a:rPr lang="bg-BG" altLang="bg-BG" sz="2000" dirty="0" smtClean="0">
                <a:latin typeface="Calibri" panose="020F0502020204030204" pitchFamily="34" charset="0"/>
              </a:rPr>
              <a:t>/</a:t>
            </a:r>
            <a:r>
              <a:rPr lang="en-US" altLang="bg-BG" sz="2000" dirty="0" smtClean="0">
                <a:latin typeface="Calibri" panose="020F0502020204030204" pitchFamily="34" charset="0"/>
              </a:rPr>
              <a:t>More details: http://www.linkedin.com/groups/Cost-TU1104-Smart-Energy-Regions-4734925/about </a:t>
            </a:r>
          </a:p>
        </p:txBody>
      </p:sp>
      <p:sp>
        <p:nvSpPr>
          <p:cNvPr id="3" name="Title 2"/>
          <p:cNvSpPr>
            <a:spLocks noGrp="1"/>
          </p:cNvSpPr>
          <p:nvPr>
            <p:ph type="title"/>
          </p:nvPr>
        </p:nvSpPr>
        <p:spPr>
          <a:xfrm>
            <a:off x="467544" y="280183"/>
            <a:ext cx="8229600" cy="654032"/>
          </a:xfrm>
        </p:spPr>
        <p:txBody>
          <a:bodyPr/>
          <a:lstStyle/>
          <a:p>
            <a:pPr eaLnBrk="1" fontAlgn="auto" hangingPunct="1">
              <a:spcAft>
                <a:spcPts val="0"/>
              </a:spcAft>
              <a:defRPr/>
            </a:pPr>
            <a:r>
              <a:rPr lang="en-US" sz="3100" dirty="0" smtClean="0">
                <a:latin typeface="Calibri" panose="020F0502020204030204" pitchFamily="34" charset="0"/>
              </a:rPr>
              <a:t>Smart </a:t>
            </a:r>
            <a:r>
              <a:rPr lang="en-US" sz="3100" dirty="0">
                <a:latin typeface="Calibri" panose="020F0502020204030204" pitchFamily="34" charset="0"/>
              </a:rPr>
              <a:t>Energy </a:t>
            </a:r>
            <a:r>
              <a:rPr lang="en-US" sz="3100" dirty="0" smtClean="0">
                <a:latin typeface="Calibri" panose="020F0502020204030204" pitchFamily="34" charset="0"/>
              </a:rPr>
              <a:t>Regions</a:t>
            </a:r>
            <a:r>
              <a:rPr lang="bg-BG" sz="3100" dirty="0" smtClean="0">
                <a:latin typeface="Calibri" panose="020F0502020204030204" pitchFamily="34" charset="0"/>
              </a:rPr>
              <a:t>              </a:t>
            </a:r>
            <a:endParaRPr lang="bg-BG" sz="3100" dirty="0">
              <a:solidFill>
                <a:srgbClr val="FF0000"/>
              </a:solidFill>
              <a:latin typeface="Calibri" panose="020F0502020204030204" pitchFamily="34" charset="0"/>
            </a:endParaRPr>
          </a:p>
        </p:txBody>
      </p:sp>
      <p:sp>
        <p:nvSpPr>
          <p:cNvPr id="138244"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138245" name="Picture 4"/>
          <p:cNvPicPr>
            <a:picLocks noChangeAspect="1"/>
          </p:cNvPicPr>
          <p:nvPr/>
        </p:nvPicPr>
        <p:blipFill>
          <a:blip r:embed="rId2" cstate="print"/>
          <a:srcRect/>
          <a:stretch>
            <a:fillRect/>
          </a:stretch>
        </p:blipFill>
        <p:spPr bwMode="auto">
          <a:xfrm>
            <a:off x="7266625" y="142852"/>
            <a:ext cx="1734531"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1"/>
          <p:cNvSpPr>
            <a:spLocks noGrp="1"/>
          </p:cNvSpPr>
          <p:nvPr>
            <p:ph idx="1"/>
          </p:nvPr>
        </p:nvSpPr>
        <p:spPr>
          <a:xfrm>
            <a:off x="142844" y="1000108"/>
            <a:ext cx="8643998" cy="5021180"/>
          </a:xfrm>
        </p:spPr>
        <p:txBody>
          <a:bodyPr/>
          <a:lstStyle/>
          <a:p>
            <a:pPr eaLnBrk="1" hangingPunct="1">
              <a:spcBef>
                <a:spcPts val="0"/>
              </a:spcBef>
            </a:pPr>
            <a:r>
              <a:rPr lang="bg-BG" altLang="bg-BG" sz="1900" b="1" dirty="0" smtClean="0">
                <a:latin typeface="Calibri" panose="020F0502020204030204" pitchFamily="34" charset="0"/>
              </a:rPr>
              <a:t>Име</a:t>
            </a:r>
            <a:r>
              <a:rPr lang="en-US" altLang="bg-BG" sz="1900" dirty="0" smtClean="0">
                <a:latin typeface="Calibri" panose="020F0502020204030204" pitchFamily="34" charset="0"/>
              </a:rPr>
              <a:t>: </a:t>
            </a:r>
            <a:r>
              <a:rPr lang="bg-BG" altLang="bg-BG" sz="1900" dirty="0" smtClean="0">
                <a:latin typeface="Calibri" panose="020F0502020204030204" pitchFamily="34" charset="0"/>
              </a:rPr>
              <a:t>Нови техники за анализ на шума вибрациите и твърдостта за дизайн и оптимизацията на хибридни </a:t>
            </a:r>
            <a:r>
              <a:rPr lang="bg-BG" altLang="bg-BG" sz="1900" dirty="0" err="1" smtClean="0">
                <a:latin typeface="Calibri" panose="020F0502020204030204" pitchFamily="34" charset="0"/>
              </a:rPr>
              <a:t>електромобили</a:t>
            </a:r>
            <a:endParaRPr lang="en-US" altLang="bg-BG" sz="1900" dirty="0" smtClean="0">
              <a:solidFill>
                <a:srgbClr val="FF0000"/>
              </a:solidFill>
              <a:latin typeface="Calibri" panose="020F0502020204030204" pitchFamily="34" charset="0"/>
            </a:endParaRPr>
          </a:p>
          <a:p>
            <a:pPr eaLnBrk="1" hangingPunct="1">
              <a:spcBef>
                <a:spcPts val="0"/>
              </a:spcBef>
            </a:pPr>
            <a:r>
              <a:rPr lang="en-US" altLang="bg-BG" sz="1900" b="1" i="1" dirty="0" smtClean="0">
                <a:latin typeface="Calibri" panose="020F0502020204030204" pitchFamily="34" charset="0"/>
              </a:rPr>
              <a:t>Name</a:t>
            </a:r>
            <a:r>
              <a:rPr lang="en-US" altLang="bg-BG" sz="1900" i="1" dirty="0" smtClean="0">
                <a:latin typeface="Calibri" panose="020F0502020204030204" pitchFamily="34" charset="0"/>
              </a:rPr>
              <a:t>: NVH analysis techniques for design and optimization of hybrid and electric vehicles</a:t>
            </a:r>
            <a:r>
              <a:rPr lang="bg-BG" altLang="bg-BG" sz="1900" i="1" dirty="0" smtClean="0">
                <a:latin typeface="Calibri" panose="020F0502020204030204" pitchFamily="34" charset="0"/>
              </a:rPr>
              <a:t>.</a:t>
            </a:r>
            <a:r>
              <a:rPr lang="en-US" altLang="bg-BG" sz="1900" i="1" dirty="0" smtClean="0">
                <a:latin typeface="Calibri" panose="020F0502020204030204" pitchFamily="34" charset="0"/>
              </a:rPr>
              <a:t> TU1105  </a:t>
            </a:r>
          </a:p>
          <a:p>
            <a:pPr eaLnBrk="1" hangingPunct="1">
              <a:spcBef>
                <a:spcPts val="0"/>
              </a:spcBef>
            </a:pPr>
            <a:r>
              <a:rPr lang="bg-BG" altLang="bg-BG" sz="1900" b="1" dirty="0" smtClean="0">
                <a:latin typeface="Calibri" panose="020F0502020204030204" pitchFamily="34" charset="0"/>
              </a:rPr>
              <a:t>Програма</a:t>
            </a:r>
            <a:r>
              <a:rPr lang="bg-BG" altLang="bg-BG" sz="1900" dirty="0" smtClean="0">
                <a:latin typeface="Calibri" panose="020F0502020204030204" pitchFamily="34" charset="0"/>
              </a:rPr>
              <a:t>/</a:t>
            </a:r>
            <a:r>
              <a:rPr lang="en-US" altLang="bg-BG" sz="1900" dirty="0" smtClean="0">
                <a:latin typeface="Calibri" panose="020F0502020204030204" pitchFamily="34" charset="0"/>
              </a:rPr>
              <a:t>Fund: COST</a:t>
            </a:r>
          </a:p>
          <a:p>
            <a:pPr eaLnBrk="1" hangingPunct="1">
              <a:spcBef>
                <a:spcPts val="0"/>
              </a:spcBef>
            </a:pPr>
            <a:r>
              <a:rPr lang="bg-BG" altLang="bg-BG" sz="1900" b="1" dirty="0" smtClean="0">
                <a:latin typeface="Calibri" panose="020F0502020204030204" pitchFamily="34" charset="0"/>
              </a:rPr>
              <a:t>Продължителност</a:t>
            </a:r>
            <a:r>
              <a:rPr lang="bg-BG" altLang="bg-BG" sz="1900" dirty="0" smtClean="0">
                <a:latin typeface="Calibri" panose="020F0502020204030204" pitchFamily="34" charset="0"/>
              </a:rPr>
              <a:t>/</a:t>
            </a:r>
            <a:r>
              <a:rPr lang="en-US" altLang="bg-BG" sz="1900" dirty="0" smtClean="0">
                <a:latin typeface="Calibri" panose="020F0502020204030204" pitchFamily="34" charset="0"/>
              </a:rPr>
              <a:t>Duration: 201</a:t>
            </a:r>
            <a:r>
              <a:rPr lang="bg-BG" altLang="bg-BG" sz="1900" dirty="0" smtClean="0">
                <a:latin typeface="Calibri" panose="020F0502020204030204" pitchFamily="34" charset="0"/>
              </a:rPr>
              <a:t>2</a:t>
            </a:r>
            <a:r>
              <a:rPr lang="en-US" altLang="bg-BG" sz="1900" dirty="0" smtClean="0">
                <a:latin typeface="Calibri" panose="020F0502020204030204" pitchFamily="34" charset="0"/>
              </a:rPr>
              <a:t>-201</a:t>
            </a:r>
            <a:r>
              <a:rPr lang="bg-BG" altLang="bg-BG" sz="1900" dirty="0" smtClean="0">
                <a:latin typeface="Calibri" panose="020F0502020204030204" pitchFamily="34" charset="0"/>
              </a:rPr>
              <a:t>6</a:t>
            </a:r>
            <a:endParaRPr lang="en-US" altLang="bg-BG" sz="1900" dirty="0" smtClean="0">
              <a:latin typeface="Calibri" panose="020F0502020204030204" pitchFamily="34" charset="0"/>
            </a:endParaRPr>
          </a:p>
          <a:p>
            <a:pPr eaLnBrk="1" hangingPunct="1">
              <a:spcBef>
                <a:spcPts val="0"/>
              </a:spcBef>
            </a:pPr>
            <a:r>
              <a:rPr lang="bg-BG" altLang="bg-BG" sz="1900" b="1" dirty="0" smtClean="0">
                <a:latin typeface="Calibri" panose="020F0502020204030204" pitchFamily="34" charset="0"/>
              </a:rPr>
              <a:t>Цел</a:t>
            </a:r>
            <a:r>
              <a:rPr lang="en-US" altLang="bg-BG" sz="1900" dirty="0" smtClean="0">
                <a:latin typeface="Calibri" panose="020F0502020204030204" pitchFamily="34" charset="0"/>
              </a:rPr>
              <a:t>: </a:t>
            </a:r>
            <a:r>
              <a:rPr lang="bg-BG" altLang="bg-BG" sz="1900" dirty="0" smtClean="0">
                <a:latin typeface="Calibri" panose="020F0502020204030204" pitchFamily="34" charset="0"/>
              </a:rPr>
              <a:t>Целта на тази дейност по програма </a:t>
            </a:r>
            <a:r>
              <a:rPr lang="en-US" altLang="bg-BG" sz="1900" dirty="0" smtClean="0">
                <a:latin typeface="Calibri" panose="020F0502020204030204" pitchFamily="34" charset="0"/>
              </a:rPr>
              <a:t>COST </a:t>
            </a:r>
            <a:r>
              <a:rPr lang="bg-BG" altLang="bg-BG" sz="1900" dirty="0" smtClean="0">
                <a:latin typeface="Calibri" panose="020F0502020204030204" pitchFamily="34" charset="0"/>
              </a:rPr>
              <a:t> е да включи експерти от автомобилната промишленост и признати изследователски групи за създаването, развитието и разпространението на нови методи за оптимизацията на хибридни </a:t>
            </a:r>
            <a:r>
              <a:rPr lang="bg-BG" altLang="bg-BG" sz="1900" dirty="0" err="1" smtClean="0">
                <a:latin typeface="Calibri" panose="020F0502020204030204" pitchFamily="34" charset="0"/>
              </a:rPr>
              <a:t>електромобили</a:t>
            </a:r>
            <a:r>
              <a:rPr lang="bg-BG" altLang="bg-BG" sz="1900" dirty="0" smtClean="0">
                <a:latin typeface="Calibri" panose="020F0502020204030204" pitchFamily="34" charset="0"/>
              </a:rPr>
              <a:t>.</a:t>
            </a:r>
          </a:p>
          <a:p>
            <a:pPr eaLnBrk="1" hangingPunct="1">
              <a:spcBef>
                <a:spcPts val="0"/>
              </a:spcBef>
            </a:pPr>
            <a:r>
              <a:rPr lang="en-US" altLang="bg-BG" sz="1900" b="1" i="1" dirty="0" smtClean="0">
                <a:latin typeface="Calibri" panose="020F0502020204030204" pitchFamily="34" charset="0"/>
              </a:rPr>
              <a:t>Aim:</a:t>
            </a:r>
            <a:r>
              <a:rPr lang="en-US" altLang="bg-BG" sz="1900" i="1" dirty="0" smtClean="0">
                <a:latin typeface="Calibri" panose="020F0502020204030204" pitchFamily="34" charset="0"/>
              </a:rPr>
              <a:t> </a:t>
            </a:r>
            <a:r>
              <a:rPr lang="bg-BG" altLang="bg-BG" sz="1900" i="1" dirty="0" smtClean="0">
                <a:latin typeface="Calibri" panose="020F0502020204030204" pitchFamily="34" charset="0"/>
              </a:rPr>
              <a:t>Т</a:t>
            </a:r>
            <a:r>
              <a:rPr lang="en-US" altLang="bg-BG" sz="1900" i="1" dirty="0" smtClean="0">
                <a:latin typeface="Calibri" panose="020F0502020204030204" pitchFamily="34" charset="0"/>
              </a:rPr>
              <a:t>he aim of this COST Action is to engage NVH experts from vehicle industry and renowned research groups in the accumulation, development and dissemination of novel techniques</a:t>
            </a:r>
            <a:r>
              <a:rPr lang="bg-BG" altLang="bg-BG" sz="1900" i="1" dirty="0" smtClean="0">
                <a:latin typeface="Calibri" panose="020F0502020204030204" pitchFamily="34" charset="0"/>
              </a:rPr>
              <a:t> </a:t>
            </a:r>
            <a:r>
              <a:rPr lang="en-US" altLang="bg-BG" sz="1900" i="1" dirty="0" smtClean="0">
                <a:latin typeface="Calibri" panose="020F0502020204030204" pitchFamily="34" charset="0"/>
              </a:rPr>
              <a:t>novel analysis techniques for design and optimization of hybrid and electric vehicles</a:t>
            </a:r>
            <a:r>
              <a:rPr lang="bg-BG" altLang="bg-BG" sz="1900" i="1" dirty="0" smtClean="0">
                <a:latin typeface="Calibri" panose="020F0502020204030204" pitchFamily="34" charset="0"/>
              </a:rPr>
              <a:t>.</a:t>
            </a:r>
          </a:p>
          <a:p>
            <a:pPr eaLnBrk="1" hangingPunct="1">
              <a:spcBef>
                <a:spcPts val="0"/>
              </a:spcBef>
            </a:pPr>
            <a:r>
              <a:rPr lang="bg-BG" altLang="bg-BG" sz="1900" b="1" dirty="0" smtClean="0">
                <a:latin typeface="Calibri" panose="020F0502020204030204" pitchFamily="34" charset="0"/>
              </a:rPr>
              <a:t>Повече информация</a:t>
            </a:r>
            <a:r>
              <a:rPr lang="bg-BG" altLang="bg-BG" sz="1900" dirty="0" smtClean="0">
                <a:latin typeface="Calibri" panose="020F0502020204030204" pitchFamily="34" charset="0"/>
              </a:rPr>
              <a:t>/</a:t>
            </a:r>
            <a:r>
              <a:rPr lang="en-US" altLang="bg-BG" sz="1900" dirty="0" smtClean="0">
                <a:latin typeface="Calibri" panose="020F0502020204030204" pitchFamily="34" charset="0"/>
              </a:rPr>
              <a:t>More details:</a:t>
            </a:r>
            <a:r>
              <a:rPr lang="en-US" altLang="bg-BG" sz="1900" dirty="0" smtClean="0">
                <a:solidFill>
                  <a:srgbClr val="FF0000"/>
                </a:solidFill>
                <a:latin typeface="Calibri" panose="020F0502020204030204" pitchFamily="34" charset="0"/>
              </a:rPr>
              <a:t> </a:t>
            </a:r>
            <a:r>
              <a:rPr lang="en-US" altLang="bg-BG" sz="1900" dirty="0" smtClean="0">
                <a:latin typeface="Calibri" panose="020F0502020204030204" pitchFamily="34" charset="0"/>
              </a:rPr>
              <a:t>http://www.cost.eu/domains_actions/tud/Actions/TU1105?</a:t>
            </a:r>
            <a:endParaRPr lang="bg-BG" altLang="bg-BG" sz="1900" dirty="0" smtClean="0">
              <a:latin typeface="Calibri" panose="020F0502020204030204" pitchFamily="34" charset="0"/>
            </a:endParaRPr>
          </a:p>
        </p:txBody>
      </p:sp>
      <p:sp>
        <p:nvSpPr>
          <p:cNvPr id="3" name="Title 2"/>
          <p:cNvSpPr>
            <a:spLocks noGrp="1"/>
          </p:cNvSpPr>
          <p:nvPr>
            <p:ph type="title"/>
          </p:nvPr>
        </p:nvSpPr>
        <p:spPr>
          <a:xfrm>
            <a:off x="467544" y="138107"/>
            <a:ext cx="8229600" cy="725470"/>
          </a:xfrm>
        </p:spPr>
        <p:txBody>
          <a:bodyPr/>
          <a:lstStyle/>
          <a:p>
            <a:pPr eaLnBrk="1" fontAlgn="auto" hangingPunct="1">
              <a:spcAft>
                <a:spcPts val="0"/>
              </a:spcAft>
              <a:defRPr/>
            </a:pPr>
            <a:r>
              <a:rPr lang="en-US" sz="2900" dirty="0" smtClean="0">
                <a:latin typeface="Calibri" panose="020F0502020204030204" pitchFamily="34" charset="0"/>
              </a:rPr>
              <a:t>NVH analysis</a:t>
            </a:r>
            <a:endParaRPr lang="bg-BG" sz="3100" dirty="0">
              <a:solidFill>
                <a:srgbClr val="FF0000"/>
              </a:solidFill>
              <a:latin typeface="Calibri" panose="020F0502020204030204" pitchFamily="34" charset="0"/>
            </a:endParaRPr>
          </a:p>
        </p:txBody>
      </p:sp>
      <p:sp>
        <p:nvSpPr>
          <p:cNvPr id="139268"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139269" name="Picture 5"/>
          <p:cNvPicPr>
            <a:picLocks noChangeAspect="1" noChangeArrowheads="1"/>
          </p:cNvPicPr>
          <p:nvPr/>
        </p:nvPicPr>
        <p:blipFill>
          <a:blip r:embed="rId2" cstate="print"/>
          <a:srcRect/>
          <a:stretch>
            <a:fillRect/>
          </a:stretch>
        </p:blipFill>
        <p:spPr bwMode="auto">
          <a:xfrm>
            <a:off x="5507068" y="71414"/>
            <a:ext cx="3494088"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1"/>
          <p:cNvSpPr>
            <a:spLocks noGrp="1"/>
          </p:cNvSpPr>
          <p:nvPr>
            <p:ph idx="1"/>
          </p:nvPr>
        </p:nvSpPr>
        <p:spPr>
          <a:xfrm>
            <a:off x="71468" y="1428736"/>
            <a:ext cx="8929688" cy="4525962"/>
          </a:xfrm>
        </p:spPr>
        <p:txBody>
          <a:bodyPr/>
          <a:lstStyle/>
          <a:p>
            <a:pPr eaLnBrk="1" hangingPunct="1">
              <a:spcBef>
                <a:spcPts val="0"/>
              </a:spcBef>
            </a:pPr>
            <a:r>
              <a:rPr lang="bg-BG" altLang="bg-BG" sz="1600" b="1" dirty="0" smtClean="0">
                <a:latin typeface="Calibri" panose="020F0502020204030204" pitchFamily="34" charset="0"/>
              </a:rPr>
              <a:t>Име</a:t>
            </a:r>
            <a:r>
              <a:rPr lang="en-US" altLang="bg-BG" sz="1600" dirty="0" smtClean="0">
                <a:latin typeface="Calibri" panose="020F0502020204030204" pitchFamily="34" charset="0"/>
              </a:rPr>
              <a:t>: </a:t>
            </a:r>
            <a:r>
              <a:rPr lang="ru-RU" altLang="bg-BG" sz="1600" dirty="0" smtClean="0">
                <a:latin typeface="Calibri" panose="020F0502020204030204" pitchFamily="34" charset="0"/>
              </a:rPr>
              <a:t>"</a:t>
            </a:r>
            <a:r>
              <a:rPr lang="be-BY" altLang="bg-BG" sz="1600" dirty="0" smtClean="0">
                <a:latin typeface="Calibri" panose="020F0502020204030204" pitchFamily="34" charset="0"/>
              </a:rPr>
              <a:t>Софтуерна платформа за анлиз и управление на енергийната ефективност</a:t>
            </a:r>
            <a:r>
              <a:rPr lang="ru-RU" altLang="bg-BG" sz="1600" dirty="0" smtClean="0">
                <a:latin typeface="Calibri" panose="020F0502020204030204" pitchFamily="34" charset="0"/>
              </a:rPr>
              <a:t>" </a:t>
            </a:r>
            <a:endParaRPr lang="en-US" altLang="bg-BG" sz="1600" dirty="0" smtClean="0">
              <a:latin typeface="Calibri" panose="020F0502020204030204" pitchFamily="34" charset="0"/>
            </a:endParaRPr>
          </a:p>
          <a:p>
            <a:pPr eaLnBrk="1" hangingPunct="1">
              <a:spcBef>
                <a:spcPts val="0"/>
              </a:spcBef>
            </a:pPr>
            <a:r>
              <a:rPr lang="en-US" altLang="bg-BG" sz="1600" b="1" i="1" dirty="0" smtClean="0">
                <a:latin typeface="Calibri" panose="020F0502020204030204" pitchFamily="34" charset="0"/>
              </a:rPr>
              <a:t>Name:</a:t>
            </a:r>
            <a:r>
              <a:rPr lang="en-US" altLang="bg-BG" sz="1600" i="1" dirty="0" smtClean="0">
                <a:latin typeface="Calibri" panose="020F0502020204030204" pitchFamily="34" charset="0"/>
              </a:rPr>
              <a:t> Software platform for analysis and management of energy efficiency, BG161PO003-1.1.06-0113-C0001</a:t>
            </a:r>
          </a:p>
          <a:p>
            <a:pPr eaLnBrk="1" hangingPunct="1">
              <a:spcBef>
                <a:spcPts val="0"/>
              </a:spcBef>
            </a:pPr>
            <a:r>
              <a:rPr lang="bg-BG" altLang="bg-BG" sz="1600" b="1" dirty="0" smtClean="0">
                <a:latin typeface="Calibri" panose="020F0502020204030204" pitchFamily="34" charset="0"/>
              </a:rPr>
              <a:t>Програма</a:t>
            </a:r>
            <a:r>
              <a:rPr lang="bg-BG" altLang="bg-BG" sz="1600" dirty="0" smtClean="0">
                <a:latin typeface="Calibri" panose="020F0502020204030204" pitchFamily="34" charset="0"/>
              </a:rPr>
              <a:t>/</a:t>
            </a:r>
            <a:r>
              <a:rPr lang="en-US" altLang="bg-BG" sz="1600" dirty="0" smtClean="0">
                <a:latin typeface="Calibri" panose="020F0502020204030204" pitchFamily="34" charset="0"/>
              </a:rPr>
              <a:t>Fund:</a:t>
            </a:r>
            <a:r>
              <a:rPr lang="bg-BG" altLang="bg-BG" sz="1600" dirty="0" smtClean="0">
                <a:latin typeface="Calibri" panose="020F0502020204030204" pitchFamily="34" charset="0"/>
              </a:rPr>
              <a:t> </a:t>
            </a:r>
            <a:r>
              <a:rPr lang="ru-RU" altLang="bg-BG" sz="1600" dirty="0" smtClean="0">
                <a:latin typeface="Calibri" panose="020F0502020204030204" pitchFamily="34" charset="0"/>
              </a:rPr>
              <a:t>ОП "</a:t>
            </a:r>
            <a:r>
              <a:rPr lang="bg-BG" altLang="bg-BG" sz="1600" dirty="0" smtClean="0">
                <a:latin typeface="Calibri" panose="020F0502020204030204" pitchFamily="34" charset="0"/>
              </a:rPr>
              <a:t>Развитие на конкурентоспособността на българската икономика</a:t>
            </a:r>
            <a:r>
              <a:rPr lang="ru-RU" altLang="bg-BG" sz="1600" dirty="0" smtClean="0">
                <a:latin typeface="Calibri" panose="020F0502020204030204" pitchFamily="34" charset="0"/>
              </a:rPr>
              <a:t> 2007-2013</a:t>
            </a:r>
            <a:r>
              <a:rPr lang="en-US" altLang="bg-BG" sz="1600" dirty="0" smtClean="0">
                <a:latin typeface="Calibri" panose="020F0502020204030204" pitchFamily="34" charset="0"/>
              </a:rPr>
              <a:t>”</a:t>
            </a:r>
            <a:endParaRPr lang="ru-RU" altLang="bg-BG" sz="1600" dirty="0" smtClean="0">
              <a:latin typeface="Calibri" panose="020F0502020204030204" pitchFamily="34" charset="0"/>
            </a:endParaRPr>
          </a:p>
          <a:p>
            <a:pPr eaLnBrk="1" hangingPunct="1">
              <a:spcBef>
                <a:spcPts val="0"/>
              </a:spcBef>
            </a:pPr>
            <a:r>
              <a:rPr lang="bg-BG" altLang="bg-BG" sz="1600" b="1" dirty="0" smtClean="0">
                <a:latin typeface="Calibri" panose="020F0502020204030204" pitchFamily="34" charset="0"/>
              </a:rPr>
              <a:t>Продължителност</a:t>
            </a:r>
            <a:r>
              <a:rPr lang="bg-BG" altLang="bg-BG" sz="1600" dirty="0" smtClean="0">
                <a:latin typeface="Calibri" panose="020F0502020204030204" pitchFamily="34" charset="0"/>
              </a:rPr>
              <a:t>/</a:t>
            </a:r>
            <a:r>
              <a:rPr lang="en-US" altLang="bg-BG" sz="1600" dirty="0" smtClean="0">
                <a:latin typeface="Calibri" panose="020F0502020204030204" pitchFamily="34" charset="0"/>
              </a:rPr>
              <a:t>Duration:2012-201</a:t>
            </a:r>
            <a:r>
              <a:rPr lang="bg-BG" altLang="bg-BG" sz="1600" dirty="0" smtClean="0">
                <a:latin typeface="Calibri" panose="020F0502020204030204" pitchFamily="34" charset="0"/>
              </a:rPr>
              <a:t>5</a:t>
            </a:r>
            <a:endParaRPr lang="en-US" altLang="bg-BG" sz="1600" dirty="0" smtClean="0">
              <a:latin typeface="Calibri" panose="020F0502020204030204" pitchFamily="34" charset="0"/>
            </a:endParaRPr>
          </a:p>
          <a:p>
            <a:pPr eaLnBrk="1" hangingPunct="1">
              <a:spcBef>
                <a:spcPts val="0"/>
              </a:spcBef>
            </a:pPr>
            <a:r>
              <a:rPr lang="bg-BG" altLang="bg-BG" sz="1600" b="1" dirty="0" smtClean="0">
                <a:latin typeface="Calibri" panose="020F0502020204030204" pitchFamily="34" charset="0"/>
              </a:rPr>
              <a:t>Цел</a:t>
            </a:r>
            <a:r>
              <a:rPr lang="en-US" altLang="bg-BG" sz="1600" dirty="0" smtClean="0">
                <a:latin typeface="Calibri" panose="020F0502020204030204" pitchFamily="34" charset="0"/>
              </a:rPr>
              <a:t>: </a:t>
            </a:r>
            <a:r>
              <a:rPr lang="bg-BG" altLang="bg-BG" sz="1600" dirty="0" smtClean="0">
                <a:latin typeface="Calibri" panose="020F0502020204030204" pitchFamily="34" charset="0"/>
              </a:rPr>
              <a:t>Цел на софтуерната платформа е да служи на широк кръг потребители. Освен на изследователите системата ще служи на собственици или ползватели на изследваните обекти. Чрез потребителско име и парола (сертификат) те могат </a:t>
            </a:r>
            <a:r>
              <a:rPr lang="bg-BG" altLang="bg-BG" sz="1600" dirty="0" err="1" smtClean="0">
                <a:latin typeface="Calibri" panose="020F0502020204030204" pitchFamily="34" charset="0"/>
              </a:rPr>
              <a:t>online</a:t>
            </a:r>
            <a:r>
              <a:rPr lang="bg-BG" altLang="bg-BG" sz="1600" dirty="0" smtClean="0">
                <a:latin typeface="Calibri" panose="020F0502020204030204" pitchFamily="34" charset="0"/>
              </a:rPr>
              <a:t> да следят през </a:t>
            </a:r>
            <a:r>
              <a:rPr lang="bg-BG" altLang="bg-BG" sz="1600" dirty="0" err="1" smtClean="0">
                <a:latin typeface="Calibri" panose="020F0502020204030204" pitchFamily="34" charset="0"/>
              </a:rPr>
              <a:t>web-базирания</a:t>
            </a:r>
            <a:r>
              <a:rPr lang="bg-BG" altLang="bg-BG" sz="1600" dirty="0" smtClean="0">
                <a:latin typeface="Calibri" panose="020F0502020204030204" pitchFamily="34" charset="0"/>
              </a:rPr>
              <a:t> интерфейс потреблението на енергия в съответния обект, да видят дела на отделните консуматори в цялостното енергопотребление, да получат съвети как да постигнат по-добра енергийна ефективност.</a:t>
            </a:r>
          </a:p>
          <a:p>
            <a:pPr eaLnBrk="1" hangingPunct="1">
              <a:spcBef>
                <a:spcPts val="0"/>
              </a:spcBef>
            </a:pPr>
            <a:r>
              <a:rPr lang="ru-RU" altLang="bg-BG" sz="1600" dirty="0" smtClean="0">
                <a:latin typeface="Calibri" panose="020F0502020204030204" pitchFamily="34" charset="0"/>
              </a:rPr>
              <a:t> </a:t>
            </a:r>
            <a:r>
              <a:rPr lang="en-US" altLang="bg-BG" sz="1600" b="1" i="1" dirty="0" smtClean="0">
                <a:latin typeface="Calibri" panose="020F0502020204030204" pitchFamily="34" charset="0"/>
              </a:rPr>
              <a:t>Aim:</a:t>
            </a:r>
            <a:r>
              <a:rPr lang="en-US" altLang="bg-BG" sz="1600" i="1" dirty="0" smtClean="0">
                <a:latin typeface="Calibri" panose="020F0502020204030204" pitchFamily="34" charset="0"/>
              </a:rPr>
              <a:t> Purpose of the software platform to serve the general public. Furthermore, researchers will serve the system owners or users of the objects. By username and password (certificate) they can be monitored online through web-based interface energy in the object, see individual consumers share in overall energy consumption, to receive advice on how to achieve better energy efficiency.</a:t>
            </a:r>
          </a:p>
          <a:p>
            <a:pPr eaLnBrk="1" hangingPunct="1">
              <a:spcBef>
                <a:spcPts val="0"/>
              </a:spcBef>
            </a:pPr>
            <a:r>
              <a:rPr lang="bg-BG" altLang="bg-BG" sz="1600" b="1" dirty="0" smtClean="0">
                <a:latin typeface="Calibri" panose="020F0502020204030204" pitchFamily="34" charset="0"/>
              </a:rPr>
              <a:t>Повече информация</a:t>
            </a:r>
            <a:r>
              <a:rPr lang="bg-BG" altLang="bg-BG" sz="1600" dirty="0" smtClean="0">
                <a:latin typeface="Calibri" panose="020F0502020204030204" pitchFamily="34" charset="0"/>
              </a:rPr>
              <a:t>/</a:t>
            </a:r>
            <a:r>
              <a:rPr lang="en-US" altLang="bg-BG" sz="1600" dirty="0" smtClean="0">
                <a:latin typeface="Calibri" panose="020F0502020204030204" pitchFamily="34" charset="0"/>
              </a:rPr>
              <a:t>More details:</a:t>
            </a:r>
            <a:r>
              <a:rPr lang="bg-BG" altLang="bg-BG" sz="1600" dirty="0" smtClean="0">
                <a:latin typeface="Calibri" panose="020F0502020204030204" pitchFamily="34" charset="0"/>
              </a:rPr>
              <a:t> </a:t>
            </a:r>
            <a:r>
              <a:rPr lang="en-US" altLang="bg-BG" sz="1600" u="sng" dirty="0" smtClean="0">
                <a:latin typeface="Calibri" panose="020F0502020204030204" pitchFamily="34" charset="0"/>
                <a:cs typeface="Times New Roman" pitchFamily="18" charset="0"/>
              </a:rPr>
              <a:t>http://umispublic.minfin.bg/srchProjectInfo.aspx?id=75241</a:t>
            </a:r>
            <a:endParaRPr lang="bg-BG" altLang="bg-BG" sz="1600" dirty="0" smtClean="0">
              <a:latin typeface="Calibri" panose="020F0502020204030204" pitchFamily="34" charset="0"/>
            </a:endParaRPr>
          </a:p>
        </p:txBody>
      </p:sp>
      <p:sp>
        <p:nvSpPr>
          <p:cNvPr id="3" name="Title 2"/>
          <p:cNvSpPr>
            <a:spLocks noGrp="1"/>
          </p:cNvSpPr>
          <p:nvPr>
            <p:ph type="title"/>
          </p:nvPr>
        </p:nvSpPr>
        <p:spPr>
          <a:xfrm>
            <a:off x="214281" y="214290"/>
            <a:ext cx="6805643" cy="1143000"/>
          </a:xfrm>
        </p:spPr>
        <p:txBody>
          <a:bodyPr>
            <a:normAutofit/>
          </a:bodyPr>
          <a:lstStyle/>
          <a:p>
            <a:pPr eaLnBrk="1" fontAlgn="auto" hangingPunct="1">
              <a:spcAft>
                <a:spcPts val="0"/>
              </a:spcAft>
              <a:defRPr/>
            </a:pPr>
            <a:r>
              <a:rPr lang="bg-BG" sz="2700" dirty="0" smtClean="0">
                <a:solidFill>
                  <a:schemeClr val="tx1"/>
                </a:solidFill>
              </a:rPr>
              <a:t> </a:t>
            </a:r>
            <a:r>
              <a:rPr lang="be-BY" altLang="bg-BG" sz="2800" dirty="0" smtClean="0">
                <a:latin typeface="Calibri" panose="020F0502020204030204" pitchFamily="34" charset="0"/>
              </a:rPr>
              <a:t>Софтуерна платформа за ан</a:t>
            </a:r>
            <a:r>
              <a:rPr lang="en-US" altLang="bg-BG" sz="2800" dirty="0" smtClean="0">
                <a:latin typeface="Calibri" panose="020F0502020204030204" pitchFamily="34" charset="0"/>
              </a:rPr>
              <a:t>a</a:t>
            </a:r>
            <a:r>
              <a:rPr lang="be-BY" altLang="bg-BG" sz="2800" dirty="0" smtClean="0">
                <a:latin typeface="Calibri" panose="020F0502020204030204" pitchFamily="34" charset="0"/>
              </a:rPr>
              <a:t>лиз и </a:t>
            </a:r>
            <a:r>
              <a:rPr lang="en-US" altLang="bg-BG" sz="2800" dirty="0" smtClean="0">
                <a:latin typeface="Calibri" panose="020F0502020204030204" pitchFamily="34" charset="0"/>
              </a:rPr>
              <a:t>         </a:t>
            </a:r>
            <a:r>
              <a:rPr lang="be-BY" altLang="bg-BG" sz="2800" dirty="0" smtClean="0">
                <a:latin typeface="Calibri" panose="020F0502020204030204" pitchFamily="34" charset="0"/>
              </a:rPr>
              <a:t>управление на енергийната ефективност</a:t>
            </a:r>
            <a:endParaRPr lang="bg-BG" sz="2700" dirty="0">
              <a:solidFill>
                <a:srgbClr val="C00000"/>
              </a:solidFill>
              <a:latin typeface="Calibri" panose="020F0502020204030204" pitchFamily="34" charset="0"/>
            </a:endParaRPr>
          </a:p>
        </p:txBody>
      </p:sp>
      <p:sp>
        <p:nvSpPr>
          <p:cNvPr id="142340"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t>Project dissemination day, University of Ruse, Bulgaria, 10 Dec 2015</a:t>
            </a:r>
            <a:endParaRPr lang="bg-BG" altLang="bg-BG" dirty="0"/>
          </a:p>
        </p:txBody>
      </p:sp>
      <p:pic>
        <p:nvPicPr>
          <p:cNvPr id="142341" name="Picture 5" descr="24bitBGlogo4"/>
          <p:cNvPicPr>
            <a:picLocks noChangeAspect="1" noChangeArrowheads="1"/>
          </p:cNvPicPr>
          <p:nvPr/>
        </p:nvPicPr>
        <p:blipFill>
          <a:blip r:embed="rId2" cstate="print"/>
          <a:srcRect/>
          <a:stretch>
            <a:fillRect/>
          </a:stretch>
        </p:blipFill>
        <p:spPr bwMode="auto">
          <a:xfrm>
            <a:off x="7686675" y="260350"/>
            <a:ext cx="647700" cy="647700"/>
          </a:xfrm>
          <a:prstGeom prst="rect">
            <a:avLst/>
          </a:prstGeom>
          <a:noFill/>
          <a:ln w="9525">
            <a:noFill/>
            <a:miter lim="800000"/>
            <a:headEnd/>
            <a:tailEnd/>
          </a:ln>
        </p:spPr>
      </p:pic>
      <p:sp>
        <p:nvSpPr>
          <p:cNvPr id="142342" name="Rectangle 7"/>
          <p:cNvSpPr>
            <a:spLocks noChangeArrowheads="1"/>
          </p:cNvSpPr>
          <p:nvPr/>
        </p:nvSpPr>
        <p:spPr bwMode="auto">
          <a:xfrm>
            <a:off x="7019925" y="908050"/>
            <a:ext cx="1979613" cy="554038"/>
          </a:xfrm>
          <a:prstGeom prst="rect">
            <a:avLst/>
          </a:prstGeom>
          <a:noFill/>
          <a:ln w="9525">
            <a:noFill/>
            <a:miter lim="800000"/>
            <a:headEnd/>
            <a:tailEnd/>
          </a:ln>
        </p:spPr>
        <p:txBody>
          <a:bodyPr anchor="ctr">
            <a:spAutoFit/>
          </a:bodyPr>
          <a:lstStyle/>
          <a:p>
            <a:pPr algn="ctr" eaLnBrk="0" hangingPunct="0"/>
            <a:r>
              <a:rPr lang="bg-BG" altLang="bg-BG" sz="700" b="1" dirty="0">
                <a:solidFill>
                  <a:srgbClr val="92D050"/>
                </a:solidFill>
                <a:cs typeface="Times New Roman" pitchFamily="18" charset="0"/>
              </a:rPr>
              <a:t>ОПЕРАТИВНА ПРОГРАМА</a:t>
            </a:r>
            <a:endParaRPr lang="en-US" altLang="bg-BG" sz="900" dirty="0">
              <a:solidFill>
                <a:srgbClr val="92D050"/>
              </a:solidFill>
            </a:endParaRPr>
          </a:p>
          <a:p>
            <a:pPr algn="ctr" eaLnBrk="0" hangingPunct="0"/>
            <a:r>
              <a:rPr lang="bg-BG" altLang="bg-BG" sz="700" b="1" dirty="0">
                <a:solidFill>
                  <a:srgbClr val="92D050"/>
                </a:solidFill>
                <a:cs typeface="Times New Roman" pitchFamily="18" charset="0"/>
              </a:rPr>
              <a:t>„Развитие на конкурентоспособността</a:t>
            </a:r>
            <a:endParaRPr lang="en-US" altLang="bg-BG" sz="900" dirty="0">
              <a:solidFill>
                <a:srgbClr val="92D050"/>
              </a:solidFill>
            </a:endParaRPr>
          </a:p>
          <a:p>
            <a:pPr algn="ctr" eaLnBrk="0" hangingPunct="0"/>
            <a:r>
              <a:rPr lang="bg-BG" altLang="bg-BG" sz="700" b="1" dirty="0">
                <a:solidFill>
                  <a:srgbClr val="92D050"/>
                </a:solidFill>
                <a:cs typeface="Times New Roman" pitchFamily="18" charset="0"/>
              </a:rPr>
              <a:t>на българската икономика” 2007-2013 </a:t>
            </a:r>
          </a:p>
          <a:p>
            <a:pPr algn="ctr" eaLnBrk="0" hangingPunct="0"/>
            <a:r>
              <a:rPr lang="bg-BG" altLang="bg-BG" sz="800" u="sng" dirty="0" err="1">
                <a:solidFill>
                  <a:srgbClr val="92D050"/>
                </a:solidFill>
                <a:hlinkClick r:id="rId3"/>
              </a:rPr>
              <a:t>www</a:t>
            </a:r>
            <a:r>
              <a:rPr lang="bg-BG" altLang="bg-BG" sz="800" u="sng" dirty="0">
                <a:solidFill>
                  <a:srgbClr val="92D050"/>
                </a:solidFill>
                <a:hlinkClick r:id="rId3"/>
              </a:rPr>
              <a:t>.</a:t>
            </a:r>
            <a:r>
              <a:rPr lang="bg-BG" altLang="bg-BG" sz="800" u="sng" dirty="0" err="1">
                <a:solidFill>
                  <a:srgbClr val="92D050"/>
                </a:solidFill>
                <a:hlinkClick r:id="rId3"/>
              </a:rPr>
              <a:t>opcompetitiveness</a:t>
            </a:r>
            <a:r>
              <a:rPr lang="bg-BG" altLang="bg-BG" sz="800" u="sng" dirty="0">
                <a:solidFill>
                  <a:srgbClr val="92D050"/>
                </a:solidFill>
                <a:hlinkClick r:id="rId3"/>
              </a:rPr>
              <a:t>.</a:t>
            </a:r>
            <a:r>
              <a:rPr lang="bg-BG" altLang="bg-BG" sz="800" u="sng" dirty="0" err="1">
                <a:solidFill>
                  <a:srgbClr val="92D050"/>
                </a:solidFill>
                <a:hlinkClick r:id="rId3"/>
              </a:rPr>
              <a:t>bg</a:t>
            </a:r>
            <a:r>
              <a:rPr lang="en-US" altLang="bg-BG" sz="900" dirty="0">
                <a:solidFill>
                  <a:srgbClr val="92D050"/>
                </a:solidFill>
              </a:rPr>
              <a:t> </a:t>
            </a:r>
            <a:endParaRPr lang="en-US" altLang="bg-BG" dirty="0">
              <a:solidFill>
                <a:srgbClr val="92D05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1"/>
          <p:cNvSpPr>
            <a:spLocks noGrp="1"/>
          </p:cNvSpPr>
          <p:nvPr>
            <p:ph idx="1"/>
          </p:nvPr>
        </p:nvSpPr>
        <p:spPr>
          <a:xfrm>
            <a:off x="100040" y="1285860"/>
            <a:ext cx="8829678" cy="4786346"/>
          </a:xfrm>
        </p:spPr>
        <p:txBody>
          <a:bodyPr/>
          <a:lstStyle/>
          <a:p>
            <a:pPr marL="109537" indent="0" eaLnBrk="1" hangingPunct="1">
              <a:spcBef>
                <a:spcPts val="0"/>
              </a:spcBef>
              <a:buNone/>
            </a:pPr>
            <a:endParaRPr lang="bg-BG" altLang="bg-BG" sz="1700" b="1" dirty="0" smtClean="0">
              <a:latin typeface="Calibri" panose="020F0502020204030204" pitchFamily="34" charset="0"/>
            </a:endParaRPr>
          </a:p>
          <a:p>
            <a:pPr eaLnBrk="1" hangingPunct="1">
              <a:spcBef>
                <a:spcPts val="0"/>
              </a:spcBef>
            </a:pPr>
            <a:r>
              <a:rPr lang="bg-BG" altLang="bg-BG" sz="1700" b="1" dirty="0" smtClean="0">
                <a:latin typeface="Calibri" panose="020F0502020204030204" pitchFamily="34" charset="0"/>
              </a:rPr>
              <a:t>Име</a:t>
            </a:r>
            <a:r>
              <a:rPr lang="en-US" altLang="bg-BG" sz="1700" dirty="0" smtClean="0">
                <a:latin typeface="Calibri" panose="020F0502020204030204" pitchFamily="34" charset="0"/>
              </a:rPr>
              <a:t>: </a:t>
            </a:r>
            <a:r>
              <a:rPr lang="ru-RU" altLang="bg-BG" sz="1700" dirty="0" smtClean="0">
                <a:latin typeface="Calibri" panose="020F0502020204030204" pitchFamily="34" charset="0"/>
              </a:rPr>
              <a:t>"Платформа за </a:t>
            </a:r>
            <a:r>
              <a:rPr lang="ru-RU" altLang="bg-BG" sz="1700" dirty="0" err="1" smtClean="0">
                <a:latin typeface="Calibri" panose="020F0502020204030204" pitchFamily="34" charset="0"/>
              </a:rPr>
              <a:t>икономически</a:t>
            </a:r>
            <a:r>
              <a:rPr lang="ru-RU" altLang="bg-BG" sz="1700" dirty="0" smtClean="0">
                <a:latin typeface="Calibri" panose="020F0502020204030204" pitchFamily="34" charset="0"/>
              </a:rPr>
              <a:t> анализ за </a:t>
            </a:r>
            <a:r>
              <a:rPr lang="ru-RU" altLang="bg-BG" sz="1700" dirty="0" err="1" smtClean="0">
                <a:latin typeface="Calibri" panose="020F0502020204030204" pitchFamily="34" charset="0"/>
              </a:rPr>
              <a:t>ефективно</a:t>
            </a:r>
            <a:r>
              <a:rPr lang="ru-RU" altLang="bg-BG" sz="1700" dirty="0" smtClean="0">
                <a:latin typeface="Calibri" panose="020F0502020204030204" pitchFamily="34" charset="0"/>
              </a:rPr>
              <a:t> управление на </a:t>
            </a:r>
            <a:r>
              <a:rPr lang="ru-RU" altLang="bg-BG" sz="1700" dirty="0" err="1" smtClean="0">
                <a:latin typeface="Calibri" panose="020F0502020204030204" pitchFamily="34" charset="0"/>
              </a:rPr>
              <a:t>машинопарка</a:t>
            </a:r>
            <a:r>
              <a:rPr lang="ru-RU" altLang="bg-BG" sz="1700" dirty="0" smtClean="0">
                <a:latin typeface="Calibri" panose="020F0502020204030204" pitchFamily="34" charset="0"/>
              </a:rPr>
              <a:t> в </a:t>
            </a:r>
            <a:r>
              <a:rPr lang="ru-RU" altLang="bg-BG" sz="1700" dirty="0" err="1" smtClean="0">
                <a:latin typeface="Calibri" panose="020F0502020204030204" pitchFamily="34" charset="0"/>
              </a:rPr>
              <a:t>агробизнес</a:t>
            </a:r>
            <a:r>
              <a:rPr lang="ru-RU" altLang="bg-BG" sz="1700" dirty="0" smtClean="0">
                <a:latin typeface="Calibri" panose="020F0502020204030204" pitchFamily="34" charset="0"/>
              </a:rPr>
              <a:t> </a:t>
            </a:r>
            <a:r>
              <a:rPr lang="ru-RU" altLang="bg-BG" sz="1700" dirty="0" err="1" smtClean="0">
                <a:latin typeface="Calibri" panose="020F0502020204030204" pitchFamily="34" charset="0"/>
              </a:rPr>
              <a:t>фирми</a:t>
            </a:r>
            <a:r>
              <a:rPr lang="ru-RU" altLang="bg-BG" sz="1700" dirty="0" smtClean="0">
                <a:latin typeface="Calibri" panose="020F0502020204030204" pitchFamily="34" charset="0"/>
              </a:rPr>
              <a:t>" </a:t>
            </a:r>
            <a:endParaRPr lang="en-US" altLang="bg-BG" sz="1700" dirty="0" smtClean="0">
              <a:latin typeface="Calibri" panose="020F0502020204030204" pitchFamily="34" charset="0"/>
            </a:endParaRPr>
          </a:p>
          <a:p>
            <a:pPr eaLnBrk="1" hangingPunct="1">
              <a:spcBef>
                <a:spcPts val="0"/>
              </a:spcBef>
            </a:pPr>
            <a:r>
              <a:rPr lang="en-US" altLang="bg-BG" sz="1700" i="1" dirty="0" smtClean="0">
                <a:latin typeface="Calibri" panose="020F0502020204030204" pitchFamily="34" charset="0"/>
              </a:rPr>
              <a:t>Name: Platform for economic analysis for effective management of the machine park in agribusiness companies. BG161PO003-1.1.06-0112-C0001</a:t>
            </a:r>
          </a:p>
          <a:p>
            <a:pPr eaLnBrk="1" hangingPunct="1">
              <a:spcBef>
                <a:spcPts val="0"/>
              </a:spcBef>
            </a:pPr>
            <a:r>
              <a:rPr lang="bg-BG" altLang="bg-BG" sz="1700" b="1" dirty="0" smtClean="0">
                <a:latin typeface="Calibri" panose="020F0502020204030204" pitchFamily="34" charset="0"/>
              </a:rPr>
              <a:t>Програма</a:t>
            </a:r>
            <a:r>
              <a:rPr lang="bg-BG" altLang="bg-BG" sz="1700" dirty="0" smtClean="0">
                <a:latin typeface="Calibri" panose="020F0502020204030204" pitchFamily="34" charset="0"/>
              </a:rPr>
              <a:t>/</a:t>
            </a:r>
            <a:r>
              <a:rPr lang="en-US" altLang="bg-BG" sz="1700" dirty="0" smtClean="0">
                <a:latin typeface="Calibri" panose="020F0502020204030204" pitchFamily="34" charset="0"/>
              </a:rPr>
              <a:t>Fund:</a:t>
            </a:r>
            <a:r>
              <a:rPr lang="bg-BG" altLang="bg-BG" sz="1700" dirty="0" smtClean="0">
                <a:latin typeface="Calibri" panose="020F0502020204030204" pitchFamily="34" charset="0"/>
              </a:rPr>
              <a:t> </a:t>
            </a:r>
            <a:r>
              <a:rPr lang="ru-RU" altLang="bg-BG" sz="1700" dirty="0" smtClean="0">
                <a:latin typeface="Calibri" panose="020F0502020204030204" pitchFamily="34" charset="0"/>
              </a:rPr>
              <a:t>ОП "Развитие на </a:t>
            </a:r>
            <a:r>
              <a:rPr lang="ru-RU" altLang="bg-BG" sz="1700" dirty="0" err="1" smtClean="0">
                <a:latin typeface="Calibri" panose="020F0502020204030204" pitchFamily="34" charset="0"/>
              </a:rPr>
              <a:t>конкурентоспособността</a:t>
            </a:r>
            <a:r>
              <a:rPr lang="ru-RU" altLang="bg-BG" sz="1700" dirty="0" smtClean="0">
                <a:latin typeface="Calibri" panose="020F0502020204030204" pitchFamily="34" charset="0"/>
              </a:rPr>
              <a:t> </a:t>
            </a:r>
            <a:r>
              <a:rPr lang="ru-RU" altLang="bg-BG" sz="1700" dirty="0" err="1" smtClean="0">
                <a:latin typeface="Calibri" panose="020F0502020204030204" pitchFamily="34" charset="0"/>
              </a:rPr>
              <a:t>на</a:t>
            </a:r>
            <a:r>
              <a:rPr lang="ru-RU" altLang="bg-BG" sz="1700" dirty="0" smtClean="0">
                <a:latin typeface="Calibri" panose="020F0502020204030204" pitchFamily="34" charset="0"/>
              </a:rPr>
              <a:t> </a:t>
            </a:r>
            <a:r>
              <a:rPr lang="ru-RU" altLang="bg-BG" sz="1700" dirty="0" err="1" smtClean="0">
                <a:latin typeface="Calibri" panose="020F0502020204030204" pitchFamily="34" charset="0"/>
              </a:rPr>
              <a:t>българската</a:t>
            </a:r>
            <a:r>
              <a:rPr lang="ru-RU" altLang="bg-BG" sz="1700" dirty="0" smtClean="0">
                <a:latin typeface="Calibri" panose="020F0502020204030204" pitchFamily="34" charset="0"/>
              </a:rPr>
              <a:t> </a:t>
            </a:r>
            <a:r>
              <a:rPr lang="ru-RU" altLang="bg-BG" sz="1700" dirty="0" err="1" smtClean="0">
                <a:latin typeface="Calibri" panose="020F0502020204030204" pitchFamily="34" charset="0"/>
              </a:rPr>
              <a:t>икономика</a:t>
            </a:r>
            <a:r>
              <a:rPr lang="ru-RU" altLang="bg-BG" sz="1700" dirty="0" smtClean="0">
                <a:latin typeface="Calibri" panose="020F0502020204030204" pitchFamily="34" charset="0"/>
              </a:rPr>
              <a:t> 2007-2013</a:t>
            </a:r>
            <a:r>
              <a:rPr lang="en-US" altLang="bg-BG" sz="1700" dirty="0" smtClean="0">
                <a:latin typeface="Calibri" panose="020F0502020204030204" pitchFamily="34" charset="0"/>
              </a:rPr>
              <a:t>”</a:t>
            </a:r>
            <a:endParaRPr lang="ru-RU" altLang="bg-BG" sz="1700" dirty="0" smtClean="0">
              <a:latin typeface="Calibri" panose="020F0502020204030204" pitchFamily="34" charset="0"/>
            </a:endParaRPr>
          </a:p>
          <a:p>
            <a:pPr eaLnBrk="1" hangingPunct="1">
              <a:spcBef>
                <a:spcPts val="0"/>
              </a:spcBef>
            </a:pPr>
            <a:r>
              <a:rPr lang="bg-BG" altLang="bg-BG" sz="1700" b="1" dirty="0" smtClean="0">
                <a:latin typeface="Calibri" panose="020F0502020204030204" pitchFamily="34" charset="0"/>
              </a:rPr>
              <a:t>Продължителност</a:t>
            </a:r>
            <a:r>
              <a:rPr lang="bg-BG" altLang="bg-BG" sz="1700" dirty="0" smtClean="0">
                <a:latin typeface="Calibri" panose="020F0502020204030204" pitchFamily="34" charset="0"/>
              </a:rPr>
              <a:t>/</a:t>
            </a:r>
            <a:r>
              <a:rPr lang="en-US" altLang="bg-BG" sz="1700" dirty="0" smtClean="0">
                <a:latin typeface="Calibri" panose="020F0502020204030204" pitchFamily="34" charset="0"/>
              </a:rPr>
              <a:t>Duration:2012-2015</a:t>
            </a:r>
          </a:p>
          <a:p>
            <a:pPr eaLnBrk="1" hangingPunct="1">
              <a:spcBef>
                <a:spcPts val="0"/>
              </a:spcBef>
            </a:pPr>
            <a:r>
              <a:rPr lang="bg-BG" altLang="bg-BG" sz="1700" b="1" dirty="0" smtClean="0">
                <a:latin typeface="Calibri" panose="020F0502020204030204" pitchFamily="34" charset="0"/>
              </a:rPr>
              <a:t>Цел</a:t>
            </a:r>
            <a:r>
              <a:rPr lang="en-US" altLang="bg-BG" sz="1700" dirty="0" smtClean="0">
                <a:latin typeface="Calibri" panose="020F0502020204030204" pitchFamily="34" charset="0"/>
              </a:rPr>
              <a:t>: </a:t>
            </a:r>
            <a:r>
              <a:rPr lang="bg-BG" altLang="bg-BG" sz="1700" dirty="0" err="1" smtClean="0">
                <a:latin typeface="Calibri" panose="020F0502020204030204" pitchFamily="34" charset="0"/>
              </a:rPr>
              <a:t>И</a:t>
            </a:r>
            <a:r>
              <a:rPr lang="ru-RU" altLang="bg-BG" sz="1700" dirty="0" err="1" smtClean="0">
                <a:latin typeface="Calibri" panose="020F0502020204030204" pitchFamily="34" charset="0"/>
              </a:rPr>
              <a:t>зследване</a:t>
            </a:r>
            <a:r>
              <a:rPr lang="ru-RU" altLang="bg-BG" sz="1700" dirty="0" smtClean="0">
                <a:latin typeface="Calibri" panose="020F0502020204030204" pitchFamily="34" charset="0"/>
              </a:rPr>
              <a:t> на </a:t>
            </a:r>
            <a:r>
              <a:rPr lang="ru-RU" altLang="bg-BG" sz="1700" dirty="0" err="1" smtClean="0">
                <a:latin typeface="Calibri" panose="020F0502020204030204" pitchFamily="34" charset="0"/>
              </a:rPr>
              <a:t>необходимостта</a:t>
            </a:r>
            <a:r>
              <a:rPr lang="ru-RU" altLang="bg-BG" sz="1700" dirty="0" smtClean="0">
                <a:latin typeface="Calibri" panose="020F0502020204030204" pitchFamily="34" charset="0"/>
              </a:rPr>
              <a:t> от </a:t>
            </a:r>
            <a:r>
              <a:rPr lang="ru-RU" altLang="bg-BG" sz="1700" dirty="0" err="1" smtClean="0">
                <a:latin typeface="Calibri" panose="020F0502020204030204" pitchFamily="34" charset="0"/>
              </a:rPr>
              <a:t>усъвършенстване</a:t>
            </a:r>
            <a:r>
              <a:rPr lang="ru-RU" altLang="bg-BG" sz="1700" dirty="0" smtClean="0">
                <a:latin typeface="Calibri" panose="020F0502020204030204" pitchFamily="34" charset="0"/>
              </a:rPr>
              <a:t> на </a:t>
            </a:r>
            <a:r>
              <a:rPr lang="ru-RU" altLang="bg-BG" sz="1700" dirty="0" err="1" smtClean="0">
                <a:latin typeface="Calibri" panose="020F0502020204030204" pitchFamily="34" charset="0"/>
              </a:rPr>
              <a:t>методиката</a:t>
            </a:r>
            <a:r>
              <a:rPr lang="ru-RU" altLang="bg-BG" sz="1700" dirty="0" smtClean="0">
                <a:latin typeface="Calibri" panose="020F0502020204030204" pitchFamily="34" charset="0"/>
              </a:rPr>
              <a:t> на управление на </a:t>
            </a:r>
            <a:r>
              <a:rPr lang="ru-RU" altLang="bg-BG" sz="1700" dirty="0" err="1" smtClean="0">
                <a:latin typeface="Calibri" panose="020F0502020204030204" pitchFamily="34" charset="0"/>
              </a:rPr>
              <a:t>производството</a:t>
            </a:r>
            <a:r>
              <a:rPr lang="ru-RU" altLang="bg-BG" sz="1700" dirty="0" smtClean="0">
                <a:latin typeface="Calibri" panose="020F0502020204030204" pitchFamily="34" charset="0"/>
              </a:rPr>
              <a:t> и </a:t>
            </a:r>
            <a:r>
              <a:rPr lang="ru-RU" altLang="bg-BG" sz="1700" dirty="0" err="1" smtClean="0">
                <a:latin typeface="Calibri" panose="020F0502020204030204" pitchFamily="34" charset="0"/>
              </a:rPr>
              <a:t>машинопарка</a:t>
            </a:r>
            <a:r>
              <a:rPr lang="ru-RU" altLang="bg-BG" sz="1700" dirty="0" smtClean="0">
                <a:latin typeface="Calibri" panose="020F0502020204030204" pitchFamily="34" charset="0"/>
              </a:rPr>
              <a:t> в </a:t>
            </a:r>
            <a:r>
              <a:rPr lang="ru-RU" altLang="bg-BG" sz="1700" dirty="0" err="1" smtClean="0">
                <a:latin typeface="Calibri" panose="020F0502020204030204" pitchFamily="34" charset="0"/>
              </a:rPr>
              <a:t>земеделско</a:t>
            </a:r>
            <a:r>
              <a:rPr lang="ru-RU" altLang="bg-BG" sz="1700" dirty="0" smtClean="0">
                <a:latin typeface="Calibri" panose="020F0502020204030204" pitchFamily="34" charset="0"/>
              </a:rPr>
              <a:t> предприятие, в </a:t>
            </a:r>
            <a:r>
              <a:rPr lang="ru-RU" altLang="bg-BG" sz="1700" dirty="0" err="1" smtClean="0">
                <a:latin typeface="Calibri" panose="020F0502020204030204" pitchFamily="34" charset="0"/>
              </a:rPr>
              <a:t>условията</a:t>
            </a:r>
            <a:r>
              <a:rPr lang="ru-RU" altLang="bg-BG" sz="1700" dirty="0" smtClean="0">
                <a:latin typeface="Calibri" panose="020F0502020204030204" pitchFamily="34" charset="0"/>
              </a:rPr>
              <a:t> на </a:t>
            </a:r>
            <a:r>
              <a:rPr lang="ru-RU" altLang="bg-BG" sz="1700" dirty="0" err="1" smtClean="0">
                <a:latin typeface="Calibri" panose="020F0502020204030204" pitchFamily="34" charset="0"/>
              </a:rPr>
              <a:t>дигитална</a:t>
            </a:r>
            <a:r>
              <a:rPr lang="ru-RU" altLang="bg-BG" sz="1700" dirty="0" smtClean="0">
                <a:latin typeface="Calibri" panose="020F0502020204030204" pitchFamily="34" charset="0"/>
              </a:rPr>
              <a:t> </a:t>
            </a:r>
            <a:r>
              <a:rPr lang="ru-RU" altLang="bg-BG" sz="1700" dirty="0" err="1" smtClean="0">
                <a:latin typeface="Calibri" panose="020F0502020204030204" pitchFamily="34" charset="0"/>
              </a:rPr>
              <a:t>икономика</a:t>
            </a:r>
            <a:r>
              <a:rPr lang="ru-RU" altLang="bg-BG" sz="1700" dirty="0" smtClean="0">
                <a:latin typeface="Calibri" panose="020F0502020204030204" pitchFamily="34" charset="0"/>
              </a:rPr>
              <a:t>. </a:t>
            </a:r>
            <a:r>
              <a:rPr lang="ru-RU" altLang="bg-BG" sz="1700" dirty="0" err="1" smtClean="0">
                <a:latin typeface="Calibri" panose="020F0502020204030204" pitchFamily="34" charset="0"/>
              </a:rPr>
              <a:t>Идентифициране</a:t>
            </a:r>
            <a:r>
              <a:rPr lang="ru-RU" altLang="bg-BG" sz="1700" dirty="0" smtClean="0">
                <a:latin typeface="Calibri" panose="020F0502020204030204" pitchFamily="34" charset="0"/>
              </a:rPr>
              <a:t> на </a:t>
            </a:r>
            <a:r>
              <a:rPr lang="ru-RU" altLang="bg-BG" sz="1700" dirty="0" err="1" smtClean="0">
                <a:latin typeface="Calibri" panose="020F0502020204030204" pitchFamily="34" charset="0"/>
              </a:rPr>
              <a:t>реалната</a:t>
            </a:r>
            <a:r>
              <a:rPr lang="ru-RU" altLang="bg-BG" sz="1700" dirty="0" smtClean="0">
                <a:latin typeface="Calibri" panose="020F0502020204030204" pitchFamily="34" charset="0"/>
              </a:rPr>
              <a:t> среда за </a:t>
            </a:r>
            <a:r>
              <a:rPr lang="ru-RU" altLang="bg-BG" sz="1700" dirty="0" err="1" smtClean="0">
                <a:latin typeface="Calibri" panose="020F0502020204030204" pitchFamily="34" charset="0"/>
              </a:rPr>
              <a:t>изследване</a:t>
            </a:r>
            <a:r>
              <a:rPr lang="ru-RU" altLang="bg-BG" sz="1700" dirty="0" smtClean="0">
                <a:latin typeface="Calibri" panose="020F0502020204030204" pitchFamily="34" charset="0"/>
              </a:rPr>
              <a:t>, </a:t>
            </a:r>
            <a:r>
              <a:rPr lang="ru-RU" altLang="bg-BG" sz="1700" dirty="0" err="1" smtClean="0">
                <a:latin typeface="Calibri" panose="020F0502020204030204" pitchFamily="34" charset="0"/>
              </a:rPr>
              <a:t>наемане</a:t>
            </a:r>
            <a:r>
              <a:rPr lang="ru-RU" altLang="bg-BG" sz="1700" dirty="0" smtClean="0">
                <a:latin typeface="Calibri" panose="020F0502020204030204" pitchFamily="34" charset="0"/>
              </a:rPr>
              <a:t> на </a:t>
            </a:r>
            <a:r>
              <a:rPr lang="ru-RU" altLang="bg-BG" sz="1700" dirty="0" err="1" smtClean="0">
                <a:latin typeface="Calibri" panose="020F0502020204030204" pitchFamily="34" charset="0"/>
              </a:rPr>
              <a:t>базите</a:t>
            </a:r>
            <a:r>
              <a:rPr lang="ru-RU" altLang="bg-BG" sz="1700" dirty="0" smtClean="0">
                <a:latin typeface="Calibri" panose="020F0502020204030204" pitchFamily="34" charset="0"/>
              </a:rPr>
              <a:t> и </a:t>
            </a:r>
            <a:r>
              <a:rPr lang="ru-RU" altLang="bg-BG" sz="1700" dirty="0" err="1" smtClean="0">
                <a:latin typeface="Calibri" panose="020F0502020204030204" pitchFamily="34" charset="0"/>
              </a:rPr>
              <a:t>снабдяване</a:t>
            </a:r>
            <a:r>
              <a:rPr lang="ru-RU" altLang="bg-BG" sz="1700" dirty="0" smtClean="0">
                <a:latin typeface="Calibri" panose="020F0502020204030204" pitchFamily="34" charset="0"/>
              </a:rPr>
              <a:t> с </a:t>
            </a:r>
            <a:r>
              <a:rPr lang="ru-RU" altLang="bg-BG" sz="1700" dirty="0" err="1" smtClean="0">
                <a:latin typeface="Calibri" panose="020F0502020204030204" pitchFamily="34" charset="0"/>
              </a:rPr>
              <a:t>необходимите</a:t>
            </a:r>
            <a:r>
              <a:rPr lang="ru-RU" altLang="bg-BG" sz="1700" dirty="0" smtClean="0">
                <a:latin typeface="Calibri" panose="020F0502020204030204" pitchFamily="34" charset="0"/>
              </a:rPr>
              <a:t> </a:t>
            </a:r>
            <a:r>
              <a:rPr lang="ru-RU" altLang="bg-BG" sz="1700" dirty="0" err="1" smtClean="0">
                <a:latin typeface="Calibri" panose="020F0502020204030204" pitchFamily="34" charset="0"/>
              </a:rPr>
              <a:t>измервателни</a:t>
            </a:r>
            <a:r>
              <a:rPr lang="ru-RU" altLang="bg-BG" sz="1700" dirty="0" smtClean="0">
                <a:latin typeface="Calibri" panose="020F0502020204030204" pitchFamily="34" charset="0"/>
              </a:rPr>
              <a:t> устройства и </a:t>
            </a:r>
            <a:r>
              <a:rPr lang="ru-RU" altLang="bg-BG" sz="1700" dirty="0" err="1" smtClean="0">
                <a:latin typeface="Calibri" panose="020F0502020204030204" pitchFamily="34" charset="0"/>
              </a:rPr>
              <a:t>съгласуваност</a:t>
            </a:r>
            <a:r>
              <a:rPr lang="ru-RU" altLang="bg-BG" sz="1700" dirty="0" smtClean="0">
                <a:latin typeface="Calibri" panose="020F0502020204030204" pitchFamily="34" charset="0"/>
              </a:rPr>
              <a:t> на </a:t>
            </a:r>
            <a:r>
              <a:rPr lang="ru-RU" altLang="bg-BG" sz="1700" dirty="0" err="1" smtClean="0">
                <a:latin typeface="Calibri" panose="020F0502020204030204" pitchFamily="34" charset="0"/>
              </a:rPr>
              <a:t>отчетената</a:t>
            </a:r>
            <a:r>
              <a:rPr lang="ru-RU" altLang="bg-BG" sz="1700" dirty="0" smtClean="0">
                <a:latin typeface="Calibri" panose="020F0502020204030204" pitchFamily="34" charset="0"/>
              </a:rPr>
              <a:t> база </a:t>
            </a:r>
            <a:r>
              <a:rPr lang="ru-RU" altLang="bg-BG" sz="1700" dirty="0" err="1" smtClean="0">
                <a:latin typeface="Calibri" panose="020F0502020204030204" pitchFamily="34" charset="0"/>
              </a:rPr>
              <a:t>данни</a:t>
            </a:r>
            <a:r>
              <a:rPr lang="ru-RU" altLang="bg-BG" sz="1700" dirty="0" smtClean="0">
                <a:latin typeface="Calibri" panose="020F0502020204030204" pitchFamily="34" charset="0"/>
              </a:rPr>
              <a:t> с цел </a:t>
            </a:r>
            <a:r>
              <a:rPr lang="ru-RU" altLang="bg-BG" sz="1700" dirty="0" err="1" smtClean="0">
                <a:latin typeface="Calibri" panose="020F0502020204030204" pitchFamily="34" charset="0"/>
              </a:rPr>
              <a:t>създаване</a:t>
            </a:r>
            <a:r>
              <a:rPr lang="ru-RU" altLang="bg-BG" sz="1700" dirty="0" smtClean="0">
                <a:latin typeface="Calibri" panose="020F0502020204030204" pitchFamily="34" charset="0"/>
              </a:rPr>
              <a:t> на обща платформа.</a:t>
            </a:r>
            <a:endParaRPr lang="en-US" altLang="bg-BG" sz="1700" dirty="0" smtClean="0">
              <a:solidFill>
                <a:srgbClr val="FF0000"/>
              </a:solidFill>
              <a:latin typeface="Calibri" panose="020F0502020204030204" pitchFamily="34" charset="0"/>
            </a:endParaRPr>
          </a:p>
          <a:p>
            <a:pPr eaLnBrk="1" hangingPunct="1">
              <a:spcBef>
                <a:spcPts val="0"/>
              </a:spcBef>
            </a:pPr>
            <a:r>
              <a:rPr lang="en-US" altLang="bg-BG" sz="1700" i="1" dirty="0" smtClean="0">
                <a:latin typeface="Calibri" panose="020F0502020204030204" pitchFamily="34" charset="0"/>
              </a:rPr>
              <a:t>Aim: </a:t>
            </a:r>
            <a:r>
              <a:rPr lang="en-US" sz="1700" dirty="0" smtClean="0">
                <a:latin typeface="Calibri" panose="020F0502020204030204" pitchFamily="34" charset="0"/>
              </a:rPr>
              <a:t>The purpose of the software platform for comprehensive management of agro-technical measures and park machinery on farms for the production of cereals is to optimize business processes, reduce cost of production and improve the competitiveness and sustainability of the business in line with the objectives of OP "Competitiveness“</a:t>
            </a:r>
            <a:r>
              <a:rPr lang="bg-BG" sz="1700" dirty="0" smtClean="0">
                <a:latin typeface="Calibri" panose="020F0502020204030204" pitchFamily="34" charset="0"/>
              </a:rPr>
              <a:t>.</a:t>
            </a:r>
            <a:endParaRPr lang="en-US" altLang="bg-BG" sz="1700" i="1" dirty="0" smtClean="0">
              <a:solidFill>
                <a:srgbClr val="FF0000"/>
              </a:solidFill>
              <a:latin typeface="Calibri" panose="020F0502020204030204" pitchFamily="34" charset="0"/>
            </a:endParaRPr>
          </a:p>
          <a:p>
            <a:pPr eaLnBrk="1" hangingPunct="1">
              <a:spcBef>
                <a:spcPts val="0"/>
              </a:spcBef>
            </a:pPr>
            <a:r>
              <a:rPr lang="bg-BG" altLang="bg-BG" sz="1700" b="1" dirty="0" smtClean="0">
                <a:latin typeface="Calibri" panose="020F0502020204030204" pitchFamily="34" charset="0"/>
              </a:rPr>
              <a:t>Повече информация</a:t>
            </a:r>
            <a:r>
              <a:rPr lang="bg-BG" altLang="bg-BG" sz="1700" dirty="0" smtClean="0">
                <a:latin typeface="Calibri" panose="020F0502020204030204" pitchFamily="34" charset="0"/>
              </a:rPr>
              <a:t>/</a:t>
            </a:r>
            <a:r>
              <a:rPr lang="en-US" altLang="bg-BG" sz="1700" dirty="0" smtClean="0">
                <a:latin typeface="Calibri" panose="020F0502020204030204" pitchFamily="34" charset="0"/>
              </a:rPr>
              <a:t>More details:</a:t>
            </a:r>
            <a:r>
              <a:rPr lang="bg-BG" altLang="bg-BG" sz="1700" dirty="0" smtClean="0">
                <a:latin typeface="Calibri" panose="020F0502020204030204" pitchFamily="34" charset="0"/>
              </a:rPr>
              <a:t> </a:t>
            </a:r>
            <a:r>
              <a:rPr lang="en-GB" altLang="bg-BG" sz="1700" dirty="0" smtClean="0">
                <a:latin typeface="Calibri" panose="020F0502020204030204" pitchFamily="34" charset="0"/>
              </a:rPr>
              <a:t>http://umispublic.minfin.bg/srchProjectInfo.aspx?id=75236</a:t>
            </a:r>
            <a:endParaRPr lang="bg-BG" altLang="bg-BG" sz="1700" dirty="0" smtClean="0">
              <a:solidFill>
                <a:srgbClr val="FF0000"/>
              </a:solidFill>
              <a:latin typeface="Calibri" panose="020F0502020204030204" pitchFamily="34" charset="0"/>
            </a:endParaRPr>
          </a:p>
        </p:txBody>
      </p:sp>
      <p:sp>
        <p:nvSpPr>
          <p:cNvPr id="3" name="Title 2"/>
          <p:cNvSpPr>
            <a:spLocks noGrp="1"/>
          </p:cNvSpPr>
          <p:nvPr>
            <p:ph type="title"/>
          </p:nvPr>
        </p:nvSpPr>
        <p:spPr>
          <a:xfrm>
            <a:off x="200052" y="214290"/>
            <a:ext cx="8586790" cy="1071570"/>
          </a:xfrm>
        </p:spPr>
        <p:txBody>
          <a:bodyPr>
            <a:normAutofit fontScale="90000"/>
          </a:bodyPr>
          <a:lstStyle/>
          <a:p>
            <a:pPr eaLnBrk="1" fontAlgn="auto" hangingPunct="1">
              <a:spcAft>
                <a:spcPts val="0"/>
              </a:spcAft>
              <a:defRPr/>
            </a:pPr>
            <a:r>
              <a:rPr lang="ru-RU" sz="2700" dirty="0" smtClean="0">
                <a:solidFill>
                  <a:schemeClr val="tx1"/>
                </a:solidFill>
                <a:latin typeface="Calibri" panose="020F0502020204030204" pitchFamily="34" charset="0"/>
              </a:rPr>
              <a:t>Платформа </a:t>
            </a:r>
            <a:r>
              <a:rPr lang="ru-RU" sz="2700" dirty="0">
                <a:solidFill>
                  <a:schemeClr val="tx1"/>
                </a:solidFill>
                <a:latin typeface="Calibri" panose="020F0502020204030204" pitchFamily="34" charset="0"/>
              </a:rPr>
              <a:t>за </a:t>
            </a:r>
            <a:r>
              <a:rPr lang="ru-RU" sz="2700" dirty="0" err="1">
                <a:solidFill>
                  <a:schemeClr val="tx1"/>
                </a:solidFill>
                <a:latin typeface="Calibri" panose="020F0502020204030204" pitchFamily="34" charset="0"/>
              </a:rPr>
              <a:t>икономически</a:t>
            </a:r>
            <a:r>
              <a:rPr lang="ru-RU" sz="2700" dirty="0">
                <a:solidFill>
                  <a:schemeClr val="tx1"/>
                </a:solidFill>
                <a:latin typeface="Calibri" panose="020F0502020204030204" pitchFamily="34" charset="0"/>
              </a:rPr>
              <a:t> </a:t>
            </a:r>
            <a:r>
              <a:rPr lang="en-US" sz="2700" dirty="0" smtClean="0">
                <a:solidFill>
                  <a:schemeClr val="tx1"/>
                </a:solidFill>
                <a:latin typeface="Calibri" panose="020F0502020204030204" pitchFamily="34" charset="0"/>
              </a:rPr>
              <a:t/>
            </a:r>
            <a:br>
              <a:rPr lang="en-US" sz="2700" dirty="0" smtClean="0">
                <a:solidFill>
                  <a:schemeClr val="tx1"/>
                </a:solidFill>
                <a:latin typeface="Calibri" panose="020F0502020204030204" pitchFamily="34" charset="0"/>
              </a:rPr>
            </a:br>
            <a:r>
              <a:rPr lang="en-US" sz="2700" dirty="0" smtClean="0">
                <a:solidFill>
                  <a:schemeClr val="tx1"/>
                </a:solidFill>
                <a:latin typeface="Calibri" panose="020F0502020204030204" pitchFamily="34" charset="0"/>
              </a:rPr>
              <a:t>        </a:t>
            </a:r>
            <a:r>
              <a:rPr lang="ru-RU" sz="2700" dirty="0" smtClean="0">
                <a:solidFill>
                  <a:schemeClr val="tx1"/>
                </a:solidFill>
                <a:latin typeface="Calibri" panose="020F0502020204030204" pitchFamily="34" charset="0"/>
              </a:rPr>
              <a:t>анализ </a:t>
            </a:r>
            <a:r>
              <a:rPr lang="ru-RU" sz="2700" dirty="0">
                <a:solidFill>
                  <a:schemeClr val="tx1"/>
                </a:solidFill>
                <a:latin typeface="Calibri" panose="020F0502020204030204" pitchFamily="34" charset="0"/>
              </a:rPr>
              <a:t>за </a:t>
            </a:r>
            <a:r>
              <a:rPr lang="ru-RU" sz="2700" dirty="0" err="1">
                <a:solidFill>
                  <a:schemeClr val="tx1"/>
                </a:solidFill>
                <a:latin typeface="Calibri" panose="020F0502020204030204" pitchFamily="34" charset="0"/>
              </a:rPr>
              <a:t>ефективно</a:t>
            </a:r>
            <a:r>
              <a:rPr lang="ru-RU" sz="2700" dirty="0">
                <a:solidFill>
                  <a:schemeClr val="tx1"/>
                </a:solidFill>
                <a:latin typeface="Calibri" panose="020F0502020204030204" pitchFamily="34" charset="0"/>
              </a:rPr>
              <a:t> управление на </a:t>
            </a:r>
            <a:r>
              <a:rPr lang="en-US" sz="2700" dirty="0" smtClean="0">
                <a:solidFill>
                  <a:schemeClr val="tx1"/>
                </a:solidFill>
                <a:latin typeface="Calibri" panose="020F0502020204030204" pitchFamily="34" charset="0"/>
              </a:rPr>
              <a:t/>
            </a:r>
            <a:br>
              <a:rPr lang="en-US" sz="2700" dirty="0" smtClean="0">
                <a:solidFill>
                  <a:schemeClr val="tx1"/>
                </a:solidFill>
                <a:latin typeface="Calibri" panose="020F0502020204030204" pitchFamily="34" charset="0"/>
              </a:rPr>
            </a:br>
            <a:r>
              <a:rPr lang="en-US" sz="2700" dirty="0" smtClean="0">
                <a:solidFill>
                  <a:schemeClr val="tx1"/>
                </a:solidFill>
                <a:latin typeface="Calibri" panose="020F0502020204030204" pitchFamily="34" charset="0"/>
              </a:rPr>
              <a:t>        </a:t>
            </a:r>
            <a:r>
              <a:rPr lang="ru-RU" sz="2700" dirty="0" err="1" smtClean="0">
                <a:solidFill>
                  <a:schemeClr val="tx1"/>
                </a:solidFill>
                <a:latin typeface="Calibri" panose="020F0502020204030204" pitchFamily="34" charset="0"/>
              </a:rPr>
              <a:t>машинопарка</a:t>
            </a:r>
            <a:r>
              <a:rPr lang="ru-RU" sz="2700" dirty="0" smtClean="0">
                <a:solidFill>
                  <a:schemeClr val="tx1"/>
                </a:solidFill>
                <a:latin typeface="Calibri" panose="020F0502020204030204" pitchFamily="34" charset="0"/>
              </a:rPr>
              <a:t> </a:t>
            </a:r>
            <a:r>
              <a:rPr lang="ru-RU" sz="2700" dirty="0">
                <a:solidFill>
                  <a:schemeClr val="tx1"/>
                </a:solidFill>
                <a:latin typeface="Calibri" panose="020F0502020204030204" pitchFamily="34" charset="0"/>
              </a:rPr>
              <a:t>в агробизнес </a:t>
            </a:r>
            <a:r>
              <a:rPr lang="ru-RU" sz="2700" dirty="0" err="1" smtClean="0">
                <a:solidFill>
                  <a:schemeClr val="tx1"/>
                </a:solidFill>
                <a:latin typeface="Calibri" panose="020F0502020204030204" pitchFamily="34" charset="0"/>
              </a:rPr>
              <a:t>фирми</a:t>
            </a:r>
            <a:r>
              <a:rPr lang="ru-RU" sz="2700" dirty="0" smtClean="0">
                <a:solidFill>
                  <a:schemeClr val="tx1"/>
                </a:solidFill>
                <a:latin typeface="Calibri" panose="020F0502020204030204" pitchFamily="34" charset="0"/>
              </a:rPr>
              <a:t>                             </a:t>
            </a:r>
            <a:r>
              <a:rPr lang="en-US" sz="2700" dirty="0" smtClean="0">
                <a:solidFill>
                  <a:srgbClr val="C00000"/>
                </a:solidFill>
                <a:latin typeface="Calibri" panose="020F0502020204030204" pitchFamily="34" charset="0"/>
              </a:rPr>
              <a:t>                                                                                    </a:t>
            </a:r>
            <a:endParaRPr lang="bg-BG" sz="2700" dirty="0">
              <a:solidFill>
                <a:srgbClr val="C00000"/>
              </a:solidFill>
              <a:latin typeface="Calibri" panose="020F0502020204030204" pitchFamily="34" charset="0"/>
            </a:endParaRPr>
          </a:p>
        </p:txBody>
      </p:sp>
      <p:sp>
        <p:nvSpPr>
          <p:cNvPr id="143364"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5" name="Picture 5" descr="24bitBGlogo4"/>
          <p:cNvPicPr>
            <a:picLocks noChangeAspect="1" noChangeArrowheads="1"/>
          </p:cNvPicPr>
          <p:nvPr/>
        </p:nvPicPr>
        <p:blipFill>
          <a:blip r:embed="rId2" cstate="print"/>
          <a:srcRect/>
          <a:stretch>
            <a:fillRect/>
          </a:stretch>
        </p:blipFill>
        <p:spPr bwMode="auto">
          <a:xfrm>
            <a:off x="7686675" y="116632"/>
            <a:ext cx="647700" cy="647700"/>
          </a:xfrm>
          <a:prstGeom prst="rect">
            <a:avLst/>
          </a:prstGeom>
          <a:noFill/>
          <a:ln w="9525">
            <a:noFill/>
            <a:miter lim="800000"/>
            <a:headEnd/>
            <a:tailEnd/>
          </a:ln>
        </p:spPr>
      </p:pic>
      <p:sp>
        <p:nvSpPr>
          <p:cNvPr id="6" name="Rectangle 7"/>
          <p:cNvSpPr>
            <a:spLocks noChangeArrowheads="1"/>
          </p:cNvSpPr>
          <p:nvPr/>
        </p:nvSpPr>
        <p:spPr bwMode="auto">
          <a:xfrm>
            <a:off x="7020718" y="767218"/>
            <a:ext cx="1979613" cy="554038"/>
          </a:xfrm>
          <a:prstGeom prst="rect">
            <a:avLst/>
          </a:prstGeom>
          <a:noFill/>
          <a:ln w="9525">
            <a:noFill/>
            <a:miter lim="800000"/>
            <a:headEnd/>
            <a:tailEnd/>
          </a:ln>
        </p:spPr>
        <p:txBody>
          <a:bodyPr anchor="ctr">
            <a:spAutoFit/>
          </a:bodyPr>
          <a:lstStyle/>
          <a:p>
            <a:pPr algn="ctr" eaLnBrk="0" hangingPunct="0"/>
            <a:r>
              <a:rPr lang="bg-BG" altLang="bg-BG" sz="700" b="1" dirty="0">
                <a:solidFill>
                  <a:srgbClr val="92D050"/>
                </a:solidFill>
                <a:cs typeface="Times New Roman" pitchFamily="18" charset="0"/>
              </a:rPr>
              <a:t>ОПЕРАТИВНА ПРОГРАМА</a:t>
            </a:r>
            <a:endParaRPr lang="en-US" altLang="bg-BG" sz="900" dirty="0">
              <a:solidFill>
                <a:srgbClr val="92D050"/>
              </a:solidFill>
            </a:endParaRPr>
          </a:p>
          <a:p>
            <a:pPr algn="ctr" eaLnBrk="0" hangingPunct="0"/>
            <a:r>
              <a:rPr lang="bg-BG" altLang="bg-BG" sz="700" b="1" dirty="0">
                <a:solidFill>
                  <a:srgbClr val="92D050"/>
                </a:solidFill>
                <a:cs typeface="Times New Roman" pitchFamily="18" charset="0"/>
              </a:rPr>
              <a:t>„Развитие на конкурентоспособността</a:t>
            </a:r>
            <a:endParaRPr lang="en-US" altLang="bg-BG" sz="900" dirty="0">
              <a:solidFill>
                <a:srgbClr val="92D050"/>
              </a:solidFill>
            </a:endParaRPr>
          </a:p>
          <a:p>
            <a:pPr algn="ctr" eaLnBrk="0" hangingPunct="0"/>
            <a:r>
              <a:rPr lang="bg-BG" altLang="bg-BG" sz="700" b="1" dirty="0">
                <a:solidFill>
                  <a:srgbClr val="92D050"/>
                </a:solidFill>
                <a:cs typeface="Times New Roman" pitchFamily="18" charset="0"/>
              </a:rPr>
              <a:t>на българската икономика” 2007-2013 </a:t>
            </a:r>
          </a:p>
          <a:p>
            <a:pPr algn="ctr" eaLnBrk="0" hangingPunct="0"/>
            <a:r>
              <a:rPr lang="bg-BG" altLang="bg-BG" sz="800" u="sng" dirty="0" err="1">
                <a:solidFill>
                  <a:srgbClr val="92D050"/>
                </a:solidFill>
                <a:hlinkClick r:id="rId3"/>
              </a:rPr>
              <a:t>www</a:t>
            </a:r>
            <a:r>
              <a:rPr lang="bg-BG" altLang="bg-BG" sz="800" u="sng" dirty="0">
                <a:solidFill>
                  <a:srgbClr val="92D050"/>
                </a:solidFill>
                <a:hlinkClick r:id="rId3"/>
              </a:rPr>
              <a:t>.</a:t>
            </a:r>
            <a:r>
              <a:rPr lang="bg-BG" altLang="bg-BG" sz="800" u="sng" dirty="0" err="1">
                <a:solidFill>
                  <a:srgbClr val="92D050"/>
                </a:solidFill>
                <a:hlinkClick r:id="rId3"/>
              </a:rPr>
              <a:t>opcompetitiveness</a:t>
            </a:r>
            <a:r>
              <a:rPr lang="bg-BG" altLang="bg-BG" sz="800" u="sng" dirty="0">
                <a:solidFill>
                  <a:srgbClr val="92D050"/>
                </a:solidFill>
                <a:hlinkClick r:id="rId3"/>
              </a:rPr>
              <a:t>.</a:t>
            </a:r>
            <a:r>
              <a:rPr lang="bg-BG" altLang="bg-BG" sz="800" u="sng" dirty="0" err="1">
                <a:solidFill>
                  <a:srgbClr val="92D050"/>
                </a:solidFill>
                <a:hlinkClick r:id="rId3"/>
              </a:rPr>
              <a:t>bg</a:t>
            </a:r>
            <a:r>
              <a:rPr lang="en-US" altLang="bg-BG" sz="900" dirty="0">
                <a:solidFill>
                  <a:srgbClr val="92D050"/>
                </a:solidFill>
              </a:rPr>
              <a:t> </a:t>
            </a:r>
            <a:endParaRPr lang="en-US" altLang="bg-BG" dirty="0">
              <a:solidFill>
                <a:srgbClr val="92D05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1"/>
          <p:cNvSpPr>
            <a:spLocks noGrp="1"/>
          </p:cNvSpPr>
          <p:nvPr>
            <p:ph idx="1"/>
          </p:nvPr>
        </p:nvSpPr>
        <p:spPr/>
        <p:txBody>
          <a:bodyPr/>
          <a:lstStyle/>
          <a:p>
            <a:pPr eaLnBrk="1" hangingPunct="1"/>
            <a:r>
              <a:rPr lang="bg-BG" altLang="bg-BG" sz="2000" b="1" dirty="0" smtClean="0">
                <a:latin typeface="Calibri" panose="020F0502020204030204" pitchFamily="34" charset="0"/>
              </a:rPr>
              <a:t>Име</a:t>
            </a:r>
            <a:r>
              <a:rPr lang="en-US" altLang="bg-BG" sz="2000" b="1" dirty="0" smtClean="0">
                <a:latin typeface="Calibri" panose="020F0502020204030204" pitchFamily="34" charset="0"/>
              </a:rPr>
              <a:t>/ Name</a:t>
            </a:r>
            <a:r>
              <a:rPr lang="en-US" altLang="bg-BG" sz="2000" dirty="0" smtClean="0">
                <a:latin typeface="Calibri" panose="020F0502020204030204" pitchFamily="34" charset="0"/>
              </a:rPr>
              <a:t>: </a:t>
            </a:r>
            <a:r>
              <a:rPr lang="bg-BG" sz="2000" dirty="0" err="1">
                <a:solidFill>
                  <a:prstClr val="black"/>
                </a:solidFill>
                <a:effectLst>
                  <a:outerShdw blurRad="31750" dist="25400" dir="5400000" algn="tl" rotWithShape="0">
                    <a:srgbClr val="000000">
                      <a:alpha val="25000"/>
                    </a:srgbClr>
                  </a:outerShdw>
                </a:effectLst>
                <a:latin typeface="Calibri" panose="020F0502020204030204" pitchFamily="34" charset="0"/>
                <a:ea typeface="+mj-ea"/>
                <a:cs typeface="+mj-cs"/>
              </a:rPr>
              <a:t>Модификатори</a:t>
            </a:r>
            <a:r>
              <a:rPr lang="bg-BG" sz="2000" dirty="0">
                <a:solidFill>
                  <a:prstClr val="black"/>
                </a:solidFill>
                <a:effectLst>
                  <a:outerShdw blurRad="31750" dist="25400" dir="5400000" algn="tl" rotWithShape="0">
                    <a:srgbClr val="000000">
                      <a:alpha val="25000"/>
                    </a:srgbClr>
                  </a:outerShdw>
                </a:effectLst>
                <a:latin typeface="Calibri" panose="020F0502020204030204" pitchFamily="34" charset="0"/>
                <a:ea typeface="+mj-ea"/>
                <a:cs typeface="+mj-cs"/>
              </a:rPr>
              <a:t> за намаляване на триенето и износването на индустриално </a:t>
            </a:r>
            <a:r>
              <a:rPr lang="bg-BG" sz="2000" dirty="0" smtClean="0">
                <a:solidFill>
                  <a:prstClr val="black"/>
                </a:solidFill>
                <a:effectLst>
                  <a:outerShdw blurRad="31750" dist="25400" dir="5400000" algn="tl" rotWithShape="0">
                    <a:srgbClr val="000000">
                      <a:alpha val="25000"/>
                    </a:srgbClr>
                  </a:outerShdw>
                </a:effectLst>
                <a:latin typeface="Calibri" panose="020F0502020204030204" pitchFamily="34" charset="0"/>
                <a:ea typeface="+mj-ea"/>
                <a:cs typeface="+mj-cs"/>
              </a:rPr>
              <a:t>оборудване</a:t>
            </a:r>
            <a:endParaRPr lang="en-US" sz="2000" dirty="0" smtClean="0">
              <a:solidFill>
                <a:prstClr val="black"/>
              </a:solidFill>
              <a:effectLst>
                <a:outerShdw blurRad="31750" dist="25400" dir="5400000" algn="tl" rotWithShape="0">
                  <a:srgbClr val="000000">
                    <a:alpha val="25000"/>
                  </a:srgbClr>
                </a:outerShdw>
              </a:effectLst>
              <a:latin typeface="Calibri" panose="020F0502020204030204" pitchFamily="34" charset="0"/>
              <a:ea typeface="+mj-ea"/>
              <a:cs typeface="+mj-cs"/>
            </a:endParaRPr>
          </a:p>
          <a:p>
            <a:pPr eaLnBrk="1" hangingPunct="1"/>
            <a:r>
              <a:rPr lang="bg-BG" altLang="bg-BG" sz="2000" b="1" dirty="0" smtClean="0">
                <a:latin typeface="Calibri" panose="020F0502020204030204" pitchFamily="34" charset="0"/>
              </a:rPr>
              <a:t>Програма</a:t>
            </a:r>
            <a:r>
              <a:rPr lang="bg-BG" altLang="bg-BG" sz="2000" dirty="0" smtClean="0">
                <a:latin typeface="Calibri" panose="020F0502020204030204" pitchFamily="34" charset="0"/>
              </a:rPr>
              <a:t>/</a:t>
            </a:r>
            <a:r>
              <a:rPr lang="en-US" altLang="bg-BG" sz="2000" dirty="0" smtClean="0">
                <a:latin typeface="Calibri" panose="020F0502020204030204" pitchFamily="34" charset="0"/>
              </a:rPr>
              <a:t>Fund:</a:t>
            </a:r>
            <a:r>
              <a:rPr lang="bg-BG" altLang="bg-BG" sz="2000" dirty="0" smtClean="0">
                <a:latin typeface="Calibri" panose="020F0502020204030204" pitchFamily="34" charset="0"/>
              </a:rPr>
              <a:t> </a:t>
            </a:r>
            <a:r>
              <a:rPr lang="ru-RU" altLang="bg-BG" sz="2000" dirty="0" smtClean="0">
                <a:latin typeface="Calibri" panose="020F0502020204030204" pitchFamily="34" charset="0"/>
              </a:rPr>
              <a:t>ОП "Развитие на </a:t>
            </a:r>
            <a:r>
              <a:rPr lang="ru-RU" altLang="bg-BG" sz="2000" dirty="0" err="1" smtClean="0">
                <a:latin typeface="Calibri" panose="020F0502020204030204" pitchFamily="34" charset="0"/>
              </a:rPr>
              <a:t>конкурентоспособността</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на</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българската</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икономика</a:t>
            </a:r>
            <a:r>
              <a:rPr lang="ru-RU" altLang="bg-BG" sz="2000" dirty="0" smtClean="0">
                <a:latin typeface="Calibri" panose="020F0502020204030204" pitchFamily="34" charset="0"/>
              </a:rPr>
              <a:t> 2007-2013</a:t>
            </a:r>
            <a:r>
              <a:rPr lang="en-US" altLang="bg-BG" sz="2000" dirty="0" smtClean="0">
                <a:latin typeface="Calibri" panose="020F0502020204030204" pitchFamily="34" charset="0"/>
              </a:rPr>
              <a:t>”</a:t>
            </a:r>
            <a:endParaRPr lang="ru-RU" altLang="bg-BG" sz="2000" dirty="0" smtClean="0">
              <a:latin typeface="Calibri" panose="020F0502020204030204" pitchFamily="34" charset="0"/>
            </a:endParaRPr>
          </a:p>
          <a:p>
            <a:pPr eaLnBrk="1" hangingPunct="1"/>
            <a:r>
              <a:rPr lang="bg-BG" altLang="bg-BG" sz="2000" b="1" dirty="0" smtClean="0">
                <a:latin typeface="Calibri" panose="020F0502020204030204" pitchFamily="34" charset="0"/>
              </a:rPr>
              <a:t>Продължителност</a:t>
            </a:r>
            <a:r>
              <a:rPr lang="bg-BG" altLang="bg-BG" sz="2000" dirty="0" smtClean="0">
                <a:latin typeface="Calibri" panose="020F0502020204030204" pitchFamily="34" charset="0"/>
              </a:rPr>
              <a:t>/</a:t>
            </a:r>
            <a:r>
              <a:rPr lang="en-US" altLang="bg-BG" sz="2000" dirty="0" smtClean="0">
                <a:latin typeface="Calibri" panose="020F0502020204030204" pitchFamily="34" charset="0"/>
              </a:rPr>
              <a:t>Duration:2013-2015</a:t>
            </a:r>
          </a:p>
          <a:p>
            <a:pPr eaLnBrk="1" hangingPunct="1"/>
            <a:r>
              <a:rPr lang="bg-BG" altLang="bg-BG" sz="2000" b="1" dirty="0" smtClean="0">
                <a:latin typeface="Calibri" panose="020F0502020204030204" pitchFamily="34" charset="0"/>
              </a:rPr>
              <a:t>Цел</a:t>
            </a:r>
            <a:r>
              <a:rPr lang="en-US" altLang="bg-BG" sz="2000" b="1" dirty="0" smtClean="0">
                <a:latin typeface="Calibri" panose="020F0502020204030204" pitchFamily="34" charset="0"/>
              </a:rPr>
              <a:t>/Aim</a:t>
            </a:r>
            <a:r>
              <a:rPr lang="en-US" altLang="bg-BG" sz="2000" dirty="0" smtClean="0">
                <a:latin typeface="Calibri" panose="020F0502020204030204" pitchFamily="34" charset="0"/>
              </a:rPr>
              <a:t>: </a:t>
            </a:r>
            <a:r>
              <a:rPr lang="bg-BG" altLang="bg-BG" sz="2000" dirty="0" smtClean="0">
                <a:latin typeface="Calibri" panose="020F0502020204030204" pitchFamily="34" charset="0"/>
              </a:rPr>
              <a:t>Създаване на </a:t>
            </a:r>
            <a:r>
              <a:rPr lang="bg-BG" altLang="bg-BG" sz="2000" dirty="0" err="1" smtClean="0">
                <a:latin typeface="Calibri" panose="020F0502020204030204" pitchFamily="34" charset="0"/>
              </a:rPr>
              <a:t>модификатори</a:t>
            </a:r>
            <a:r>
              <a:rPr lang="bg-BG" altLang="bg-BG" sz="2000" dirty="0" smtClean="0">
                <a:latin typeface="Calibri" panose="020F0502020204030204" pitchFamily="34" charset="0"/>
              </a:rPr>
              <a:t> на триенето</a:t>
            </a:r>
            <a:r>
              <a:rPr lang="en-US" altLang="bg-BG" sz="2000" dirty="0" smtClean="0">
                <a:latin typeface="Calibri" panose="020F0502020204030204" pitchFamily="34" charset="0"/>
              </a:rPr>
              <a:t>,</a:t>
            </a:r>
            <a:r>
              <a:rPr lang="bg-BG" altLang="bg-BG" sz="2000" dirty="0" smtClean="0">
                <a:latin typeface="Calibri" panose="020F0502020204030204" pitchFamily="34" charset="0"/>
              </a:rPr>
              <a:t> който притежава технически и експлоатационни качества за </a:t>
            </a:r>
            <a:r>
              <a:rPr lang="bg-BG" altLang="bg-BG" sz="2000" dirty="0" err="1" smtClean="0">
                <a:latin typeface="Calibri" panose="020F0502020204030204" pitchFamily="34" charset="0"/>
              </a:rPr>
              <a:t>динамизиране</a:t>
            </a:r>
            <a:r>
              <a:rPr lang="bg-BG" altLang="bg-BG" sz="2000" dirty="0" smtClean="0">
                <a:latin typeface="Calibri" panose="020F0502020204030204" pitchFamily="34" charset="0"/>
              </a:rPr>
              <a:t> на икономиката в определени промишлени сектори. </a:t>
            </a:r>
            <a:endParaRPr lang="en-US" altLang="bg-BG" sz="2000" dirty="0" smtClean="0">
              <a:solidFill>
                <a:srgbClr val="FF0000"/>
              </a:solidFill>
              <a:latin typeface="Calibri" panose="020F0502020204030204" pitchFamily="34" charset="0"/>
            </a:endParaRPr>
          </a:p>
          <a:p>
            <a:pPr eaLnBrk="1" hangingPunct="1"/>
            <a:r>
              <a:rPr lang="bg-BG" altLang="bg-BG" sz="2000" b="1" dirty="0" smtClean="0">
                <a:latin typeface="Calibri" panose="020F0502020204030204" pitchFamily="34" charset="0"/>
              </a:rPr>
              <a:t>Повече информация</a:t>
            </a:r>
            <a:r>
              <a:rPr lang="bg-BG" altLang="bg-BG" sz="2000" dirty="0" smtClean="0">
                <a:latin typeface="Calibri" panose="020F0502020204030204" pitchFamily="34" charset="0"/>
              </a:rPr>
              <a:t>/</a:t>
            </a:r>
            <a:r>
              <a:rPr lang="en-US" altLang="bg-BG" sz="2000" dirty="0" smtClean="0">
                <a:latin typeface="Calibri" panose="020F0502020204030204" pitchFamily="34" charset="0"/>
              </a:rPr>
              <a:t>More details:</a:t>
            </a:r>
            <a:r>
              <a:rPr lang="bg-BG" altLang="bg-BG" sz="2000" dirty="0" smtClean="0">
                <a:latin typeface="Calibri" panose="020F0502020204030204" pitchFamily="34" charset="0"/>
              </a:rPr>
              <a:t> </a:t>
            </a:r>
            <a:r>
              <a:rPr lang="en-GB" altLang="bg-BG" sz="1800" dirty="0">
                <a:latin typeface="Calibri" panose="020F0502020204030204" pitchFamily="34" charset="0"/>
              </a:rPr>
              <a:t>http://www.opcompetitiveness.bg/module3.php?menu_id=90&amp;currentPage=1</a:t>
            </a:r>
            <a:endParaRPr lang="bg-BG" altLang="bg-BG" sz="1800" dirty="0" smtClean="0">
              <a:solidFill>
                <a:srgbClr val="FF0000"/>
              </a:solidFill>
              <a:latin typeface="Calibri" panose="020F0502020204030204" pitchFamily="34" charset="0"/>
            </a:endParaRPr>
          </a:p>
        </p:txBody>
      </p:sp>
      <p:sp>
        <p:nvSpPr>
          <p:cNvPr id="3" name="Title 2"/>
          <p:cNvSpPr>
            <a:spLocks noGrp="1"/>
          </p:cNvSpPr>
          <p:nvPr>
            <p:ph type="title"/>
          </p:nvPr>
        </p:nvSpPr>
        <p:spPr/>
        <p:txBody>
          <a:bodyPr>
            <a:normAutofit/>
          </a:bodyPr>
          <a:lstStyle/>
          <a:p>
            <a:pPr eaLnBrk="1" fontAlgn="auto" hangingPunct="1">
              <a:spcAft>
                <a:spcPts val="0"/>
              </a:spcAft>
              <a:defRPr/>
            </a:pPr>
            <a:r>
              <a:rPr lang="bg-BG" sz="2700" dirty="0" err="1" smtClean="0">
                <a:solidFill>
                  <a:schemeClr val="tx1"/>
                </a:solidFill>
                <a:latin typeface="Calibri" panose="020F0502020204030204" pitchFamily="34" charset="0"/>
              </a:rPr>
              <a:t>Модификатори</a:t>
            </a:r>
            <a:r>
              <a:rPr lang="bg-BG" sz="2700" dirty="0" smtClean="0">
                <a:solidFill>
                  <a:schemeClr val="tx1"/>
                </a:solidFill>
                <a:latin typeface="Calibri" panose="020F0502020204030204" pitchFamily="34" charset="0"/>
              </a:rPr>
              <a:t> за намаляване на триенето и износването на индустриално оборудване</a:t>
            </a:r>
            <a:endParaRPr lang="bg-BG" sz="2700" dirty="0">
              <a:solidFill>
                <a:srgbClr val="C00000"/>
              </a:solidFill>
              <a:latin typeface="Calibri" panose="020F0502020204030204" pitchFamily="34" charset="0"/>
            </a:endParaRPr>
          </a:p>
        </p:txBody>
      </p:sp>
      <p:sp>
        <p:nvSpPr>
          <p:cNvPr id="153604"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568" y="44624"/>
            <a:ext cx="1749569"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1"/>
          <p:cNvSpPr>
            <a:spLocks noGrp="1"/>
          </p:cNvSpPr>
          <p:nvPr>
            <p:ph idx="1"/>
          </p:nvPr>
        </p:nvSpPr>
        <p:spPr>
          <a:xfrm>
            <a:off x="214313" y="1428750"/>
            <a:ext cx="8686800" cy="4876800"/>
          </a:xfrm>
        </p:spPr>
        <p:txBody>
          <a:bodyPr/>
          <a:lstStyle/>
          <a:p>
            <a:pPr eaLnBrk="1" hangingPunct="1">
              <a:lnSpc>
                <a:spcPct val="80000"/>
              </a:lnSpc>
            </a:pPr>
            <a:r>
              <a:rPr lang="bg-BG" altLang="bg-BG" sz="1800" b="1" dirty="0" smtClean="0">
                <a:latin typeface="Calibri" panose="020F0502020204030204" pitchFamily="34" charset="0"/>
              </a:rPr>
              <a:t>Име</a:t>
            </a:r>
            <a:r>
              <a:rPr lang="en-US" altLang="bg-BG" sz="1800" dirty="0" smtClean="0">
                <a:latin typeface="Calibri" panose="020F0502020204030204" pitchFamily="34" charset="0"/>
              </a:rPr>
              <a:t>: </a:t>
            </a:r>
            <a:r>
              <a:rPr lang="ru-RU" altLang="bg-BG" sz="1800" dirty="0" smtClean="0">
                <a:latin typeface="Calibri" panose="020F0502020204030204" pitchFamily="34" charset="0"/>
              </a:rPr>
              <a:t>Технически характеристики на съвременни продукти на </a:t>
            </a:r>
            <a:r>
              <a:rPr lang="bg-BG" altLang="bg-BG" sz="1800" dirty="0" smtClean="0">
                <a:latin typeface="Calibri" panose="020F0502020204030204" pitchFamily="34" charset="0"/>
              </a:rPr>
              <a:t>машиностроителната</a:t>
            </a:r>
            <a:r>
              <a:rPr lang="ru-RU" altLang="bg-BG" sz="1800" dirty="0" smtClean="0">
                <a:latin typeface="Calibri" panose="020F0502020204030204" pitchFamily="34" charset="0"/>
              </a:rPr>
              <a:t> индустрия (проектиране, хидро- и пневмотехника и изчисления) с цел подобряване на </a:t>
            </a:r>
            <a:r>
              <a:rPr lang="bg-BG" altLang="bg-BG" sz="1800" dirty="0" smtClean="0">
                <a:latin typeface="Calibri" panose="020F0502020204030204" pitchFamily="34" charset="0"/>
              </a:rPr>
              <a:t>пазарните</a:t>
            </a:r>
            <a:r>
              <a:rPr lang="ru-RU" altLang="bg-BG" sz="1800" dirty="0" smtClean="0">
                <a:latin typeface="Calibri" panose="020F0502020204030204" pitchFamily="34" charset="0"/>
              </a:rPr>
              <a:t> характеристики и по-добро място на пазара.</a:t>
            </a:r>
          </a:p>
          <a:p>
            <a:pPr eaLnBrk="1" hangingPunct="1">
              <a:lnSpc>
                <a:spcPct val="80000"/>
              </a:lnSpc>
            </a:pPr>
            <a:r>
              <a:rPr lang="en-US" altLang="bg-BG" sz="1800" b="1" i="1" dirty="0" smtClean="0">
                <a:latin typeface="Calibri" panose="020F0502020204030204" pitchFamily="34" charset="0"/>
              </a:rPr>
              <a:t>Name:</a:t>
            </a:r>
            <a:r>
              <a:rPr lang="en-US" altLang="bg-BG" sz="1800" i="1" dirty="0" smtClean="0">
                <a:latin typeface="Calibri" panose="020F0502020204030204" pitchFamily="34" charset="0"/>
              </a:rPr>
              <a:t> Technical Characteristics Researching of Modern Products in Machine Industry (Machine Design, Fluid Technics and Calculations) with the Purpose of Improvement Their Market Characteristics and Better Placement on the Market</a:t>
            </a:r>
            <a:r>
              <a:rPr lang="bg-BG" altLang="bg-BG" sz="1800" i="1" dirty="0" smtClean="0">
                <a:latin typeface="Calibri" panose="020F0502020204030204" pitchFamily="34" charset="0"/>
              </a:rPr>
              <a:t>, </a:t>
            </a:r>
            <a:r>
              <a:rPr lang="en-US" altLang="bg-BG" sz="1800" i="1" dirty="0" smtClean="0">
                <a:latin typeface="Calibri" panose="020F0502020204030204" pitchFamily="34" charset="0"/>
              </a:rPr>
              <a:t>CIII-RS-0304-06-1314</a:t>
            </a:r>
            <a:endParaRPr lang="bg-BG" altLang="bg-BG" sz="1800" i="1" dirty="0" smtClean="0">
              <a:latin typeface="Calibri" panose="020F0502020204030204" pitchFamily="34" charset="0"/>
            </a:endParaRPr>
          </a:p>
          <a:p>
            <a:pPr eaLnBrk="1" hangingPunct="1">
              <a:lnSpc>
                <a:spcPct val="80000"/>
              </a:lnSpc>
            </a:pPr>
            <a:r>
              <a:rPr lang="bg-BG" altLang="bg-BG" sz="1800" b="1" dirty="0" smtClean="0">
                <a:latin typeface="Calibri" panose="020F0502020204030204" pitchFamily="34" charset="0"/>
              </a:rPr>
              <a:t>Програма</a:t>
            </a:r>
            <a:r>
              <a:rPr lang="bg-BG" altLang="bg-BG" sz="1800" dirty="0" smtClean="0">
                <a:latin typeface="Calibri" panose="020F0502020204030204" pitchFamily="34" charset="0"/>
              </a:rPr>
              <a:t>/</a:t>
            </a:r>
            <a:r>
              <a:rPr lang="en-US" altLang="bg-BG" sz="1800" dirty="0" smtClean="0">
                <a:latin typeface="Calibri" panose="020F0502020204030204" pitchFamily="34" charset="0"/>
              </a:rPr>
              <a:t>Fund: CEEPUS NETWORK</a:t>
            </a:r>
          </a:p>
          <a:p>
            <a:pPr eaLnBrk="1" hangingPunct="1">
              <a:lnSpc>
                <a:spcPct val="80000"/>
              </a:lnSpc>
            </a:pPr>
            <a:r>
              <a:rPr lang="bg-BG" altLang="bg-BG" sz="1800" b="1" dirty="0" smtClean="0">
                <a:latin typeface="Calibri" panose="020F0502020204030204" pitchFamily="34" charset="0"/>
              </a:rPr>
              <a:t>Продължителност</a:t>
            </a:r>
            <a:r>
              <a:rPr lang="bg-BG" altLang="bg-BG" sz="1800" dirty="0" smtClean="0">
                <a:latin typeface="Calibri" panose="020F0502020204030204" pitchFamily="34" charset="0"/>
              </a:rPr>
              <a:t>/</a:t>
            </a:r>
            <a:r>
              <a:rPr lang="en-US" altLang="bg-BG" sz="1800" dirty="0" smtClean="0">
                <a:latin typeface="Calibri" panose="020F0502020204030204" pitchFamily="34" charset="0"/>
              </a:rPr>
              <a:t>Duration:201</a:t>
            </a:r>
            <a:r>
              <a:rPr lang="bg-BG" altLang="bg-BG" sz="1800" dirty="0" smtClean="0">
                <a:latin typeface="Calibri" panose="020F0502020204030204" pitchFamily="34" charset="0"/>
              </a:rPr>
              <a:t>3</a:t>
            </a:r>
            <a:r>
              <a:rPr lang="en-US" altLang="bg-BG" sz="1800" dirty="0" smtClean="0">
                <a:latin typeface="Calibri" panose="020F0502020204030204" pitchFamily="34" charset="0"/>
              </a:rPr>
              <a:t>-2014</a:t>
            </a:r>
          </a:p>
          <a:p>
            <a:pPr eaLnBrk="1" hangingPunct="1">
              <a:lnSpc>
                <a:spcPct val="80000"/>
              </a:lnSpc>
            </a:pPr>
            <a:r>
              <a:rPr lang="bg-BG" altLang="bg-BG" sz="1800" b="1" dirty="0" smtClean="0">
                <a:latin typeface="Calibri" panose="020F0502020204030204" pitchFamily="34" charset="0"/>
              </a:rPr>
              <a:t>Цел</a:t>
            </a:r>
            <a:r>
              <a:rPr lang="en-US" altLang="bg-BG" sz="1800" dirty="0" smtClean="0">
                <a:latin typeface="Calibri" panose="020F0502020204030204" pitchFamily="34" charset="0"/>
              </a:rPr>
              <a:t>: </a:t>
            </a:r>
            <a:r>
              <a:rPr lang="ru-RU" altLang="bg-BG" sz="1800" dirty="0" smtClean="0">
                <a:latin typeface="Calibri" panose="020F0502020204030204" pitchFamily="34" charset="0"/>
              </a:rPr>
              <a:t>Основните цели на </a:t>
            </a:r>
            <a:r>
              <a:rPr lang="bg-BG" altLang="bg-BG" sz="1800" dirty="0" err="1" smtClean="0">
                <a:latin typeface="Calibri" panose="020F0502020204030204" pitchFamily="34" charset="0"/>
              </a:rPr>
              <a:t>Сипус</a:t>
            </a:r>
            <a:r>
              <a:rPr lang="ru-RU" altLang="bg-BG" sz="1800" dirty="0" smtClean="0">
                <a:latin typeface="Calibri" panose="020F0502020204030204" pitchFamily="34" charset="0"/>
              </a:rPr>
              <a:t> </a:t>
            </a:r>
            <a:r>
              <a:rPr lang="ru-RU" altLang="bg-BG" sz="1800" dirty="0" err="1" smtClean="0">
                <a:latin typeface="Calibri" panose="020F0502020204030204" pitchFamily="34" charset="0"/>
              </a:rPr>
              <a:t>мрежата</a:t>
            </a:r>
            <a:r>
              <a:rPr lang="ru-RU" altLang="bg-BG" sz="1800" dirty="0" smtClean="0">
                <a:latin typeface="Calibri" panose="020F0502020204030204" pitchFamily="34" charset="0"/>
              </a:rPr>
              <a:t> </a:t>
            </a:r>
            <a:r>
              <a:rPr lang="ru-RU" altLang="bg-BG" sz="1800" dirty="0" err="1" smtClean="0">
                <a:latin typeface="Calibri" panose="020F0502020204030204" pitchFamily="34" charset="0"/>
              </a:rPr>
              <a:t>са</a:t>
            </a:r>
            <a:r>
              <a:rPr lang="ru-RU" altLang="bg-BG" sz="1800" dirty="0" smtClean="0">
                <a:latin typeface="Calibri" panose="020F0502020204030204" pitchFamily="34" charset="0"/>
              </a:rPr>
              <a:t> </a:t>
            </a:r>
            <a:r>
              <a:rPr lang="ru-RU" altLang="bg-BG" sz="1800" dirty="0" err="1" smtClean="0">
                <a:latin typeface="Calibri" panose="020F0502020204030204" pitchFamily="34" charset="0"/>
              </a:rPr>
              <a:t>провеждане</a:t>
            </a:r>
            <a:r>
              <a:rPr lang="ru-RU" altLang="bg-BG" sz="1800" dirty="0" smtClean="0">
                <a:latin typeface="Calibri" panose="020F0502020204030204" pitchFamily="34" charset="0"/>
              </a:rPr>
              <a:t> на </a:t>
            </a:r>
            <a:r>
              <a:rPr lang="ru-RU" altLang="bg-BG" sz="1800" dirty="0" err="1" smtClean="0">
                <a:latin typeface="Calibri" panose="020F0502020204030204" pitchFamily="34" charset="0"/>
              </a:rPr>
              <a:t>съвместни</a:t>
            </a:r>
            <a:r>
              <a:rPr lang="ru-RU" altLang="bg-BG" sz="1800" dirty="0" smtClean="0">
                <a:latin typeface="Calibri" panose="020F0502020204030204" pitchFamily="34" charset="0"/>
              </a:rPr>
              <a:t> </a:t>
            </a:r>
            <a:r>
              <a:rPr lang="ru-RU" altLang="bg-BG" sz="1800" dirty="0" err="1" smtClean="0">
                <a:latin typeface="Calibri" panose="020F0502020204030204" pitchFamily="34" charset="0"/>
              </a:rPr>
              <a:t>научни</a:t>
            </a:r>
            <a:r>
              <a:rPr lang="ru-RU" altLang="bg-BG" sz="1800" dirty="0" smtClean="0">
                <a:latin typeface="Calibri" panose="020F0502020204030204" pitchFamily="34" charset="0"/>
              </a:rPr>
              <a:t> </a:t>
            </a:r>
            <a:r>
              <a:rPr lang="ru-RU" altLang="bg-BG" sz="1800" dirty="0" err="1" smtClean="0">
                <a:latin typeface="Calibri" panose="020F0502020204030204" pitchFamily="34" charset="0"/>
              </a:rPr>
              <a:t>изследвания</a:t>
            </a:r>
            <a:r>
              <a:rPr lang="ru-RU" altLang="bg-BG" sz="1800" dirty="0" smtClean="0">
                <a:latin typeface="Calibri" panose="020F0502020204030204" pitchFamily="34" charset="0"/>
              </a:rPr>
              <a:t>, обмен на </a:t>
            </a:r>
            <a:r>
              <a:rPr lang="ru-RU" altLang="bg-BG" sz="1800" dirty="0" err="1" smtClean="0">
                <a:latin typeface="Calibri" panose="020F0502020204030204" pitchFamily="34" charset="0"/>
              </a:rPr>
              <a:t>студенти</a:t>
            </a:r>
            <a:r>
              <a:rPr lang="ru-RU" altLang="bg-BG" sz="1800" dirty="0" smtClean="0">
                <a:latin typeface="Calibri" panose="020F0502020204030204" pitchFamily="34" charset="0"/>
              </a:rPr>
              <a:t> и преподаватели за обучение и научна </a:t>
            </a:r>
            <a:r>
              <a:rPr lang="ru-RU" altLang="bg-BG" sz="1800" dirty="0" err="1" smtClean="0">
                <a:latin typeface="Calibri" panose="020F0502020204030204" pitchFamily="34" charset="0"/>
              </a:rPr>
              <a:t>дейност</a:t>
            </a:r>
            <a:r>
              <a:rPr lang="ru-RU" altLang="bg-BG" sz="1800" dirty="0" smtClean="0">
                <a:latin typeface="Calibri" panose="020F0502020204030204" pitchFamily="34" charset="0"/>
              </a:rPr>
              <a:t>, </a:t>
            </a:r>
            <a:r>
              <a:rPr lang="ru-RU" altLang="bg-BG" sz="1800" dirty="0" err="1" smtClean="0">
                <a:latin typeface="Calibri" panose="020F0502020204030204" pitchFamily="34" charset="0"/>
              </a:rPr>
              <a:t>разработване</a:t>
            </a:r>
            <a:r>
              <a:rPr lang="ru-RU" altLang="bg-BG" sz="1800" dirty="0" smtClean="0">
                <a:latin typeface="Calibri" panose="020F0502020204030204" pitchFamily="34" charset="0"/>
              </a:rPr>
              <a:t> на </a:t>
            </a:r>
            <a:r>
              <a:rPr lang="ru-RU" altLang="bg-BG" sz="1800" dirty="0" err="1" smtClean="0">
                <a:latin typeface="Calibri" panose="020F0502020204030204" pitchFamily="34" charset="0"/>
              </a:rPr>
              <a:t>съвместни</a:t>
            </a:r>
            <a:r>
              <a:rPr lang="ru-RU" altLang="bg-BG" sz="1800" dirty="0" smtClean="0">
                <a:latin typeface="Calibri" panose="020F0502020204030204" pitchFamily="34" charset="0"/>
              </a:rPr>
              <a:t> </a:t>
            </a:r>
            <a:r>
              <a:rPr lang="ru-RU" altLang="bg-BG" sz="1800" dirty="0" err="1" smtClean="0">
                <a:latin typeface="Calibri" panose="020F0502020204030204" pitchFamily="34" charset="0"/>
              </a:rPr>
              <a:t>учебни</a:t>
            </a:r>
            <a:r>
              <a:rPr lang="ru-RU" altLang="bg-BG" sz="1800" dirty="0" smtClean="0">
                <a:latin typeface="Calibri" panose="020F0502020204030204" pitchFamily="34" charset="0"/>
              </a:rPr>
              <a:t> </a:t>
            </a:r>
            <a:r>
              <a:rPr lang="ru-RU" altLang="bg-BG" sz="1800" dirty="0" err="1" smtClean="0">
                <a:latin typeface="Calibri" panose="020F0502020204030204" pitchFamily="34" charset="0"/>
              </a:rPr>
              <a:t>планове</a:t>
            </a:r>
            <a:r>
              <a:rPr lang="ru-RU" altLang="bg-BG" sz="1800" dirty="0" smtClean="0">
                <a:latin typeface="Calibri" panose="020F0502020204030204" pitchFamily="34" charset="0"/>
              </a:rPr>
              <a:t> и </a:t>
            </a:r>
            <a:r>
              <a:rPr lang="ru-RU" altLang="bg-BG" sz="1800" dirty="0" err="1" smtClean="0">
                <a:latin typeface="Calibri" panose="020F0502020204030204" pitchFamily="34" charset="0"/>
              </a:rPr>
              <a:t>програми</a:t>
            </a:r>
            <a:r>
              <a:rPr lang="ru-RU" altLang="bg-BG" sz="1800" dirty="0" smtClean="0">
                <a:latin typeface="Calibri" panose="020F0502020204030204" pitchFamily="34" charset="0"/>
              </a:rPr>
              <a:t>, </a:t>
            </a:r>
            <a:r>
              <a:rPr lang="ru-RU" altLang="bg-BG" sz="1800" dirty="0" err="1" smtClean="0">
                <a:latin typeface="Calibri" panose="020F0502020204030204" pitchFamily="34" charset="0"/>
              </a:rPr>
              <a:t>организиране</a:t>
            </a:r>
            <a:r>
              <a:rPr lang="ru-RU" altLang="bg-BG" sz="1800" dirty="0" smtClean="0">
                <a:latin typeface="Calibri" panose="020F0502020204030204" pitchFamily="34" charset="0"/>
              </a:rPr>
              <a:t> на </a:t>
            </a:r>
            <a:r>
              <a:rPr lang="ru-RU" altLang="bg-BG" sz="1800" dirty="0" err="1" smtClean="0">
                <a:latin typeface="Calibri" panose="020F0502020204030204" pitchFamily="34" charset="0"/>
              </a:rPr>
              <a:t>научни</a:t>
            </a:r>
            <a:r>
              <a:rPr lang="ru-RU" altLang="bg-BG" sz="1800" dirty="0" smtClean="0">
                <a:latin typeface="Calibri" panose="020F0502020204030204" pitchFamily="34" charset="0"/>
              </a:rPr>
              <a:t> </a:t>
            </a:r>
            <a:r>
              <a:rPr lang="ru-RU" altLang="bg-BG" sz="1800" dirty="0" err="1" smtClean="0">
                <a:latin typeface="Calibri" panose="020F0502020204030204" pitchFamily="34" charset="0"/>
              </a:rPr>
              <a:t>форумии</a:t>
            </a:r>
            <a:r>
              <a:rPr lang="ru-RU" altLang="bg-BG" sz="1800" dirty="0" smtClean="0">
                <a:latin typeface="Calibri" panose="020F0502020204030204" pitchFamily="34" charset="0"/>
              </a:rPr>
              <a:t> др.</a:t>
            </a:r>
            <a:r>
              <a:rPr lang="en-US" altLang="bg-BG" sz="1800" dirty="0" smtClean="0">
                <a:latin typeface="Calibri" panose="020F0502020204030204" pitchFamily="34" charset="0"/>
              </a:rPr>
              <a:t> </a:t>
            </a:r>
          </a:p>
          <a:p>
            <a:pPr eaLnBrk="1" hangingPunct="1">
              <a:lnSpc>
                <a:spcPct val="80000"/>
              </a:lnSpc>
            </a:pPr>
            <a:r>
              <a:rPr lang="en-US" altLang="bg-BG" sz="1800" b="1" i="1" dirty="0" smtClean="0">
                <a:latin typeface="Calibri" panose="020F0502020204030204" pitchFamily="34" charset="0"/>
              </a:rPr>
              <a:t>Aim:</a:t>
            </a:r>
            <a:r>
              <a:rPr lang="en-US" altLang="bg-BG" sz="1800" i="1" dirty="0" smtClean="0">
                <a:latin typeface="Calibri" panose="020F0502020204030204" pitchFamily="34" charset="0"/>
              </a:rPr>
              <a:t> The main aim of the CEEPUS network is to develop joint scientific research, exchange university students and teachers for research and training, developing joint curricula, organizing scientific events</a:t>
            </a:r>
            <a:r>
              <a:rPr lang="bg-BG" altLang="bg-BG" sz="1800" i="1" dirty="0" smtClean="0">
                <a:latin typeface="Calibri" panose="020F0502020204030204" pitchFamily="34" charset="0"/>
              </a:rPr>
              <a:t>, </a:t>
            </a:r>
            <a:r>
              <a:rPr lang="en-US" altLang="bg-BG" sz="1800" i="1" dirty="0" smtClean="0">
                <a:latin typeface="Calibri" panose="020F0502020204030204" pitchFamily="34" charset="0"/>
              </a:rPr>
              <a:t>etc.</a:t>
            </a:r>
            <a:endParaRPr lang="bg-BG" altLang="bg-BG" sz="1800" i="1" dirty="0" smtClean="0">
              <a:latin typeface="Calibri" panose="020F0502020204030204" pitchFamily="34" charset="0"/>
            </a:endParaRPr>
          </a:p>
          <a:p>
            <a:pPr eaLnBrk="1" hangingPunct="1">
              <a:lnSpc>
                <a:spcPct val="80000"/>
              </a:lnSpc>
            </a:pPr>
            <a:r>
              <a:rPr lang="bg-BG" altLang="bg-BG" sz="1800" b="1" dirty="0" smtClean="0">
                <a:latin typeface="Calibri" panose="020F0502020204030204" pitchFamily="34" charset="0"/>
              </a:rPr>
              <a:t>Повече информация</a:t>
            </a:r>
            <a:r>
              <a:rPr lang="bg-BG" altLang="bg-BG" sz="1800" dirty="0" smtClean="0">
                <a:latin typeface="Calibri" panose="020F0502020204030204" pitchFamily="34" charset="0"/>
              </a:rPr>
              <a:t>/</a:t>
            </a:r>
            <a:r>
              <a:rPr lang="en-US" altLang="bg-BG" sz="1800" dirty="0" smtClean="0">
                <a:latin typeface="Calibri" panose="020F0502020204030204" pitchFamily="34" charset="0"/>
              </a:rPr>
              <a:t>More details: </a:t>
            </a:r>
            <a:r>
              <a:rPr lang="en-US" altLang="bg-BG" sz="1800" dirty="0" smtClean="0">
                <a:latin typeface="Calibri" panose="020F0502020204030204" pitchFamily="34" charset="0"/>
                <a:hlinkClick r:id="rId2"/>
              </a:rPr>
              <a:t>www.ceepus.info</a:t>
            </a:r>
            <a:r>
              <a:rPr lang="bg-BG" altLang="bg-BG" sz="1800" dirty="0" smtClean="0">
                <a:latin typeface="Calibri" panose="020F0502020204030204" pitchFamily="34" charset="0"/>
              </a:rPr>
              <a:t> </a:t>
            </a:r>
            <a:endParaRPr lang="en-US" altLang="bg-BG" sz="1800" dirty="0" smtClean="0">
              <a:latin typeface="Calibri" panose="020F0502020204030204" pitchFamily="34" charset="0"/>
            </a:endParaRPr>
          </a:p>
          <a:p>
            <a:pPr eaLnBrk="1" hangingPunct="1">
              <a:lnSpc>
                <a:spcPct val="80000"/>
              </a:lnSpc>
            </a:pPr>
            <a:endParaRPr lang="bg-BG" altLang="bg-BG" sz="1800" dirty="0" smtClean="0"/>
          </a:p>
        </p:txBody>
      </p:sp>
      <p:sp>
        <p:nvSpPr>
          <p:cNvPr id="3" name="Title 2"/>
          <p:cNvSpPr>
            <a:spLocks noGrp="1"/>
          </p:cNvSpPr>
          <p:nvPr>
            <p:ph type="title"/>
          </p:nvPr>
        </p:nvSpPr>
        <p:spPr>
          <a:xfrm>
            <a:off x="285720" y="274638"/>
            <a:ext cx="8229600" cy="1143000"/>
          </a:xfrm>
        </p:spPr>
        <p:txBody>
          <a:bodyPr>
            <a:noAutofit/>
          </a:bodyPr>
          <a:lstStyle/>
          <a:p>
            <a:pPr eaLnBrk="1" fontAlgn="auto" hangingPunct="1">
              <a:spcAft>
                <a:spcPts val="0"/>
              </a:spcAft>
              <a:defRPr/>
            </a:pPr>
            <a:r>
              <a:rPr lang="en-US" sz="2400" dirty="0" smtClean="0">
                <a:solidFill>
                  <a:schemeClr val="tx1"/>
                </a:solidFill>
              </a:rPr>
              <a:t>Technical </a:t>
            </a:r>
            <a:r>
              <a:rPr lang="en-US" sz="2400" dirty="0">
                <a:solidFill>
                  <a:schemeClr val="tx1"/>
                </a:solidFill>
              </a:rPr>
              <a:t>Characteristics Researching</a:t>
            </a:r>
            <a:r>
              <a:rPr lang="bg-BG" sz="2400" dirty="0">
                <a:solidFill>
                  <a:schemeClr val="tx1"/>
                </a:solidFill>
              </a:rPr>
              <a:t/>
            </a:r>
            <a:br>
              <a:rPr lang="bg-BG" sz="2400" dirty="0">
                <a:solidFill>
                  <a:schemeClr val="tx1"/>
                </a:solidFill>
              </a:rPr>
            </a:br>
            <a:r>
              <a:rPr lang="en-US" sz="2400" dirty="0">
                <a:solidFill>
                  <a:schemeClr val="tx1"/>
                </a:solidFill>
              </a:rPr>
              <a:t> of Modern Products in Machine Industry </a:t>
            </a:r>
            <a:endParaRPr lang="bg-BG" sz="2400" dirty="0">
              <a:solidFill>
                <a:schemeClr val="tx1"/>
              </a:solidFill>
            </a:endParaRPr>
          </a:p>
        </p:txBody>
      </p:sp>
      <p:sp>
        <p:nvSpPr>
          <p:cNvPr id="109572"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09 Dec 2014</a:t>
            </a:r>
            <a:endParaRPr lang="bg-BG" altLang="bg-BG" dirty="0">
              <a:solidFill>
                <a:srgbClr val="000000"/>
              </a:solidFill>
            </a:endParaRPr>
          </a:p>
        </p:txBody>
      </p:sp>
      <p:pic>
        <p:nvPicPr>
          <p:cNvPr id="109573" name="Picture 4"/>
          <p:cNvPicPr>
            <a:picLocks noChangeAspect="1"/>
          </p:cNvPicPr>
          <p:nvPr/>
        </p:nvPicPr>
        <p:blipFill>
          <a:blip r:embed="rId3" cstate="print"/>
          <a:srcRect/>
          <a:stretch>
            <a:fillRect/>
          </a:stretch>
        </p:blipFill>
        <p:spPr bwMode="auto">
          <a:xfrm>
            <a:off x="7524781" y="71414"/>
            <a:ext cx="1476375" cy="1247775"/>
          </a:xfrm>
          <a:prstGeom prst="rect">
            <a:avLst/>
          </a:prstGeom>
          <a:noFill/>
          <a:ln w="9525">
            <a:noFill/>
            <a:miter lim="800000"/>
            <a:headEnd/>
            <a:tailEnd/>
          </a:ln>
        </p:spPr>
      </p:pic>
    </p:spTree>
    <p:extLst>
      <p:ext uri="{BB962C8B-B14F-4D97-AF65-F5344CB8AC3E}">
        <p14:creationId xmlns:p14="http://schemas.microsoft.com/office/powerpoint/2010/main" val="2039437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1"/>
          <p:cNvSpPr>
            <a:spLocks noGrp="1"/>
          </p:cNvSpPr>
          <p:nvPr>
            <p:ph idx="1"/>
          </p:nvPr>
        </p:nvSpPr>
        <p:spPr>
          <a:xfrm>
            <a:off x="323528" y="1700808"/>
            <a:ext cx="8229600" cy="4443406"/>
          </a:xfrm>
        </p:spPr>
        <p:txBody>
          <a:bodyPr/>
          <a:lstStyle/>
          <a:p>
            <a:pPr eaLnBrk="1" hangingPunct="1"/>
            <a:endParaRPr lang="bg-BG" altLang="bg-BG" sz="1900" b="1" dirty="0" smtClean="0">
              <a:latin typeface="Calibri" panose="020F0502020204030204" pitchFamily="34" charset="0"/>
            </a:endParaRPr>
          </a:p>
          <a:p>
            <a:pPr eaLnBrk="1" hangingPunct="1"/>
            <a:r>
              <a:rPr lang="bg-BG" altLang="bg-BG" sz="1900" b="1" dirty="0" smtClean="0">
                <a:latin typeface="Calibri" panose="020F0502020204030204" pitchFamily="34" charset="0"/>
              </a:rPr>
              <a:t>Име</a:t>
            </a:r>
            <a:r>
              <a:rPr lang="en-US" altLang="bg-BG" sz="1900" dirty="0" smtClean="0">
                <a:latin typeface="Calibri" panose="020F0502020204030204" pitchFamily="34" charset="0"/>
              </a:rPr>
              <a:t>: </a:t>
            </a:r>
            <a:r>
              <a:rPr lang="ru-RU" sz="2000" dirty="0" err="1"/>
              <a:t>Повишаване</a:t>
            </a:r>
            <a:r>
              <a:rPr lang="ru-RU" sz="2000" dirty="0"/>
              <a:t> на </a:t>
            </a:r>
            <a:r>
              <a:rPr lang="ru-RU" sz="2000" dirty="0" err="1"/>
              <a:t>конкурентността</a:t>
            </a:r>
            <a:r>
              <a:rPr lang="ru-RU" sz="2000" dirty="0"/>
              <a:t> и </a:t>
            </a:r>
            <a:r>
              <a:rPr lang="ru-RU" sz="2000" dirty="0" err="1"/>
              <a:t>насърчаване</a:t>
            </a:r>
            <a:r>
              <a:rPr lang="ru-RU" sz="2000" dirty="0"/>
              <a:t> на </a:t>
            </a:r>
            <a:r>
              <a:rPr lang="ru-RU" sz="2000" dirty="0" err="1"/>
              <a:t>устойчивото</a:t>
            </a:r>
            <a:r>
              <a:rPr lang="ru-RU" sz="2000" dirty="0"/>
              <a:t> развитие на </a:t>
            </a:r>
            <a:r>
              <a:rPr lang="ru-RU" sz="2000" dirty="0" err="1"/>
              <a:t>Клъстер</a:t>
            </a:r>
            <a:r>
              <a:rPr lang="ru-RU" sz="2000" dirty="0"/>
              <a:t> " Автономна платформа за граждански </a:t>
            </a:r>
            <a:r>
              <a:rPr lang="ru-RU" sz="2000" dirty="0" err="1"/>
              <a:t>въздушни</a:t>
            </a:r>
            <a:r>
              <a:rPr lang="ru-RU" sz="2000" dirty="0"/>
              <a:t> услуги" </a:t>
            </a:r>
            <a:endParaRPr lang="en-US" sz="2000" dirty="0" smtClean="0"/>
          </a:p>
          <a:p>
            <a:pPr eaLnBrk="1" hangingPunct="1"/>
            <a:r>
              <a:rPr lang="en-US" altLang="bg-BG" sz="2000" i="1" dirty="0">
                <a:latin typeface="Calibri" panose="020F0502020204030204" pitchFamily="34" charset="0"/>
              </a:rPr>
              <a:t>Name: Increasing the competitiveness and promoting sustainable development of the Cluster " Autonomous platform for civil aerial services" </a:t>
            </a:r>
            <a:endParaRPr lang="en-US" altLang="bg-BG" sz="1900" i="1" dirty="0" smtClean="0">
              <a:latin typeface="Calibri" panose="020F0502020204030204" pitchFamily="34" charset="0"/>
            </a:endParaRPr>
          </a:p>
          <a:p>
            <a:pPr lvl="0" eaLnBrk="1" hangingPunct="1">
              <a:buClr>
                <a:srgbClr val="2DA2BF"/>
              </a:buClr>
            </a:pPr>
            <a:r>
              <a:rPr lang="bg-BG" altLang="bg-BG" sz="1900" b="1" dirty="0" smtClean="0">
                <a:latin typeface="Calibri" panose="020F0502020204030204" pitchFamily="34" charset="0"/>
              </a:rPr>
              <a:t>Програма</a:t>
            </a:r>
            <a:r>
              <a:rPr lang="bg-BG" altLang="bg-BG" sz="1900" dirty="0" smtClean="0">
                <a:latin typeface="Calibri" panose="020F0502020204030204" pitchFamily="34" charset="0"/>
              </a:rPr>
              <a:t>/</a:t>
            </a:r>
            <a:r>
              <a:rPr lang="en-US" altLang="bg-BG" sz="1900" dirty="0" smtClean="0">
                <a:latin typeface="Calibri" panose="020F0502020204030204" pitchFamily="34" charset="0"/>
              </a:rPr>
              <a:t>Fund:</a:t>
            </a:r>
            <a:r>
              <a:rPr lang="bg-BG" altLang="bg-BG" sz="1900" dirty="0" smtClean="0">
                <a:latin typeface="Calibri" panose="020F0502020204030204" pitchFamily="34" charset="0"/>
              </a:rPr>
              <a:t> </a:t>
            </a:r>
            <a:r>
              <a:rPr lang="ru-RU" altLang="bg-BG" sz="2000" dirty="0">
                <a:solidFill>
                  <a:prstClr val="black"/>
                </a:solidFill>
                <a:latin typeface="Calibri" panose="020F0502020204030204" pitchFamily="34" charset="0"/>
              </a:rPr>
              <a:t>ОП "Развитие на </a:t>
            </a:r>
            <a:r>
              <a:rPr lang="ru-RU" altLang="bg-BG" sz="2000" dirty="0" err="1">
                <a:solidFill>
                  <a:prstClr val="black"/>
                </a:solidFill>
                <a:latin typeface="Calibri" panose="020F0502020204030204" pitchFamily="34" charset="0"/>
              </a:rPr>
              <a:t>конкурентоспособността</a:t>
            </a:r>
            <a:r>
              <a:rPr lang="ru-RU" altLang="bg-BG" sz="2000" dirty="0">
                <a:solidFill>
                  <a:prstClr val="black"/>
                </a:solidFill>
                <a:latin typeface="Calibri" panose="020F0502020204030204" pitchFamily="34" charset="0"/>
              </a:rPr>
              <a:t> на </a:t>
            </a:r>
            <a:r>
              <a:rPr lang="ru-RU" altLang="bg-BG" sz="2000" dirty="0" err="1">
                <a:solidFill>
                  <a:prstClr val="black"/>
                </a:solidFill>
                <a:latin typeface="Calibri" panose="020F0502020204030204" pitchFamily="34" charset="0"/>
              </a:rPr>
              <a:t>българската</a:t>
            </a:r>
            <a:r>
              <a:rPr lang="ru-RU" altLang="bg-BG" sz="2000" dirty="0">
                <a:solidFill>
                  <a:prstClr val="black"/>
                </a:solidFill>
                <a:latin typeface="Calibri" panose="020F0502020204030204" pitchFamily="34" charset="0"/>
              </a:rPr>
              <a:t> </a:t>
            </a:r>
            <a:r>
              <a:rPr lang="ru-RU" altLang="bg-BG" sz="2000" dirty="0" err="1">
                <a:solidFill>
                  <a:prstClr val="black"/>
                </a:solidFill>
                <a:latin typeface="Calibri" panose="020F0502020204030204" pitchFamily="34" charset="0"/>
              </a:rPr>
              <a:t>икономика</a:t>
            </a:r>
            <a:r>
              <a:rPr lang="ru-RU" altLang="bg-BG" sz="2000" dirty="0">
                <a:solidFill>
                  <a:prstClr val="black"/>
                </a:solidFill>
                <a:latin typeface="Calibri" panose="020F0502020204030204" pitchFamily="34" charset="0"/>
              </a:rPr>
              <a:t> 2007-2013</a:t>
            </a:r>
            <a:r>
              <a:rPr lang="en-US" altLang="bg-BG" sz="2000" dirty="0">
                <a:solidFill>
                  <a:prstClr val="black"/>
                </a:solidFill>
                <a:latin typeface="Calibri" panose="020F0502020204030204" pitchFamily="34" charset="0"/>
              </a:rPr>
              <a:t>”</a:t>
            </a:r>
            <a:endParaRPr lang="ru-RU" altLang="bg-BG" sz="2000" dirty="0">
              <a:solidFill>
                <a:prstClr val="black"/>
              </a:solidFill>
              <a:latin typeface="Calibri" panose="020F0502020204030204" pitchFamily="34" charset="0"/>
            </a:endParaRPr>
          </a:p>
          <a:p>
            <a:pPr eaLnBrk="1" hangingPunct="1"/>
            <a:r>
              <a:rPr lang="bg-BG" altLang="bg-BG" sz="1900" b="1" dirty="0" smtClean="0">
                <a:latin typeface="Calibri" panose="020F0502020204030204" pitchFamily="34" charset="0"/>
              </a:rPr>
              <a:t>Продължителност</a:t>
            </a:r>
            <a:r>
              <a:rPr lang="bg-BG" altLang="bg-BG" sz="1900" dirty="0" smtClean="0">
                <a:latin typeface="Calibri" panose="020F0502020204030204" pitchFamily="34" charset="0"/>
              </a:rPr>
              <a:t>/</a:t>
            </a:r>
            <a:r>
              <a:rPr lang="en-US" altLang="bg-BG" sz="1900" dirty="0" smtClean="0">
                <a:latin typeface="Calibri" panose="020F0502020204030204" pitchFamily="34" charset="0"/>
              </a:rPr>
              <a:t>Duration:2013-2015</a:t>
            </a:r>
          </a:p>
          <a:p>
            <a:pPr eaLnBrk="1" hangingPunct="1"/>
            <a:r>
              <a:rPr lang="bg-BG" altLang="bg-BG" sz="1600" b="1" dirty="0" smtClean="0">
                <a:latin typeface="Calibri" panose="020F0502020204030204" pitchFamily="34" charset="0"/>
              </a:rPr>
              <a:t>Цел</a:t>
            </a:r>
            <a:r>
              <a:rPr lang="en-US" altLang="bg-BG" sz="1600" b="1" dirty="0" smtClean="0">
                <a:latin typeface="Calibri" panose="020F0502020204030204" pitchFamily="34" charset="0"/>
              </a:rPr>
              <a:t>/Aim</a:t>
            </a:r>
            <a:r>
              <a:rPr lang="en-US" altLang="bg-BG" sz="1600" dirty="0" smtClean="0">
                <a:latin typeface="Calibri" panose="020F0502020204030204" pitchFamily="34" charset="0"/>
              </a:rPr>
              <a:t>: </a:t>
            </a:r>
            <a:r>
              <a:rPr lang="ru-RU" sz="1600" dirty="0"/>
              <a:t>ДЗЗД </a:t>
            </a:r>
            <a:r>
              <a:rPr lang="ru-RU" sz="1600" dirty="0" err="1"/>
              <a:t>Клъстер</a:t>
            </a:r>
            <a:r>
              <a:rPr lang="ru-RU" sz="1600" dirty="0"/>
              <a:t>  Автономна платформа за граждански </a:t>
            </a:r>
            <a:r>
              <a:rPr lang="ru-RU" sz="1600" dirty="0" err="1"/>
              <a:t>въздушни</a:t>
            </a:r>
            <a:r>
              <a:rPr lang="ru-RU" sz="1600" dirty="0"/>
              <a:t> услуги, да се </a:t>
            </a:r>
            <a:r>
              <a:rPr lang="ru-RU" sz="1600" dirty="0" err="1"/>
              <a:t>превърне</a:t>
            </a:r>
            <a:r>
              <a:rPr lang="ru-RU" sz="1600" dirty="0"/>
              <a:t> </a:t>
            </a:r>
            <a:r>
              <a:rPr lang="ru-RU" sz="1600" dirty="0" err="1"/>
              <a:t>във</a:t>
            </a:r>
            <a:r>
              <a:rPr lang="ru-RU" sz="1600" dirty="0"/>
              <a:t> </a:t>
            </a:r>
            <a:r>
              <a:rPr lang="ru-RU" sz="1600" dirty="0" err="1"/>
              <a:t>водеща</a:t>
            </a:r>
            <a:r>
              <a:rPr lang="ru-RU" sz="1600" dirty="0"/>
              <a:t> организация в </a:t>
            </a:r>
            <a:r>
              <a:rPr lang="ru-RU" sz="1600" dirty="0" err="1"/>
              <a:t>предлагането</a:t>
            </a:r>
            <a:r>
              <a:rPr lang="ru-RU" sz="1600" dirty="0"/>
              <a:t> на знания и услуги и </a:t>
            </a:r>
            <a:r>
              <a:rPr lang="ru-RU" sz="1600" dirty="0" err="1"/>
              <a:t>експертизи</a:t>
            </a:r>
            <a:r>
              <a:rPr lang="ru-RU" sz="1600" dirty="0"/>
              <a:t> в </a:t>
            </a:r>
            <a:r>
              <a:rPr lang="ru-RU" sz="1600" dirty="0" err="1"/>
              <a:t>областта</a:t>
            </a:r>
            <a:r>
              <a:rPr lang="ru-RU" sz="1600" dirty="0"/>
              <a:t> на </a:t>
            </a:r>
            <a:r>
              <a:rPr lang="ru-RU" sz="1600" dirty="0" err="1"/>
              <a:t>приложението</a:t>
            </a:r>
            <a:r>
              <a:rPr lang="ru-RU" sz="1600" dirty="0"/>
              <a:t> на ДУЛС (дистанционно </a:t>
            </a:r>
            <a:r>
              <a:rPr lang="ru-RU" sz="1600" dirty="0" err="1"/>
              <a:t>управляеми</a:t>
            </a:r>
            <a:r>
              <a:rPr lang="ru-RU" sz="1600" dirty="0"/>
              <a:t> </a:t>
            </a:r>
            <a:r>
              <a:rPr lang="ru-RU" sz="1600" dirty="0" err="1"/>
              <a:t>летящи</a:t>
            </a:r>
            <a:r>
              <a:rPr lang="ru-RU" sz="1600" dirty="0"/>
              <a:t> </a:t>
            </a:r>
            <a:r>
              <a:rPr lang="ru-RU" sz="1600" dirty="0" err="1"/>
              <a:t>системи</a:t>
            </a:r>
            <a:r>
              <a:rPr lang="ru-RU" sz="1600" dirty="0"/>
              <a:t>) в </a:t>
            </a:r>
            <a:r>
              <a:rPr lang="ru-RU" sz="1600" dirty="0" err="1"/>
              <a:t>България</a:t>
            </a:r>
            <a:r>
              <a:rPr lang="ru-RU" sz="1600" dirty="0" smtClean="0"/>
              <a:t>.</a:t>
            </a:r>
            <a:endParaRPr lang="en-US" sz="1600" dirty="0" smtClean="0"/>
          </a:p>
          <a:p>
            <a:pPr eaLnBrk="1" hangingPunct="1"/>
            <a:r>
              <a:rPr lang="bg-BG" altLang="bg-BG" sz="1900" b="1" dirty="0" smtClean="0">
                <a:latin typeface="Calibri" panose="020F0502020204030204" pitchFamily="34" charset="0"/>
              </a:rPr>
              <a:t>Повече информация/</a:t>
            </a:r>
            <a:r>
              <a:rPr lang="en-US" altLang="bg-BG" sz="1900" b="1" dirty="0" smtClean="0">
                <a:latin typeface="Calibri" panose="020F0502020204030204" pitchFamily="34" charset="0"/>
              </a:rPr>
              <a:t>More details</a:t>
            </a:r>
            <a:r>
              <a:rPr lang="en-US" altLang="bg-BG" sz="1900" dirty="0" smtClean="0">
                <a:latin typeface="Calibri" panose="020F0502020204030204" pitchFamily="34" charset="0"/>
              </a:rPr>
              <a:t>:</a:t>
            </a:r>
            <a:r>
              <a:rPr lang="bg-BG" altLang="bg-BG" sz="1900" dirty="0" smtClean="0">
                <a:latin typeface="Calibri" panose="020F0502020204030204" pitchFamily="34" charset="0"/>
              </a:rPr>
              <a:t> </a:t>
            </a:r>
            <a:r>
              <a:rPr lang="en-US" sz="1800" dirty="0">
                <a:hlinkClick r:id="rId2"/>
              </a:rPr>
              <a:t>http://apcas.bg</a:t>
            </a:r>
            <a:r>
              <a:rPr lang="en-US" sz="1800" dirty="0"/>
              <a:t> </a:t>
            </a:r>
            <a:endParaRPr lang="bg-BG" altLang="bg-BG" sz="1800" dirty="0" smtClean="0">
              <a:solidFill>
                <a:schemeClr val="accent2"/>
              </a:solidFill>
              <a:latin typeface="Calibri" panose="020F0502020204030204" pitchFamily="34" charset="0"/>
            </a:endParaRPr>
          </a:p>
        </p:txBody>
      </p:sp>
      <p:sp>
        <p:nvSpPr>
          <p:cNvPr id="3" name="Title 2"/>
          <p:cNvSpPr>
            <a:spLocks noGrp="1"/>
          </p:cNvSpPr>
          <p:nvPr>
            <p:ph type="title"/>
          </p:nvPr>
        </p:nvSpPr>
        <p:spPr>
          <a:xfrm>
            <a:off x="395536" y="439043"/>
            <a:ext cx="8229600" cy="1282154"/>
          </a:xfrm>
        </p:spPr>
        <p:txBody>
          <a:bodyPr>
            <a:normAutofit fontScale="90000"/>
          </a:bodyPr>
          <a:lstStyle/>
          <a:p>
            <a:pPr eaLnBrk="1" fontAlgn="auto" hangingPunct="1">
              <a:spcAft>
                <a:spcPts val="0"/>
              </a:spcAft>
              <a:defRPr/>
            </a:pPr>
            <a:r>
              <a:rPr lang="en-US" sz="2700" dirty="0" smtClean="0">
                <a:solidFill>
                  <a:schemeClr val="tx1"/>
                </a:solidFill>
              </a:rPr>
              <a:t/>
            </a:r>
            <a:br>
              <a:rPr lang="en-US" sz="2700" dirty="0" smtClean="0">
                <a:solidFill>
                  <a:schemeClr val="tx1"/>
                </a:solidFill>
              </a:rPr>
            </a:br>
            <a:r>
              <a:rPr lang="ru-RU" sz="2000" dirty="0" err="1" smtClean="0">
                <a:effectLst/>
              </a:rPr>
              <a:t>Повишаване</a:t>
            </a:r>
            <a:r>
              <a:rPr lang="ru-RU" sz="2000" dirty="0" smtClean="0">
                <a:effectLst/>
              </a:rPr>
              <a:t> </a:t>
            </a:r>
            <a:r>
              <a:rPr lang="ru-RU" sz="2000" dirty="0">
                <a:effectLst/>
              </a:rPr>
              <a:t>на </a:t>
            </a:r>
            <a:r>
              <a:rPr lang="ru-RU" sz="2000" dirty="0" err="1">
                <a:effectLst/>
              </a:rPr>
              <a:t>конкурентността</a:t>
            </a:r>
            <a:r>
              <a:rPr lang="ru-RU" sz="2000" dirty="0">
                <a:effectLst/>
              </a:rPr>
              <a:t> и </a:t>
            </a:r>
            <a:r>
              <a:rPr lang="ru-RU" sz="2000" dirty="0" err="1">
                <a:effectLst/>
              </a:rPr>
              <a:t>насърчаване</a:t>
            </a:r>
            <a:r>
              <a:rPr lang="ru-RU" sz="2000" dirty="0">
                <a:effectLst/>
              </a:rPr>
              <a:t> на </a:t>
            </a:r>
            <a:r>
              <a:rPr lang="ru-RU" sz="2000" dirty="0" err="1">
                <a:effectLst/>
              </a:rPr>
              <a:t>устойчивото</a:t>
            </a:r>
            <a:r>
              <a:rPr lang="ru-RU" sz="2000" dirty="0">
                <a:effectLst/>
              </a:rPr>
              <a:t> развитие на </a:t>
            </a:r>
            <a:r>
              <a:rPr lang="ru-RU" sz="2000" dirty="0" err="1">
                <a:effectLst/>
              </a:rPr>
              <a:t>Клъстер</a:t>
            </a:r>
            <a:r>
              <a:rPr lang="ru-RU" sz="2000" dirty="0">
                <a:effectLst/>
              </a:rPr>
              <a:t> " Автономна платформа за граждански </a:t>
            </a:r>
            <a:r>
              <a:rPr lang="ru-RU" sz="2000" dirty="0" err="1">
                <a:effectLst/>
              </a:rPr>
              <a:t>въздушни</a:t>
            </a:r>
            <a:r>
              <a:rPr lang="ru-RU" sz="2000" dirty="0">
                <a:effectLst/>
              </a:rPr>
              <a:t> услуги" </a:t>
            </a:r>
            <a:endParaRPr lang="bg-BG" sz="2200" dirty="0">
              <a:solidFill>
                <a:schemeClr val="accent2"/>
              </a:solidFill>
              <a:latin typeface="Calibri" panose="020F0502020204030204" pitchFamily="34" charset="0"/>
            </a:endParaRPr>
          </a:p>
        </p:txBody>
      </p:sp>
      <p:sp>
        <p:nvSpPr>
          <p:cNvPr id="152580"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0943" y="0"/>
            <a:ext cx="1749569"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056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1"/>
          <p:cNvSpPr>
            <a:spLocks noGrp="1"/>
          </p:cNvSpPr>
          <p:nvPr>
            <p:ph idx="1"/>
          </p:nvPr>
        </p:nvSpPr>
        <p:spPr>
          <a:xfrm>
            <a:off x="200052" y="1285860"/>
            <a:ext cx="8229600" cy="4525962"/>
          </a:xfrm>
        </p:spPr>
        <p:txBody>
          <a:bodyPr/>
          <a:lstStyle/>
          <a:p>
            <a:pPr eaLnBrk="1" hangingPunct="1"/>
            <a:r>
              <a:rPr lang="bg-BG" altLang="bg-BG" sz="1900" b="1" dirty="0" smtClean="0">
                <a:latin typeface="Calibri" panose="020F0502020204030204" pitchFamily="34" charset="0"/>
              </a:rPr>
              <a:t>Име</a:t>
            </a:r>
            <a:r>
              <a:rPr lang="en-US" altLang="bg-BG" sz="1900" dirty="0" smtClean="0">
                <a:latin typeface="Calibri" panose="020F0502020204030204" pitchFamily="34" charset="0"/>
              </a:rPr>
              <a:t>: </a:t>
            </a:r>
            <a:r>
              <a:rPr lang="bg-BG" altLang="bg-BG" sz="1900" dirty="0" smtClean="0">
                <a:latin typeface="Calibri" panose="020F0502020204030204" pitchFamily="34" charset="0"/>
              </a:rPr>
              <a:t>Студентски практики</a:t>
            </a:r>
          </a:p>
          <a:p>
            <a:pPr eaLnBrk="1" hangingPunct="1"/>
            <a:r>
              <a:rPr lang="en-US" altLang="bg-BG" sz="1900" b="1" i="1" dirty="0" smtClean="0">
                <a:latin typeface="Calibri" panose="020F0502020204030204" pitchFamily="34" charset="0"/>
              </a:rPr>
              <a:t>Name:</a:t>
            </a:r>
            <a:r>
              <a:rPr lang="en-US" altLang="bg-BG" sz="1900" i="1" dirty="0" smtClean="0">
                <a:latin typeface="Calibri" panose="020F0502020204030204" pitchFamily="34" charset="0"/>
              </a:rPr>
              <a:t> Student placement, BG051PO001-3.3.07-0002</a:t>
            </a:r>
          </a:p>
          <a:p>
            <a:pPr lvl="0" eaLnBrk="1" hangingPunct="1">
              <a:spcBef>
                <a:spcPts val="0"/>
              </a:spcBef>
              <a:buClr>
                <a:srgbClr val="2DA2BF"/>
              </a:buClr>
            </a:pPr>
            <a:r>
              <a:rPr lang="bg-BG" altLang="bg-BG" sz="1900" b="1" dirty="0" smtClean="0">
                <a:latin typeface="Calibri" panose="020F0502020204030204" pitchFamily="34" charset="0"/>
              </a:rPr>
              <a:t>Програма</a:t>
            </a:r>
            <a:r>
              <a:rPr lang="bg-BG" altLang="bg-BG" sz="1900" dirty="0" smtClean="0">
                <a:latin typeface="Calibri" panose="020F0502020204030204" pitchFamily="34" charset="0"/>
              </a:rPr>
              <a:t>/</a:t>
            </a:r>
            <a:r>
              <a:rPr lang="en-US" altLang="bg-BG" sz="1900" dirty="0" smtClean="0">
                <a:latin typeface="Calibri" panose="020F0502020204030204" pitchFamily="34" charset="0"/>
              </a:rPr>
              <a:t>Fund:</a:t>
            </a:r>
            <a:r>
              <a:rPr lang="bg-BG" altLang="bg-BG" sz="1900" dirty="0" smtClean="0">
                <a:latin typeface="Calibri" panose="020F0502020204030204" pitchFamily="34" charset="0"/>
              </a:rPr>
              <a:t> </a:t>
            </a:r>
            <a:r>
              <a:rPr lang="ru-RU" altLang="bg-BG" sz="2000" dirty="0">
                <a:solidFill>
                  <a:prstClr val="black"/>
                </a:solidFill>
                <a:latin typeface="Calibri" panose="020F0502020204030204" pitchFamily="34" charset="0"/>
              </a:rPr>
              <a:t>ОП "Развитие на </a:t>
            </a:r>
            <a:r>
              <a:rPr lang="ru-RU" altLang="bg-BG" sz="2000" dirty="0" err="1">
                <a:solidFill>
                  <a:prstClr val="black"/>
                </a:solidFill>
                <a:latin typeface="Calibri" panose="020F0502020204030204" pitchFamily="34" charset="0"/>
              </a:rPr>
              <a:t>човешките</a:t>
            </a:r>
            <a:r>
              <a:rPr lang="ru-RU" altLang="bg-BG" sz="2000" dirty="0">
                <a:solidFill>
                  <a:prstClr val="black"/>
                </a:solidFill>
                <a:latin typeface="Calibri" panose="020F0502020204030204" pitchFamily="34" charset="0"/>
              </a:rPr>
              <a:t> </a:t>
            </a:r>
            <a:r>
              <a:rPr lang="ru-RU" altLang="bg-BG" sz="2000" dirty="0" err="1">
                <a:solidFill>
                  <a:prstClr val="black"/>
                </a:solidFill>
                <a:latin typeface="Calibri" panose="020F0502020204030204" pitchFamily="34" charset="0"/>
              </a:rPr>
              <a:t>ресурси</a:t>
            </a:r>
            <a:r>
              <a:rPr lang="ru-RU" altLang="bg-BG" sz="2000" dirty="0">
                <a:solidFill>
                  <a:prstClr val="black"/>
                </a:solidFill>
                <a:latin typeface="Calibri" panose="020F0502020204030204" pitchFamily="34" charset="0"/>
              </a:rPr>
              <a:t> 2007-2013</a:t>
            </a:r>
            <a:r>
              <a:rPr lang="en-US" altLang="bg-BG" sz="2000" dirty="0">
                <a:solidFill>
                  <a:prstClr val="black"/>
                </a:solidFill>
                <a:latin typeface="Calibri" panose="020F0502020204030204" pitchFamily="34" charset="0"/>
              </a:rPr>
              <a:t>”</a:t>
            </a:r>
            <a:endParaRPr lang="ru-RU" altLang="bg-BG" sz="2000" dirty="0">
              <a:solidFill>
                <a:prstClr val="black"/>
              </a:solidFill>
              <a:latin typeface="Calibri" panose="020F0502020204030204" pitchFamily="34" charset="0"/>
            </a:endParaRPr>
          </a:p>
          <a:p>
            <a:pPr eaLnBrk="1" hangingPunct="1"/>
            <a:r>
              <a:rPr lang="bg-BG" altLang="bg-BG" sz="1900" b="1" dirty="0" smtClean="0">
                <a:latin typeface="Calibri" panose="020F0502020204030204" pitchFamily="34" charset="0"/>
              </a:rPr>
              <a:t>Продължителност</a:t>
            </a:r>
            <a:r>
              <a:rPr lang="bg-BG" altLang="bg-BG" sz="1900" dirty="0" smtClean="0">
                <a:latin typeface="Calibri" panose="020F0502020204030204" pitchFamily="34" charset="0"/>
              </a:rPr>
              <a:t>/</a:t>
            </a:r>
            <a:r>
              <a:rPr lang="en-US" altLang="bg-BG" sz="1900" dirty="0" smtClean="0">
                <a:latin typeface="Calibri" panose="020F0502020204030204" pitchFamily="34" charset="0"/>
              </a:rPr>
              <a:t>Duration:2012-2015</a:t>
            </a:r>
          </a:p>
          <a:p>
            <a:pPr eaLnBrk="1" hangingPunct="1"/>
            <a:r>
              <a:rPr lang="bg-BG" altLang="bg-BG" sz="1900" b="1" dirty="0" smtClean="0">
                <a:latin typeface="Calibri" panose="020F0502020204030204" pitchFamily="34" charset="0"/>
              </a:rPr>
              <a:t>Цел</a:t>
            </a:r>
            <a:r>
              <a:rPr lang="en-US" altLang="bg-BG" sz="1900" dirty="0" smtClean="0">
                <a:latin typeface="Calibri" panose="020F0502020204030204" pitchFamily="34" charset="0"/>
              </a:rPr>
              <a:t>: </a:t>
            </a:r>
            <a:r>
              <a:rPr lang="bg-BG" altLang="bg-BG" sz="1900" dirty="0" smtClean="0">
                <a:latin typeface="Calibri" panose="020F0502020204030204" pitchFamily="34" charset="0"/>
              </a:rPr>
              <a:t>подобряване на качеството на образование чрез предоставяне на възможности за придобиване на практически </a:t>
            </a:r>
            <a:r>
              <a:rPr lang="bg-BG" altLang="bg-BG" sz="1900" dirty="0" err="1" smtClean="0">
                <a:latin typeface="Calibri" panose="020F0502020204030204" pitchFamily="34" charset="0"/>
              </a:rPr>
              <a:t>опот</a:t>
            </a:r>
            <a:r>
              <a:rPr lang="bg-BG" altLang="bg-BG" sz="1900" dirty="0" smtClean="0">
                <a:latin typeface="Calibri" panose="020F0502020204030204" pitchFamily="34" charset="0"/>
              </a:rPr>
              <a:t> и усъвършенстване на практическите умения на студентите от висшите училища в съответствие с потребностите на пазара на труда .</a:t>
            </a:r>
          </a:p>
          <a:p>
            <a:pPr eaLnBrk="1" hangingPunct="1"/>
            <a:r>
              <a:rPr lang="en-US" altLang="bg-BG" sz="1900" b="1" i="1" dirty="0" smtClean="0">
                <a:latin typeface="Calibri" panose="020F0502020204030204" pitchFamily="34" charset="0"/>
              </a:rPr>
              <a:t>Aim:</a:t>
            </a:r>
            <a:r>
              <a:rPr lang="en-US" altLang="bg-BG" sz="1900" i="1" dirty="0" smtClean="0">
                <a:latin typeface="Calibri" panose="020F0502020204030204" pitchFamily="34" charset="0"/>
              </a:rPr>
              <a:t> improving the quality of education by providing opportunities to gain experience and improve the practical skills of students from universities in accordance with the needs of the labor market. </a:t>
            </a:r>
          </a:p>
          <a:p>
            <a:pPr eaLnBrk="1" hangingPunct="1"/>
            <a:r>
              <a:rPr lang="bg-BG" altLang="bg-BG" sz="1900" b="1" dirty="0" smtClean="0">
                <a:latin typeface="Calibri" panose="020F0502020204030204" pitchFamily="34" charset="0"/>
              </a:rPr>
              <a:t>Повече информация</a:t>
            </a:r>
            <a:r>
              <a:rPr lang="bg-BG" altLang="bg-BG" sz="1900" dirty="0" smtClean="0">
                <a:latin typeface="Calibri" panose="020F0502020204030204" pitchFamily="34" charset="0"/>
              </a:rPr>
              <a:t>/</a:t>
            </a:r>
            <a:r>
              <a:rPr lang="en-US" altLang="bg-BG" sz="1900" dirty="0" smtClean="0">
                <a:latin typeface="Calibri" panose="020F0502020204030204" pitchFamily="34" charset="0"/>
              </a:rPr>
              <a:t>More details:</a:t>
            </a:r>
            <a:r>
              <a:rPr lang="bg-BG" altLang="bg-BG" sz="1900" dirty="0" smtClean="0">
                <a:latin typeface="Calibri" panose="020F0502020204030204" pitchFamily="34" charset="0"/>
              </a:rPr>
              <a:t> </a:t>
            </a:r>
            <a:r>
              <a:rPr lang="en-US" altLang="bg-BG" sz="2000" u="sng" dirty="0" smtClean="0">
                <a:latin typeface="Calibri" panose="020F0502020204030204" pitchFamily="34" charset="0"/>
                <a:cs typeface="Times New Roman" pitchFamily="18" charset="0"/>
              </a:rPr>
              <a:t>http://praktiki.mon.bg/  </a:t>
            </a:r>
            <a:endParaRPr lang="bg-BG" altLang="bg-BG" sz="1900" dirty="0" smtClean="0">
              <a:latin typeface="Calibri" panose="020F0502020204030204" pitchFamily="34" charset="0"/>
            </a:endParaRPr>
          </a:p>
        </p:txBody>
      </p:sp>
      <p:sp>
        <p:nvSpPr>
          <p:cNvPr id="3" name="Title 2"/>
          <p:cNvSpPr>
            <a:spLocks noGrp="1"/>
          </p:cNvSpPr>
          <p:nvPr>
            <p:ph type="title"/>
          </p:nvPr>
        </p:nvSpPr>
        <p:spPr>
          <a:xfrm>
            <a:off x="539552" y="209550"/>
            <a:ext cx="8229600" cy="1143000"/>
          </a:xfrm>
        </p:spPr>
        <p:txBody>
          <a:bodyPr/>
          <a:lstStyle/>
          <a:p>
            <a:pPr eaLnBrk="1" fontAlgn="auto" hangingPunct="1">
              <a:spcAft>
                <a:spcPts val="0"/>
              </a:spcAft>
              <a:defRPr/>
            </a:pPr>
            <a:r>
              <a:rPr lang="bg-BG" sz="2700" dirty="0" smtClean="0">
                <a:solidFill>
                  <a:schemeClr val="tx1"/>
                </a:solidFill>
                <a:latin typeface="Calibri" panose="020F0502020204030204" pitchFamily="34" charset="0"/>
              </a:rPr>
              <a:t>Студентски практики</a:t>
            </a:r>
            <a:endParaRPr lang="bg-BG" sz="2700" dirty="0">
              <a:solidFill>
                <a:schemeClr val="tx1"/>
              </a:solidFill>
              <a:latin typeface="Calibri" panose="020F0502020204030204" pitchFamily="34" charset="0"/>
            </a:endParaRPr>
          </a:p>
        </p:txBody>
      </p:sp>
      <p:sp>
        <p:nvSpPr>
          <p:cNvPr id="147460"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t>Project dissemination day, University of Ruse, Bulgaria, 10 Dec 2015</a:t>
            </a:r>
            <a:endParaRPr lang="bg-BG" altLang="bg-BG" dirty="0"/>
          </a:p>
        </p:txBody>
      </p:sp>
      <p:pic>
        <p:nvPicPr>
          <p:cNvPr id="147461" name="Picture 4"/>
          <p:cNvPicPr>
            <a:picLocks noChangeAspect="1"/>
          </p:cNvPicPr>
          <p:nvPr/>
        </p:nvPicPr>
        <p:blipFill>
          <a:blip r:embed="rId2" cstate="print"/>
          <a:srcRect/>
          <a:stretch>
            <a:fillRect/>
          </a:stretch>
        </p:blipFill>
        <p:spPr bwMode="auto">
          <a:xfrm>
            <a:off x="6983413" y="257175"/>
            <a:ext cx="1116012" cy="109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1"/>
          <p:cNvSpPr>
            <a:spLocks noGrp="1"/>
          </p:cNvSpPr>
          <p:nvPr>
            <p:ph idx="1"/>
          </p:nvPr>
        </p:nvSpPr>
        <p:spPr>
          <a:xfrm>
            <a:off x="142844" y="1428736"/>
            <a:ext cx="8229600" cy="4525962"/>
          </a:xfrm>
        </p:spPr>
        <p:txBody>
          <a:bodyPr/>
          <a:lstStyle/>
          <a:p>
            <a:pPr eaLnBrk="1" hangingPunct="1">
              <a:spcBef>
                <a:spcPts val="0"/>
              </a:spcBef>
            </a:pPr>
            <a:r>
              <a:rPr lang="bg-BG" altLang="bg-BG" sz="2000" b="1" dirty="0" smtClean="0">
                <a:latin typeface="Calibri" panose="020F0502020204030204" pitchFamily="34" charset="0"/>
              </a:rPr>
              <a:t>Име</a:t>
            </a:r>
            <a:r>
              <a:rPr lang="en-US" altLang="bg-BG" sz="2000" dirty="0" smtClean="0">
                <a:latin typeface="Calibri" panose="020F0502020204030204" pitchFamily="34" charset="0"/>
              </a:rPr>
              <a:t>: </a:t>
            </a:r>
            <a:r>
              <a:rPr lang="ru-RU" altLang="bg-BG" sz="2000" dirty="0" smtClean="0">
                <a:latin typeface="Calibri" panose="020F0502020204030204" pitchFamily="34" charset="0"/>
              </a:rPr>
              <a:t>„</a:t>
            </a:r>
            <a:r>
              <a:rPr lang="ru-RU" altLang="bg-BG" sz="2000" dirty="0" err="1" smtClean="0">
                <a:latin typeface="Calibri" panose="020F0502020204030204" pitchFamily="34" charset="0"/>
              </a:rPr>
              <a:t>Студентски</a:t>
            </a:r>
            <a:r>
              <a:rPr lang="ru-RU" altLang="bg-BG" sz="2000" dirty="0" smtClean="0">
                <a:latin typeface="Calibri" panose="020F0502020204030204" pitchFamily="34" charset="0"/>
              </a:rPr>
              <a:t> стипендии и награди”</a:t>
            </a:r>
          </a:p>
          <a:p>
            <a:pPr eaLnBrk="1" hangingPunct="1">
              <a:spcBef>
                <a:spcPts val="0"/>
              </a:spcBef>
            </a:pPr>
            <a:r>
              <a:rPr lang="en-US" altLang="bg-BG" sz="2000" b="1" i="1" dirty="0" smtClean="0">
                <a:latin typeface="Calibri" panose="020F0502020204030204" pitchFamily="34" charset="0"/>
              </a:rPr>
              <a:t>Name:</a:t>
            </a:r>
            <a:r>
              <a:rPr lang="en-US" altLang="bg-BG" sz="2000" i="1" dirty="0" smtClean="0">
                <a:latin typeface="Calibri" panose="020F0502020204030204" pitchFamily="34" charset="0"/>
              </a:rPr>
              <a:t> Student scholarships and  rewards </a:t>
            </a:r>
            <a:r>
              <a:rPr lang="bg-BG" altLang="bg-BG" sz="2000" i="1" dirty="0" smtClean="0">
                <a:latin typeface="Calibri" panose="020F0502020204030204" pitchFamily="34" charset="0"/>
              </a:rPr>
              <a:t>, </a:t>
            </a:r>
            <a:r>
              <a:rPr lang="en-US" altLang="bg-BG" sz="2000" i="1" dirty="0" smtClean="0">
                <a:latin typeface="Calibri" panose="020F0502020204030204" pitchFamily="34" charset="0"/>
              </a:rPr>
              <a:t>№ BG 051PO001/4.2.06 </a:t>
            </a:r>
            <a:endParaRPr lang="bg-BG" altLang="bg-BG" sz="2000" i="1" dirty="0" smtClean="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Програма</a:t>
            </a:r>
            <a:r>
              <a:rPr lang="bg-BG" altLang="bg-BG" sz="2000" dirty="0" smtClean="0">
                <a:latin typeface="Calibri" panose="020F0502020204030204" pitchFamily="34" charset="0"/>
              </a:rPr>
              <a:t>/</a:t>
            </a:r>
            <a:r>
              <a:rPr lang="en-US" altLang="bg-BG" sz="2000" dirty="0" smtClean="0">
                <a:latin typeface="Calibri" panose="020F0502020204030204" pitchFamily="34" charset="0"/>
              </a:rPr>
              <a:t>Fund:</a:t>
            </a:r>
            <a:r>
              <a:rPr lang="bg-BG" altLang="bg-BG" sz="2000" dirty="0" smtClean="0">
                <a:latin typeface="Calibri" panose="020F0502020204030204" pitchFamily="34" charset="0"/>
              </a:rPr>
              <a:t> </a:t>
            </a:r>
            <a:r>
              <a:rPr lang="ru-RU" altLang="bg-BG" sz="2000" dirty="0" smtClean="0">
                <a:latin typeface="Calibri" panose="020F0502020204030204" pitchFamily="34" charset="0"/>
              </a:rPr>
              <a:t>ОП "Развитие на </a:t>
            </a:r>
            <a:r>
              <a:rPr lang="ru-RU" altLang="bg-BG" sz="2000" dirty="0" err="1" smtClean="0">
                <a:latin typeface="Calibri" panose="020F0502020204030204" pitchFamily="34" charset="0"/>
              </a:rPr>
              <a:t>човешките</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ресурси</a:t>
            </a:r>
            <a:r>
              <a:rPr lang="ru-RU" altLang="bg-BG" sz="2000" dirty="0" smtClean="0">
                <a:latin typeface="Calibri" panose="020F0502020204030204" pitchFamily="34" charset="0"/>
              </a:rPr>
              <a:t> 2007-2013</a:t>
            </a:r>
            <a:r>
              <a:rPr lang="en-US" altLang="bg-BG" sz="2000" dirty="0" smtClean="0">
                <a:latin typeface="Calibri" panose="020F0502020204030204" pitchFamily="34" charset="0"/>
              </a:rPr>
              <a:t>”</a:t>
            </a:r>
            <a:endParaRPr lang="ru-RU" altLang="bg-BG" sz="2000" dirty="0" smtClean="0">
              <a:latin typeface="Calibri" panose="020F0502020204030204" pitchFamily="34" charset="0"/>
            </a:endParaRPr>
          </a:p>
          <a:p>
            <a:pPr eaLnBrk="1" hangingPunct="1">
              <a:spcBef>
                <a:spcPts val="0"/>
              </a:spcBef>
            </a:pPr>
            <a:r>
              <a:rPr lang="bg-BG" altLang="bg-BG" sz="2000" b="1" dirty="0" smtClean="0">
                <a:latin typeface="Calibri" panose="020F0502020204030204" pitchFamily="34" charset="0"/>
              </a:rPr>
              <a:t>Продължителност</a:t>
            </a:r>
            <a:r>
              <a:rPr lang="bg-BG" altLang="bg-BG" sz="2000" dirty="0" smtClean="0">
                <a:latin typeface="Calibri" panose="020F0502020204030204" pitchFamily="34" charset="0"/>
              </a:rPr>
              <a:t>/</a:t>
            </a:r>
            <a:r>
              <a:rPr lang="en-US" altLang="bg-BG" sz="2000" dirty="0" smtClean="0">
                <a:latin typeface="Calibri" panose="020F0502020204030204" pitchFamily="34" charset="0"/>
              </a:rPr>
              <a:t>Duration:2012-2015</a:t>
            </a:r>
          </a:p>
          <a:p>
            <a:pPr eaLnBrk="1" hangingPunct="1">
              <a:spcBef>
                <a:spcPts val="0"/>
              </a:spcBef>
            </a:pPr>
            <a:r>
              <a:rPr lang="bg-BG" altLang="bg-BG" sz="2000" b="1" dirty="0" smtClean="0">
                <a:latin typeface="Calibri" panose="020F0502020204030204" pitchFamily="34" charset="0"/>
              </a:rPr>
              <a:t>Цел</a:t>
            </a:r>
            <a:r>
              <a:rPr lang="en-US" altLang="bg-BG" sz="2000" dirty="0" smtClean="0">
                <a:latin typeface="Calibri" panose="020F0502020204030204" pitchFamily="34" charset="0"/>
              </a:rPr>
              <a:t>: </a:t>
            </a:r>
            <a:r>
              <a:rPr lang="ru-RU" altLang="bg-BG" sz="2000" dirty="0" err="1" smtClean="0">
                <a:latin typeface="Calibri" panose="020F0502020204030204" pitchFamily="34" charset="0"/>
              </a:rPr>
              <a:t>Гарантиране</a:t>
            </a:r>
            <a:r>
              <a:rPr lang="ru-RU" altLang="bg-BG" sz="2000" dirty="0" smtClean="0">
                <a:latin typeface="Calibri" panose="020F0502020204030204" pitchFamily="34" charset="0"/>
              </a:rPr>
              <a:t> на </a:t>
            </a:r>
            <a:r>
              <a:rPr lang="ru-RU" altLang="bg-BG" sz="2000" dirty="0" err="1" smtClean="0">
                <a:latin typeface="Calibri" panose="020F0502020204030204" pitchFamily="34" charset="0"/>
              </a:rPr>
              <a:t>справедливост</a:t>
            </a:r>
            <a:r>
              <a:rPr lang="ru-RU" altLang="bg-BG" sz="2000" dirty="0" smtClean="0">
                <a:latin typeface="Calibri" panose="020F0502020204030204" pitchFamily="34" charset="0"/>
              </a:rPr>
              <a:t> по отношение на </a:t>
            </a:r>
            <a:r>
              <a:rPr lang="ru-RU" altLang="bg-BG" sz="2000" dirty="0" err="1" smtClean="0">
                <a:latin typeface="Calibri" panose="020F0502020204030204" pitchFamily="34" charset="0"/>
              </a:rPr>
              <a:t>равния</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достъп</a:t>
            </a:r>
            <a:r>
              <a:rPr lang="ru-RU" altLang="bg-BG" sz="2000" dirty="0" smtClean="0">
                <a:latin typeface="Calibri" panose="020F0502020204030204" pitchFamily="34" charset="0"/>
              </a:rPr>
              <a:t> до образование на </a:t>
            </a:r>
            <a:r>
              <a:rPr lang="ru-RU" altLang="bg-BG" sz="2000" dirty="0" err="1" smtClean="0">
                <a:latin typeface="Calibri" panose="020F0502020204030204" pitchFamily="34" charset="0"/>
              </a:rPr>
              <a:t>студентите</a:t>
            </a:r>
            <a:r>
              <a:rPr lang="ru-RU" altLang="bg-BG" sz="2000" dirty="0" smtClean="0">
                <a:latin typeface="Calibri" panose="020F0502020204030204" pitchFamily="34" charset="0"/>
              </a:rPr>
              <a:t> и </a:t>
            </a:r>
            <a:r>
              <a:rPr lang="ru-RU" altLang="bg-BG" sz="2000" dirty="0" err="1" smtClean="0">
                <a:latin typeface="Calibri" panose="020F0502020204030204" pitchFamily="34" charset="0"/>
              </a:rPr>
              <a:t>повишаване</a:t>
            </a:r>
            <a:r>
              <a:rPr lang="ru-RU" altLang="bg-BG" sz="2000" dirty="0" smtClean="0">
                <a:latin typeface="Calibri" panose="020F0502020204030204" pitchFamily="34" charset="0"/>
              </a:rPr>
              <a:t> на </a:t>
            </a:r>
            <a:r>
              <a:rPr lang="ru-RU" altLang="bg-BG" sz="2000" dirty="0" err="1" smtClean="0">
                <a:latin typeface="Calibri" panose="020F0502020204030204" pitchFamily="34" charset="0"/>
              </a:rPr>
              <a:t>тяхната</a:t>
            </a:r>
            <a:r>
              <a:rPr lang="ru-RU" altLang="bg-BG" sz="2000" dirty="0" smtClean="0">
                <a:latin typeface="Calibri" panose="020F0502020204030204" pitchFamily="34" charset="0"/>
              </a:rPr>
              <a:t> мотивация за </a:t>
            </a:r>
            <a:r>
              <a:rPr lang="ru-RU" altLang="bg-BG" sz="2000" dirty="0" err="1" smtClean="0">
                <a:latin typeface="Calibri" panose="020F0502020204030204" pitchFamily="34" charset="0"/>
              </a:rPr>
              <a:t>по-добра</a:t>
            </a:r>
            <a:r>
              <a:rPr lang="ru-RU" altLang="bg-BG" sz="2000" dirty="0" smtClean="0">
                <a:latin typeface="Calibri" panose="020F0502020204030204" pitchFamily="34" charset="0"/>
              </a:rPr>
              <a:t> подготовка. Компонент 1. </a:t>
            </a:r>
            <a:r>
              <a:rPr lang="ru-RU" altLang="bg-BG" sz="2000" dirty="0" err="1" smtClean="0">
                <a:latin typeface="Calibri" panose="020F0502020204030204" pitchFamily="34" charset="0"/>
              </a:rPr>
              <a:t>Предоставяне</a:t>
            </a:r>
            <a:r>
              <a:rPr lang="ru-RU" altLang="bg-BG" sz="2000" dirty="0" smtClean="0">
                <a:latin typeface="Calibri" panose="020F0502020204030204" pitchFamily="34" charset="0"/>
              </a:rPr>
              <a:t> на </a:t>
            </a:r>
            <a:r>
              <a:rPr lang="ru-RU" altLang="bg-BG" sz="2000" dirty="0" err="1" smtClean="0">
                <a:latin typeface="Calibri" panose="020F0502020204030204" pitchFamily="34" charset="0"/>
              </a:rPr>
              <a:t>студентски</a:t>
            </a:r>
            <a:r>
              <a:rPr lang="ru-RU" altLang="bg-BG" sz="2000" dirty="0" smtClean="0">
                <a:latin typeface="Calibri" panose="020F0502020204030204" pitchFamily="34" charset="0"/>
              </a:rPr>
              <a:t> стипендии; Компонент 2. </a:t>
            </a:r>
            <a:r>
              <a:rPr lang="ru-RU" altLang="bg-BG" sz="2000" dirty="0" err="1" smtClean="0">
                <a:latin typeface="Calibri" panose="020F0502020204030204" pitchFamily="34" charset="0"/>
              </a:rPr>
              <a:t>Предоставяне</a:t>
            </a:r>
            <a:r>
              <a:rPr lang="ru-RU" altLang="bg-BG" sz="2000" dirty="0" smtClean="0">
                <a:latin typeface="Calibri" panose="020F0502020204030204" pitchFamily="34" charset="0"/>
              </a:rPr>
              <a:t> на награди</a:t>
            </a:r>
          </a:p>
          <a:p>
            <a:pPr eaLnBrk="1" hangingPunct="1">
              <a:spcBef>
                <a:spcPts val="0"/>
              </a:spcBef>
            </a:pPr>
            <a:r>
              <a:rPr lang="en-US" altLang="bg-BG" sz="2000" b="1" i="1" dirty="0" smtClean="0">
                <a:latin typeface="Calibri" panose="020F0502020204030204" pitchFamily="34" charset="0"/>
              </a:rPr>
              <a:t>Aim: </a:t>
            </a:r>
            <a:r>
              <a:rPr lang="en-US" altLang="bg-BG" sz="2000" i="1" dirty="0" smtClean="0">
                <a:latin typeface="Calibri" panose="020F0502020204030204" pitchFamily="34" charset="0"/>
              </a:rPr>
              <a:t>Guarantee of equal access of students to education and raising their motivation for better  study results. Component 1: scholarships; Component 2: rewards for achievements</a:t>
            </a:r>
          </a:p>
          <a:p>
            <a:pPr eaLnBrk="1" hangingPunct="1">
              <a:spcBef>
                <a:spcPts val="0"/>
              </a:spcBef>
            </a:pPr>
            <a:r>
              <a:rPr lang="bg-BG" altLang="bg-BG" sz="2000" b="1" dirty="0" smtClean="0">
                <a:latin typeface="Calibri" panose="020F0502020204030204" pitchFamily="34" charset="0"/>
              </a:rPr>
              <a:t>Повече информация/</a:t>
            </a:r>
            <a:r>
              <a:rPr lang="en-US" altLang="bg-BG" sz="2000" b="1" dirty="0" smtClean="0">
                <a:latin typeface="Calibri" panose="020F0502020204030204" pitchFamily="34" charset="0"/>
              </a:rPr>
              <a:t>More details</a:t>
            </a:r>
            <a:r>
              <a:rPr lang="en-US" altLang="bg-BG" sz="2000" dirty="0" smtClean="0">
                <a:latin typeface="Calibri" panose="020F0502020204030204" pitchFamily="34" charset="0"/>
              </a:rPr>
              <a:t>:</a:t>
            </a:r>
            <a:r>
              <a:rPr lang="bg-BG" altLang="bg-BG" sz="2000" dirty="0" smtClean="0">
                <a:latin typeface="Calibri" panose="020F0502020204030204" pitchFamily="34" charset="0"/>
              </a:rPr>
              <a:t> </a:t>
            </a:r>
            <a:r>
              <a:rPr lang="en-US" altLang="bg-BG" sz="2000" u="sng" dirty="0" smtClean="0">
                <a:latin typeface="Calibri" panose="020F0502020204030204" pitchFamily="34" charset="0"/>
                <a:cs typeface="Times New Roman" pitchFamily="18" charset="0"/>
              </a:rPr>
              <a:t>http://eurostipendii.mon.bg</a:t>
            </a:r>
            <a:endParaRPr lang="bg-BG" altLang="bg-BG" sz="2000" dirty="0" smtClean="0">
              <a:latin typeface="Calibri" panose="020F0502020204030204" pitchFamily="34" charset="0"/>
            </a:endParaRPr>
          </a:p>
        </p:txBody>
      </p:sp>
      <p:sp>
        <p:nvSpPr>
          <p:cNvPr id="3" name="Title 2"/>
          <p:cNvSpPr>
            <a:spLocks noGrp="1"/>
          </p:cNvSpPr>
          <p:nvPr>
            <p:ph type="title"/>
          </p:nvPr>
        </p:nvSpPr>
        <p:spPr>
          <a:xfrm>
            <a:off x="529208" y="255828"/>
            <a:ext cx="8229600" cy="796908"/>
          </a:xfrm>
        </p:spPr>
        <p:txBody>
          <a:bodyPr>
            <a:normAutofit/>
          </a:bodyPr>
          <a:lstStyle/>
          <a:p>
            <a:pPr eaLnBrk="1" fontAlgn="auto" hangingPunct="1">
              <a:spcAft>
                <a:spcPts val="0"/>
              </a:spcAft>
              <a:defRPr/>
            </a:pPr>
            <a:r>
              <a:rPr lang="bg-BG" sz="2800" smtClean="0">
                <a:solidFill>
                  <a:schemeClr val="tx1"/>
                </a:solidFill>
              </a:rPr>
              <a:t>Евростипендии</a:t>
            </a:r>
            <a:r>
              <a:rPr lang="en-US" sz="2800" dirty="0" smtClean="0">
                <a:solidFill>
                  <a:schemeClr val="tx1"/>
                </a:solidFill>
              </a:rPr>
              <a:t>       </a:t>
            </a:r>
            <a:endParaRPr lang="bg-BG" sz="2800" dirty="0">
              <a:solidFill>
                <a:srgbClr val="FF0000"/>
              </a:solidFill>
            </a:endParaRPr>
          </a:p>
        </p:txBody>
      </p:sp>
      <p:sp>
        <p:nvSpPr>
          <p:cNvPr id="149508"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149509" name="Picture 2"/>
          <p:cNvPicPr>
            <a:picLocks noChangeAspect="1" noChangeArrowheads="1"/>
          </p:cNvPicPr>
          <p:nvPr/>
        </p:nvPicPr>
        <p:blipFill>
          <a:blip r:embed="rId2" cstate="print"/>
          <a:srcRect/>
          <a:stretch>
            <a:fillRect/>
          </a:stretch>
        </p:blipFill>
        <p:spPr bwMode="auto">
          <a:xfrm>
            <a:off x="4644008" y="46189"/>
            <a:ext cx="4432216" cy="10065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1"/>
          <p:cNvSpPr>
            <a:spLocks noGrp="1"/>
          </p:cNvSpPr>
          <p:nvPr>
            <p:ph idx="1"/>
          </p:nvPr>
        </p:nvSpPr>
        <p:spPr>
          <a:xfrm>
            <a:off x="357158" y="1546244"/>
            <a:ext cx="8229600" cy="4525962"/>
          </a:xfrm>
        </p:spPr>
        <p:txBody>
          <a:bodyPr/>
          <a:lstStyle/>
          <a:p>
            <a:pPr eaLnBrk="1" hangingPunct="1"/>
            <a:endParaRPr lang="bg-BG" altLang="bg-BG" sz="1900" b="1" dirty="0" smtClean="0">
              <a:latin typeface="Calibri" panose="020F0502020204030204" pitchFamily="34" charset="0"/>
            </a:endParaRPr>
          </a:p>
          <a:p>
            <a:pPr eaLnBrk="1" hangingPunct="1"/>
            <a:r>
              <a:rPr lang="bg-BG" altLang="bg-BG" sz="1900" b="1" dirty="0" smtClean="0">
                <a:latin typeface="Calibri" panose="020F0502020204030204" pitchFamily="34" charset="0"/>
              </a:rPr>
              <a:t>Име</a:t>
            </a:r>
            <a:r>
              <a:rPr lang="en-US" altLang="bg-BG" sz="1900" dirty="0" smtClean="0">
                <a:latin typeface="Calibri" panose="020F0502020204030204" pitchFamily="34" charset="0"/>
              </a:rPr>
              <a:t>: </a:t>
            </a:r>
            <a:r>
              <a:rPr lang="ru-RU" altLang="bg-BG" sz="1900" dirty="0" err="1" smtClean="0">
                <a:latin typeface="Calibri" panose="020F0502020204030204" pitchFamily="34" charset="0"/>
              </a:rPr>
              <a:t>Подпомагане</a:t>
            </a:r>
            <a:r>
              <a:rPr lang="ru-RU" altLang="bg-BG" sz="1900" dirty="0" smtClean="0">
                <a:latin typeface="Calibri" panose="020F0502020204030204" pitchFamily="34" charset="0"/>
              </a:rPr>
              <a:t> </a:t>
            </a:r>
            <a:r>
              <a:rPr lang="ru-RU" altLang="bg-BG" sz="1900" dirty="0" err="1" smtClean="0">
                <a:latin typeface="Calibri" panose="020F0502020204030204" pitchFamily="34" charset="0"/>
              </a:rPr>
              <a:t>израстването</a:t>
            </a:r>
            <a:r>
              <a:rPr lang="ru-RU" altLang="bg-BG" sz="1900" dirty="0" smtClean="0">
                <a:latin typeface="Calibri" panose="020F0502020204030204" pitchFamily="34" charset="0"/>
              </a:rPr>
              <a:t> на </a:t>
            </a:r>
            <a:r>
              <a:rPr lang="ru-RU" altLang="bg-BG" sz="1900" dirty="0" err="1" smtClean="0">
                <a:latin typeface="Calibri" panose="020F0502020204030204" pitchFamily="34" charset="0"/>
              </a:rPr>
              <a:t>научните</a:t>
            </a:r>
            <a:r>
              <a:rPr lang="ru-RU" altLang="bg-BG" sz="1900" dirty="0" smtClean="0">
                <a:latin typeface="Calibri" panose="020F0502020204030204" pitchFamily="34" charset="0"/>
              </a:rPr>
              <a:t> </a:t>
            </a:r>
            <a:r>
              <a:rPr lang="ru-RU" altLang="bg-BG" sz="1900" dirty="0" err="1" smtClean="0">
                <a:latin typeface="Calibri" panose="020F0502020204030204" pitchFamily="34" charset="0"/>
              </a:rPr>
              <a:t>кадри</a:t>
            </a:r>
            <a:r>
              <a:rPr lang="ru-RU" altLang="bg-BG" sz="1900" dirty="0" smtClean="0">
                <a:latin typeface="Calibri" panose="020F0502020204030204" pitchFamily="34" charset="0"/>
              </a:rPr>
              <a:t> в </a:t>
            </a:r>
            <a:r>
              <a:rPr lang="ru-RU" altLang="bg-BG" sz="1900" dirty="0" err="1" smtClean="0">
                <a:latin typeface="Calibri" panose="020F0502020204030204" pitchFamily="34" charset="0"/>
              </a:rPr>
              <a:t>инженерните</a:t>
            </a:r>
            <a:r>
              <a:rPr lang="ru-RU" altLang="bg-BG" sz="1900" dirty="0" smtClean="0">
                <a:latin typeface="Calibri" panose="020F0502020204030204" pitchFamily="34" charset="0"/>
              </a:rPr>
              <a:t> науки и </a:t>
            </a:r>
            <a:r>
              <a:rPr lang="ru-RU" altLang="bg-BG" sz="1900" dirty="0" err="1" smtClean="0">
                <a:latin typeface="Calibri" panose="020F0502020204030204" pitchFamily="34" charset="0"/>
              </a:rPr>
              <a:t>информационните</a:t>
            </a:r>
            <a:r>
              <a:rPr lang="ru-RU" altLang="bg-BG" sz="1900" dirty="0" smtClean="0">
                <a:latin typeface="Calibri" panose="020F0502020204030204" pitchFamily="34" charset="0"/>
              </a:rPr>
              <a:t> технологии</a:t>
            </a:r>
            <a:endParaRPr lang="en-US" altLang="bg-BG" sz="1900" dirty="0" smtClean="0">
              <a:latin typeface="Calibri" panose="020F0502020204030204" pitchFamily="34" charset="0"/>
            </a:endParaRPr>
          </a:p>
          <a:p>
            <a:pPr eaLnBrk="1" hangingPunct="1"/>
            <a:r>
              <a:rPr lang="en-US" altLang="bg-BG" sz="1900" b="1" i="1" dirty="0" smtClean="0">
                <a:latin typeface="Calibri" panose="020F0502020204030204" pitchFamily="34" charset="0"/>
              </a:rPr>
              <a:t>Name:</a:t>
            </a:r>
            <a:r>
              <a:rPr lang="en-US" altLang="bg-BG" sz="1900" i="1" dirty="0" smtClean="0">
                <a:latin typeface="Calibri" panose="020F0502020204030204" pitchFamily="34" charset="0"/>
              </a:rPr>
              <a:t> Support for the academic growth of cadres from the engineering sciences and information technologies. BG051PO001-3.3.06-0008-C0001</a:t>
            </a:r>
          </a:p>
          <a:p>
            <a:pPr eaLnBrk="1" hangingPunct="1"/>
            <a:r>
              <a:rPr lang="bg-BG" altLang="bg-BG" sz="1900" b="1" dirty="0" smtClean="0">
                <a:latin typeface="Calibri" panose="020F0502020204030204" pitchFamily="34" charset="0"/>
              </a:rPr>
              <a:t>Програма</a:t>
            </a:r>
            <a:r>
              <a:rPr lang="bg-BG" altLang="bg-BG" sz="1900" dirty="0" smtClean="0">
                <a:latin typeface="Calibri" panose="020F0502020204030204" pitchFamily="34" charset="0"/>
              </a:rPr>
              <a:t>/</a:t>
            </a:r>
            <a:r>
              <a:rPr lang="en-US" altLang="bg-BG" sz="1900" dirty="0" smtClean="0">
                <a:latin typeface="Calibri" panose="020F0502020204030204" pitchFamily="34" charset="0"/>
              </a:rPr>
              <a:t>Fund:</a:t>
            </a:r>
            <a:r>
              <a:rPr lang="bg-BG" altLang="bg-BG" sz="1900" dirty="0" smtClean="0">
                <a:latin typeface="Calibri" panose="020F0502020204030204" pitchFamily="34" charset="0"/>
              </a:rPr>
              <a:t> </a:t>
            </a:r>
            <a:r>
              <a:rPr lang="ru-RU" altLang="bg-BG" sz="1900" dirty="0" smtClean="0">
                <a:latin typeface="Calibri" panose="020F0502020204030204" pitchFamily="34" charset="0"/>
              </a:rPr>
              <a:t>ОП "Развитие на </a:t>
            </a:r>
            <a:r>
              <a:rPr lang="ru-RU" altLang="bg-BG" sz="1900" dirty="0" err="1" smtClean="0">
                <a:latin typeface="Calibri" panose="020F0502020204030204" pitchFamily="34" charset="0"/>
              </a:rPr>
              <a:t>човешките</a:t>
            </a:r>
            <a:r>
              <a:rPr lang="ru-RU" altLang="bg-BG" sz="1900" dirty="0" smtClean="0">
                <a:latin typeface="Calibri" panose="020F0502020204030204" pitchFamily="34" charset="0"/>
              </a:rPr>
              <a:t> </a:t>
            </a:r>
            <a:r>
              <a:rPr lang="ru-RU" altLang="bg-BG" sz="1900" dirty="0" err="1" smtClean="0">
                <a:latin typeface="Calibri" panose="020F0502020204030204" pitchFamily="34" charset="0"/>
              </a:rPr>
              <a:t>ресурси</a:t>
            </a:r>
            <a:r>
              <a:rPr lang="ru-RU" altLang="bg-BG" sz="1900" dirty="0" smtClean="0">
                <a:latin typeface="Calibri" panose="020F0502020204030204" pitchFamily="34" charset="0"/>
              </a:rPr>
              <a:t> 2007-2013</a:t>
            </a:r>
            <a:r>
              <a:rPr lang="en-US" altLang="bg-BG" sz="1900" dirty="0" smtClean="0">
                <a:latin typeface="Calibri" panose="020F0502020204030204" pitchFamily="34" charset="0"/>
              </a:rPr>
              <a:t>”</a:t>
            </a:r>
            <a:endParaRPr lang="ru-RU" altLang="bg-BG" sz="1900" dirty="0" smtClean="0">
              <a:latin typeface="Calibri" panose="020F0502020204030204" pitchFamily="34" charset="0"/>
            </a:endParaRPr>
          </a:p>
          <a:p>
            <a:pPr eaLnBrk="1" hangingPunct="1"/>
            <a:r>
              <a:rPr lang="bg-BG" altLang="bg-BG" sz="1900" b="1" dirty="0" smtClean="0">
                <a:latin typeface="Calibri" panose="020F0502020204030204" pitchFamily="34" charset="0"/>
              </a:rPr>
              <a:t>Продължителност</a:t>
            </a:r>
            <a:r>
              <a:rPr lang="bg-BG" altLang="bg-BG" sz="1900" dirty="0" smtClean="0">
                <a:latin typeface="Calibri" panose="020F0502020204030204" pitchFamily="34" charset="0"/>
              </a:rPr>
              <a:t>/</a:t>
            </a:r>
            <a:r>
              <a:rPr lang="en-US" altLang="bg-BG" sz="1900" dirty="0" smtClean="0">
                <a:latin typeface="Calibri" panose="020F0502020204030204" pitchFamily="34" charset="0"/>
              </a:rPr>
              <a:t>Duration:2012-2014</a:t>
            </a:r>
          </a:p>
          <a:p>
            <a:pPr eaLnBrk="1" hangingPunct="1"/>
            <a:r>
              <a:rPr lang="bg-BG" altLang="bg-BG" sz="1900" b="1" dirty="0" smtClean="0">
                <a:latin typeface="Calibri" panose="020F0502020204030204" pitchFamily="34" charset="0"/>
              </a:rPr>
              <a:t>Цел</a:t>
            </a:r>
            <a:r>
              <a:rPr lang="en-US" altLang="bg-BG" sz="1900" b="1" dirty="0" smtClean="0">
                <a:latin typeface="Calibri" panose="020F0502020204030204" pitchFamily="34" charset="0"/>
              </a:rPr>
              <a:t>/Aim</a:t>
            </a:r>
            <a:r>
              <a:rPr lang="en-US" altLang="bg-BG" sz="1900" dirty="0" smtClean="0">
                <a:latin typeface="Calibri" panose="020F0502020204030204" pitchFamily="34" charset="0"/>
              </a:rPr>
              <a:t>: </a:t>
            </a:r>
            <a:r>
              <a:rPr lang="ru-RU" sz="2000" dirty="0" err="1" smtClean="0">
                <a:latin typeface="Calibri" panose="020F0502020204030204" pitchFamily="34" charset="0"/>
              </a:rPr>
              <a:t>Подобряване</a:t>
            </a:r>
            <a:r>
              <a:rPr lang="ru-RU" sz="2000" dirty="0" smtClean="0">
                <a:latin typeface="Calibri" panose="020F0502020204030204" pitchFamily="34" charset="0"/>
              </a:rPr>
              <a:t> на </a:t>
            </a:r>
            <a:r>
              <a:rPr lang="ru-RU" sz="2000" dirty="0" err="1" smtClean="0">
                <a:latin typeface="Calibri" panose="020F0502020204030204" pitchFamily="34" charset="0"/>
              </a:rPr>
              <a:t>качеството</a:t>
            </a:r>
            <a:r>
              <a:rPr lang="ru-RU" sz="2000" dirty="0" smtClean="0">
                <a:latin typeface="Calibri" panose="020F0502020204030204" pitchFamily="34" charset="0"/>
              </a:rPr>
              <a:t> </a:t>
            </a:r>
            <a:r>
              <a:rPr lang="ru-RU" sz="2000" dirty="0" err="1" smtClean="0">
                <a:latin typeface="Calibri" panose="020F0502020204030204" pitchFamily="34" charset="0"/>
              </a:rPr>
              <a:t>на</a:t>
            </a:r>
            <a:r>
              <a:rPr lang="ru-RU" sz="2000" dirty="0" smtClean="0">
                <a:latin typeface="Calibri" panose="020F0502020204030204" pitchFamily="34" charset="0"/>
              </a:rPr>
              <a:t> обучение и </a:t>
            </a:r>
            <a:r>
              <a:rPr lang="ru-RU" sz="2000" dirty="0" err="1" smtClean="0">
                <a:latin typeface="Calibri" panose="020F0502020204030204" pitchFamily="34" charset="0"/>
              </a:rPr>
              <a:t>научни</a:t>
            </a:r>
            <a:r>
              <a:rPr lang="ru-RU" sz="2000" dirty="0" smtClean="0">
                <a:latin typeface="Calibri" panose="020F0502020204030204" pitchFamily="34" charset="0"/>
              </a:rPr>
              <a:t> </a:t>
            </a:r>
            <a:r>
              <a:rPr lang="ru-RU" sz="2000" dirty="0" err="1" smtClean="0">
                <a:latin typeface="Calibri" panose="020F0502020204030204" pitchFamily="34" charset="0"/>
              </a:rPr>
              <a:t>изследвания</a:t>
            </a:r>
            <a:r>
              <a:rPr lang="ru-RU" sz="2000" dirty="0" smtClean="0">
                <a:latin typeface="Calibri" panose="020F0502020204030204" pitchFamily="34" charset="0"/>
              </a:rPr>
              <a:t>, чрез </a:t>
            </a:r>
            <a:r>
              <a:rPr lang="ru-RU" sz="2000" dirty="0" err="1" smtClean="0">
                <a:latin typeface="Calibri" panose="020F0502020204030204" pitchFamily="34" charset="0"/>
              </a:rPr>
              <a:t>създаване</a:t>
            </a:r>
            <a:r>
              <a:rPr lang="ru-RU" sz="2000" dirty="0" smtClean="0">
                <a:latin typeface="Calibri" panose="020F0502020204030204" pitchFamily="34" charset="0"/>
              </a:rPr>
              <a:t> на </a:t>
            </a:r>
            <a:r>
              <a:rPr lang="ru-RU" sz="2000" dirty="0" err="1" smtClean="0">
                <a:latin typeface="Calibri" panose="020F0502020204030204" pitchFamily="34" charset="0"/>
              </a:rPr>
              <a:t>по-добри</a:t>
            </a:r>
            <a:r>
              <a:rPr lang="ru-RU" sz="2000" dirty="0" smtClean="0">
                <a:latin typeface="Calibri" panose="020F0502020204030204" pitchFamily="34" charset="0"/>
              </a:rPr>
              <a:t> условия за работа на </a:t>
            </a:r>
            <a:r>
              <a:rPr lang="ru-RU" sz="2000" dirty="0" err="1" smtClean="0">
                <a:latin typeface="Calibri" panose="020F0502020204030204" pitchFamily="34" charset="0"/>
              </a:rPr>
              <a:t>докторанти</a:t>
            </a:r>
            <a:r>
              <a:rPr lang="ru-RU" sz="2000" dirty="0" smtClean="0">
                <a:latin typeface="Calibri" panose="020F0502020204030204" pitchFamily="34" charset="0"/>
              </a:rPr>
              <a:t>, </a:t>
            </a:r>
            <a:r>
              <a:rPr lang="ru-RU" sz="2000" dirty="0" err="1" smtClean="0">
                <a:latin typeface="Calibri" panose="020F0502020204030204" pitchFamily="34" charset="0"/>
              </a:rPr>
              <a:t>постдокторанти</a:t>
            </a:r>
            <a:r>
              <a:rPr lang="ru-RU" sz="2000" dirty="0" smtClean="0">
                <a:latin typeface="Calibri" panose="020F0502020204030204" pitchFamily="34" charset="0"/>
              </a:rPr>
              <a:t> и </a:t>
            </a:r>
            <a:r>
              <a:rPr lang="ru-RU" sz="2000" dirty="0" err="1" smtClean="0">
                <a:latin typeface="Calibri" panose="020F0502020204030204" pitchFamily="34" charset="0"/>
              </a:rPr>
              <a:t>млади</a:t>
            </a:r>
            <a:r>
              <a:rPr lang="ru-RU" sz="2000" dirty="0" smtClean="0">
                <a:latin typeface="Calibri" panose="020F0502020204030204" pitchFamily="34" charset="0"/>
              </a:rPr>
              <a:t> </a:t>
            </a:r>
            <a:r>
              <a:rPr lang="ru-RU" sz="2000" dirty="0" err="1" smtClean="0">
                <a:latin typeface="Calibri" panose="020F0502020204030204" pitchFamily="34" charset="0"/>
              </a:rPr>
              <a:t>учени</a:t>
            </a:r>
            <a:endParaRPr lang="en-US" altLang="bg-BG" sz="1900" dirty="0" smtClean="0">
              <a:solidFill>
                <a:schemeClr val="accent2"/>
              </a:solidFill>
              <a:latin typeface="Calibri" panose="020F0502020204030204" pitchFamily="34" charset="0"/>
            </a:endParaRPr>
          </a:p>
          <a:p>
            <a:pPr eaLnBrk="1" hangingPunct="1"/>
            <a:r>
              <a:rPr lang="bg-BG" altLang="bg-BG" sz="1900" b="1" dirty="0" smtClean="0">
                <a:latin typeface="Calibri" panose="020F0502020204030204" pitchFamily="34" charset="0"/>
              </a:rPr>
              <a:t>Повече информация/</a:t>
            </a:r>
            <a:r>
              <a:rPr lang="en-US" altLang="bg-BG" sz="1900" b="1" dirty="0" smtClean="0">
                <a:latin typeface="Calibri" panose="020F0502020204030204" pitchFamily="34" charset="0"/>
              </a:rPr>
              <a:t>More details</a:t>
            </a:r>
            <a:r>
              <a:rPr lang="en-US" altLang="bg-BG" sz="1900" dirty="0" smtClean="0">
                <a:latin typeface="Calibri" panose="020F0502020204030204" pitchFamily="34" charset="0"/>
              </a:rPr>
              <a:t>:</a:t>
            </a:r>
            <a:r>
              <a:rPr lang="bg-BG" altLang="bg-BG" sz="1900" dirty="0" smtClean="0">
                <a:latin typeface="Calibri" panose="020F0502020204030204" pitchFamily="34" charset="0"/>
              </a:rPr>
              <a:t> </a:t>
            </a:r>
            <a:r>
              <a:rPr lang="en-GB" sz="2000" dirty="0" smtClean="0">
                <a:latin typeface="Calibri" panose="020F0502020204030204" pitchFamily="34" charset="0"/>
              </a:rPr>
              <a:t>http://umispublic.minfin.bg/srchProjectInfo.aspx?id=93070</a:t>
            </a:r>
            <a:endParaRPr lang="bg-BG" altLang="bg-BG" sz="1900" dirty="0" smtClean="0">
              <a:solidFill>
                <a:schemeClr val="accent2"/>
              </a:solidFill>
              <a:latin typeface="Calibri" panose="020F0502020204030204" pitchFamily="34" charset="0"/>
            </a:endParaRPr>
          </a:p>
        </p:txBody>
      </p:sp>
      <p:sp>
        <p:nvSpPr>
          <p:cNvPr id="3" name="Title 2"/>
          <p:cNvSpPr>
            <a:spLocks noGrp="1"/>
          </p:cNvSpPr>
          <p:nvPr>
            <p:ph type="title"/>
          </p:nvPr>
        </p:nvSpPr>
        <p:spPr>
          <a:xfrm>
            <a:off x="457200" y="274638"/>
            <a:ext cx="8229600" cy="1282154"/>
          </a:xfrm>
        </p:spPr>
        <p:txBody>
          <a:bodyPr>
            <a:normAutofit fontScale="90000"/>
          </a:bodyPr>
          <a:lstStyle/>
          <a:p>
            <a:pPr eaLnBrk="1" fontAlgn="auto" hangingPunct="1">
              <a:spcAft>
                <a:spcPts val="0"/>
              </a:spcAft>
              <a:defRPr/>
            </a:pPr>
            <a:r>
              <a:rPr lang="ru-RU" altLang="bg-BG" sz="2700" dirty="0" err="1" smtClean="0">
                <a:effectLst/>
                <a:latin typeface="Calibri" panose="020F0502020204030204" pitchFamily="34" charset="0"/>
              </a:rPr>
              <a:t>Подпомагане</a:t>
            </a:r>
            <a:r>
              <a:rPr lang="ru-RU" altLang="bg-BG" sz="2700" dirty="0" smtClean="0">
                <a:effectLst/>
                <a:latin typeface="Calibri" panose="020F0502020204030204" pitchFamily="34" charset="0"/>
              </a:rPr>
              <a:t> </a:t>
            </a:r>
            <a:r>
              <a:rPr lang="ru-RU" altLang="bg-BG" sz="2700" dirty="0" err="1" smtClean="0">
                <a:effectLst/>
                <a:latin typeface="Calibri" panose="020F0502020204030204" pitchFamily="34" charset="0"/>
              </a:rPr>
              <a:t>израстването</a:t>
            </a:r>
            <a:r>
              <a:rPr lang="ru-RU" altLang="bg-BG" sz="2700" dirty="0" smtClean="0">
                <a:effectLst/>
                <a:latin typeface="Calibri" panose="020F0502020204030204" pitchFamily="34" charset="0"/>
              </a:rPr>
              <a:t> </a:t>
            </a:r>
            <a:r>
              <a:rPr lang="en-US" altLang="bg-BG" sz="2700" dirty="0" smtClean="0">
                <a:effectLst/>
                <a:latin typeface="Calibri" panose="020F0502020204030204" pitchFamily="34" charset="0"/>
              </a:rPr>
              <a:t/>
            </a:r>
            <a:br>
              <a:rPr lang="en-US" altLang="bg-BG" sz="2700" dirty="0" smtClean="0">
                <a:effectLst/>
                <a:latin typeface="Calibri" panose="020F0502020204030204" pitchFamily="34" charset="0"/>
              </a:rPr>
            </a:br>
            <a:r>
              <a:rPr lang="ru-RU" altLang="bg-BG" sz="2700" dirty="0" smtClean="0">
                <a:effectLst/>
                <a:latin typeface="Calibri" panose="020F0502020204030204" pitchFamily="34" charset="0"/>
              </a:rPr>
              <a:t>на </a:t>
            </a:r>
            <a:r>
              <a:rPr lang="ru-RU" altLang="bg-BG" sz="2700" dirty="0" err="1" smtClean="0">
                <a:effectLst/>
                <a:latin typeface="Calibri" panose="020F0502020204030204" pitchFamily="34" charset="0"/>
              </a:rPr>
              <a:t>научните</a:t>
            </a:r>
            <a:r>
              <a:rPr lang="ru-RU" altLang="bg-BG" sz="2700" dirty="0" smtClean="0">
                <a:effectLst/>
                <a:latin typeface="Calibri" panose="020F0502020204030204" pitchFamily="34" charset="0"/>
              </a:rPr>
              <a:t> кадри в </a:t>
            </a:r>
            <a:r>
              <a:rPr lang="ru-RU" altLang="bg-BG" sz="2700" dirty="0" err="1" smtClean="0">
                <a:effectLst/>
                <a:latin typeface="Calibri" panose="020F0502020204030204" pitchFamily="34" charset="0"/>
              </a:rPr>
              <a:t>инженерните</a:t>
            </a:r>
            <a:r>
              <a:rPr lang="ru-RU" altLang="bg-BG" sz="2700" dirty="0" smtClean="0">
                <a:effectLst/>
                <a:latin typeface="Calibri" panose="020F0502020204030204" pitchFamily="34" charset="0"/>
              </a:rPr>
              <a:t> науки и </a:t>
            </a:r>
            <a:r>
              <a:rPr lang="ru-RU" altLang="bg-BG" sz="2700" dirty="0" err="1" smtClean="0">
                <a:effectLst/>
                <a:latin typeface="Calibri" panose="020F0502020204030204" pitchFamily="34" charset="0"/>
              </a:rPr>
              <a:t>информационните</a:t>
            </a:r>
            <a:r>
              <a:rPr lang="ru-RU" altLang="bg-BG" sz="2700" dirty="0" smtClean="0">
                <a:effectLst/>
                <a:latin typeface="Calibri" panose="020F0502020204030204" pitchFamily="34" charset="0"/>
              </a:rPr>
              <a:t> </a:t>
            </a:r>
            <a:r>
              <a:rPr lang="bg-BG" altLang="bg-BG" sz="2700" dirty="0" smtClean="0">
                <a:effectLst/>
                <a:latin typeface="Calibri" panose="020F0502020204030204" pitchFamily="34" charset="0"/>
              </a:rPr>
              <a:t>т</a:t>
            </a:r>
            <a:r>
              <a:rPr lang="ru-RU" altLang="bg-BG" sz="2700" dirty="0" err="1" smtClean="0">
                <a:effectLst/>
                <a:latin typeface="Calibri" panose="020F0502020204030204" pitchFamily="34" charset="0"/>
              </a:rPr>
              <a:t>ехнологии</a:t>
            </a:r>
            <a:r>
              <a:rPr lang="en-US" altLang="bg-BG" sz="2700" dirty="0" smtClean="0">
                <a:effectLst/>
                <a:latin typeface="Calibri" panose="020F0502020204030204" pitchFamily="34" charset="0"/>
              </a:rPr>
              <a:t> </a:t>
            </a:r>
            <a:r>
              <a:rPr lang="en-US" sz="2700" dirty="0" smtClean="0">
                <a:solidFill>
                  <a:schemeClr val="accent2"/>
                </a:solidFill>
                <a:effectLst/>
                <a:latin typeface="Calibri" panose="020F0502020204030204" pitchFamily="34" charset="0"/>
              </a:rPr>
              <a:t>      </a:t>
            </a:r>
            <a:endParaRPr lang="bg-BG" sz="2700" dirty="0">
              <a:solidFill>
                <a:schemeClr val="accent2"/>
              </a:solidFill>
              <a:effectLst/>
              <a:latin typeface="Calibri" panose="020F0502020204030204" pitchFamily="34" charset="0"/>
            </a:endParaRPr>
          </a:p>
        </p:txBody>
      </p:sp>
      <p:sp>
        <p:nvSpPr>
          <p:cNvPr id="152580"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0"/>
            <a:ext cx="2915816" cy="74935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1"/>
          <p:cNvSpPr>
            <a:spLocks noGrp="1"/>
          </p:cNvSpPr>
          <p:nvPr>
            <p:ph idx="1"/>
          </p:nvPr>
        </p:nvSpPr>
        <p:spPr>
          <a:xfrm>
            <a:off x="323528" y="1700808"/>
            <a:ext cx="8229600" cy="4443406"/>
          </a:xfrm>
        </p:spPr>
        <p:txBody>
          <a:bodyPr/>
          <a:lstStyle/>
          <a:p>
            <a:pPr eaLnBrk="1" hangingPunct="1"/>
            <a:endParaRPr lang="bg-BG" altLang="bg-BG" sz="1900" b="1" dirty="0" smtClean="0">
              <a:latin typeface="Calibri" panose="020F0502020204030204" pitchFamily="34" charset="0"/>
            </a:endParaRPr>
          </a:p>
          <a:p>
            <a:pPr eaLnBrk="1" hangingPunct="1"/>
            <a:r>
              <a:rPr lang="bg-BG" altLang="bg-BG" sz="1900" b="1" dirty="0" smtClean="0">
                <a:latin typeface="Calibri" panose="020F0502020204030204" pitchFamily="34" charset="0"/>
              </a:rPr>
              <a:t>Име</a:t>
            </a:r>
            <a:r>
              <a:rPr lang="en-US" altLang="bg-BG" sz="1900" dirty="0" smtClean="0">
                <a:latin typeface="Calibri" panose="020F0502020204030204" pitchFamily="34" charset="0"/>
              </a:rPr>
              <a:t>: </a:t>
            </a:r>
            <a:r>
              <a:rPr lang="ru-RU" altLang="bg-BG" sz="1900" dirty="0" err="1">
                <a:latin typeface="Calibri" panose="020F0502020204030204" pitchFamily="34" charset="0"/>
              </a:rPr>
              <a:t>Актуализиране</a:t>
            </a:r>
            <a:r>
              <a:rPr lang="ru-RU" altLang="bg-BG" sz="1900" dirty="0">
                <a:latin typeface="Calibri" panose="020F0502020204030204" pitchFamily="34" charset="0"/>
              </a:rPr>
              <a:t> на </a:t>
            </a:r>
            <a:r>
              <a:rPr lang="ru-RU" altLang="bg-BG" sz="1900" dirty="0" err="1">
                <a:latin typeface="Calibri" panose="020F0502020204030204" pitchFamily="34" charset="0"/>
              </a:rPr>
              <a:t>учебни</a:t>
            </a:r>
            <a:r>
              <a:rPr lang="ru-RU" altLang="bg-BG" sz="1900" dirty="0">
                <a:latin typeface="Calibri" panose="020F0502020204030204" pitchFamily="34" charset="0"/>
              </a:rPr>
              <a:t> </a:t>
            </a:r>
            <a:r>
              <a:rPr lang="ru-RU" altLang="bg-BG" sz="1900" dirty="0" err="1">
                <a:latin typeface="Calibri" panose="020F0502020204030204" pitchFamily="34" charset="0"/>
              </a:rPr>
              <a:t>програми</a:t>
            </a:r>
            <a:r>
              <a:rPr lang="ru-RU" altLang="bg-BG" sz="1900" dirty="0">
                <a:latin typeface="Calibri" panose="020F0502020204030204" pitchFamily="34" charset="0"/>
              </a:rPr>
              <a:t> </a:t>
            </a:r>
            <a:br>
              <a:rPr lang="ru-RU" altLang="bg-BG" sz="1900" dirty="0">
                <a:latin typeface="Calibri" panose="020F0502020204030204" pitchFamily="34" charset="0"/>
              </a:rPr>
            </a:br>
            <a:r>
              <a:rPr lang="ru-RU" altLang="bg-BG" sz="1900" dirty="0" err="1">
                <a:latin typeface="Calibri" panose="020F0502020204030204" pitchFamily="34" charset="0"/>
              </a:rPr>
              <a:t>във</a:t>
            </a:r>
            <a:r>
              <a:rPr lang="ru-RU" altLang="bg-BG" sz="1900" dirty="0">
                <a:latin typeface="Calibri" panose="020F0502020204030204" pitchFamily="34" charset="0"/>
              </a:rPr>
              <a:t> </a:t>
            </a:r>
            <a:r>
              <a:rPr lang="ru-RU" altLang="bg-BG" sz="1900" dirty="0" err="1">
                <a:latin typeface="Calibri" panose="020F0502020204030204" pitchFamily="34" charset="0"/>
              </a:rPr>
              <a:t>факултет</a:t>
            </a:r>
            <a:r>
              <a:rPr lang="ru-RU" altLang="bg-BG" sz="1900" dirty="0">
                <a:latin typeface="Calibri" panose="020F0502020204030204" pitchFamily="34" charset="0"/>
              </a:rPr>
              <a:t> </a:t>
            </a:r>
            <a:r>
              <a:rPr lang="ru-RU" altLang="bg-BG" sz="1900" dirty="0" err="1">
                <a:latin typeface="Calibri" panose="020F0502020204030204" pitchFamily="34" charset="0"/>
              </a:rPr>
              <a:t>Електротехника</a:t>
            </a:r>
            <a:r>
              <a:rPr lang="ru-RU" altLang="bg-BG" sz="1900" dirty="0">
                <a:latin typeface="Calibri" panose="020F0502020204030204" pitchFamily="34" charset="0"/>
              </a:rPr>
              <a:t>, </a:t>
            </a:r>
            <a:r>
              <a:rPr lang="ru-RU" altLang="bg-BG" sz="1900" dirty="0" err="1">
                <a:latin typeface="Calibri" panose="020F0502020204030204" pitchFamily="34" charset="0"/>
              </a:rPr>
              <a:t>електроника</a:t>
            </a:r>
            <a:r>
              <a:rPr lang="ru-RU" altLang="bg-BG" sz="1900" dirty="0">
                <a:latin typeface="Calibri" panose="020F0502020204030204" pitchFamily="34" charset="0"/>
              </a:rPr>
              <a:t> и автоматика в </a:t>
            </a:r>
            <a:r>
              <a:rPr lang="ru-RU" altLang="bg-BG" sz="1900" dirty="0" err="1">
                <a:latin typeface="Calibri" panose="020F0502020204030204" pitchFamily="34" charset="0"/>
              </a:rPr>
              <a:t>съответствие</a:t>
            </a:r>
            <a:r>
              <a:rPr lang="ru-RU" altLang="bg-BG" sz="1900" dirty="0">
                <a:latin typeface="Calibri" panose="020F0502020204030204" pitchFamily="34" charset="0"/>
              </a:rPr>
              <a:t> с </a:t>
            </a:r>
            <a:r>
              <a:rPr lang="ru-RU" altLang="bg-BG" sz="1900" dirty="0" err="1">
                <a:latin typeface="Calibri" panose="020F0502020204030204" pitchFamily="34" charset="0"/>
              </a:rPr>
              <a:t>изикванията</a:t>
            </a:r>
            <a:r>
              <a:rPr lang="ru-RU" altLang="bg-BG" sz="1900" dirty="0">
                <a:latin typeface="Calibri" panose="020F0502020204030204" pitchFamily="34" charset="0"/>
              </a:rPr>
              <a:t> на </a:t>
            </a:r>
            <a:r>
              <a:rPr lang="ru-RU" altLang="bg-BG" sz="1900" dirty="0" err="1">
                <a:latin typeface="Calibri" panose="020F0502020204030204" pitchFamily="34" charset="0"/>
              </a:rPr>
              <a:t>пазара</a:t>
            </a:r>
            <a:r>
              <a:rPr lang="ru-RU" altLang="bg-BG" sz="1900" dirty="0">
                <a:latin typeface="Calibri" panose="020F0502020204030204" pitchFamily="34" charset="0"/>
              </a:rPr>
              <a:t> на </a:t>
            </a:r>
            <a:r>
              <a:rPr lang="ru-RU" altLang="bg-BG" sz="1900" dirty="0" smtClean="0">
                <a:latin typeface="Calibri" panose="020F0502020204030204" pitchFamily="34" charset="0"/>
              </a:rPr>
              <a:t>труда</a:t>
            </a:r>
            <a:r>
              <a:rPr lang="bg-BG" altLang="bg-BG" sz="1900" dirty="0" smtClean="0">
                <a:latin typeface="Calibri" panose="020F0502020204030204" pitchFamily="34" charset="0"/>
              </a:rPr>
              <a:t>, </a:t>
            </a:r>
            <a:r>
              <a:rPr lang="en-US" altLang="bg-BG" sz="1900" i="1" dirty="0" smtClean="0">
                <a:latin typeface="Calibri" panose="020F0502020204030204" pitchFamily="34" charset="0"/>
              </a:rPr>
              <a:t>BG051PO001-3.1.07-0045-C0001</a:t>
            </a:r>
          </a:p>
          <a:p>
            <a:pPr eaLnBrk="1" hangingPunct="1"/>
            <a:r>
              <a:rPr lang="bg-BG" altLang="bg-BG" sz="1900" b="1" dirty="0" smtClean="0">
                <a:latin typeface="Calibri" panose="020F0502020204030204" pitchFamily="34" charset="0"/>
              </a:rPr>
              <a:t>Програма</a:t>
            </a:r>
            <a:r>
              <a:rPr lang="bg-BG" altLang="bg-BG" sz="1900" dirty="0" smtClean="0">
                <a:latin typeface="Calibri" panose="020F0502020204030204" pitchFamily="34" charset="0"/>
              </a:rPr>
              <a:t>/</a:t>
            </a:r>
            <a:r>
              <a:rPr lang="en-US" altLang="bg-BG" sz="1900" dirty="0" smtClean="0">
                <a:latin typeface="Calibri" panose="020F0502020204030204" pitchFamily="34" charset="0"/>
              </a:rPr>
              <a:t>Fund:</a:t>
            </a:r>
            <a:r>
              <a:rPr lang="bg-BG" altLang="bg-BG" sz="1900" dirty="0" smtClean="0">
                <a:latin typeface="Calibri" panose="020F0502020204030204" pitchFamily="34" charset="0"/>
              </a:rPr>
              <a:t> </a:t>
            </a:r>
            <a:r>
              <a:rPr lang="ru-RU" altLang="bg-BG" sz="1900" dirty="0" smtClean="0">
                <a:latin typeface="Calibri" panose="020F0502020204030204" pitchFamily="34" charset="0"/>
              </a:rPr>
              <a:t>ОП "Развитие на </a:t>
            </a:r>
            <a:r>
              <a:rPr lang="ru-RU" altLang="bg-BG" sz="1900" dirty="0" err="1" smtClean="0">
                <a:latin typeface="Calibri" panose="020F0502020204030204" pitchFamily="34" charset="0"/>
              </a:rPr>
              <a:t>човешките</a:t>
            </a:r>
            <a:r>
              <a:rPr lang="ru-RU" altLang="bg-BG" sz="1900" dirty="0" smtClean="0">
                <a:latin typeface="Calibri" panose="020F0502020204030204" pitchFamily="34" charset="0"/>
              </a:rPr>
              <a:t> </a:t>
            </a:r>
            <a:r>
              <a:rPr lang="ru-RU" altLang="bg-BG" sz="1900" dirty="0" err="1" smtClean="0">
                <a:latin typeface="Calibri" panose="020F0502020204030204" pitchFamily="34" charset="0"/>
              </a:rPr>
              <a:t>ресурси</a:t>
            </a:r>
            <a:r>
              <a:rPr lang="ru-RU" altLang="bg-BG" sz="1900" dirty="0" smtClean="0">
                <a:latin typeface="Calibri" panose="020F0502020204030204" pitchFamily="34" charset="0"/>
              </a:rPr>
              <a:t> 2007-2013</a:t>
            </a:r>
            <a:r>
              <a:rPr lang="en-US" altLang="bg-BG" sz="1900" dirty="0" smtClean="0">
                <a:latin typeface="Calibri" panose="020F0502020204030204" pitchFamily="34" charset="0"/>
              </a:rPr>
              <a:t>”</a:t>
            </a:r>
            <a:endParaRPr lang="ru-RU" altLang="bg-BG" sz="1900" dirty="0" smtClean="0">
              <a:latin typeface="Calibri" panose="020F0502020204030204" pitchFamily="34" charset="0"/>
            </a:endParaRPr>
          </a:p>
          <a:p>
            <a:pPr eaLnBrk="1" hangingPunct="1"/>
            <a:r>
              <a:rPr lang="bg-BG" altLang="bg-BG" sz="1900" b="1" dirty="0" smtClean="0">
                <a:latin typeface="Calibri" panose="020F0502020204030204" pitchFamily="34" charset="0"/>
              </a:rPr>
              <a:t>Продължителност</a:t>
            </a:r>
            <a:r>
              <a:rPr lang="bg-BG" altLang="bg-BG" sz="1900" dirty="0" smtClean="0">
                <a:latin typeface="Calibri" panose="020F0502020204030204" pitchFamily="34" charset="0"/>
              </a:rPr>
              <a:t>/</a:t>
            </a:r>
            <a:r>
              <a:rPr lang="en-US" altLang="bg-BG" sz="1900" dirty="0" smtClean="0">
                <a:latin typeface="Calibri" panose="020F0502020204030204" pitchFamily="34" charset="0"/>
              </a:rPr>
              <a:t>Duration:2013-2015</a:t>
            </a:r>
          </a:p>
          <a:p>
            <a:pPr eaLnBrk="1" hangingPunct="1"/>
            <a:r>
              <a:rPr lang="bg-BG" altLang="bg-BG" sz="1600" b="1" dirty="0" smtClean="0">
                <a:latin typeface="Calibri" panose="020F0502020204030204" pitchFamily="34" charset="0"/>
              </a:rPr>
              <a:t>Цел</a:t>
            </a:r>
            <a:r>
              <a:rPr lang="en-US" altLang="bg-BG" sz="1600" b="1" dirty="0" smtClean="0">
                <a:latin typeface="Calibri" panose="020F0502020204030204" pitchFamily="34" charset="0"/>
              </a:rPr>
              <a:t>/Aim</a:t>
            </a:r>
            <a:r>
              <a:rPr lang="en-US" altLang="bg-BG" sz="1600" dirty="0" smtClean="0">
                <a:latin typeface="Calibri" panose="020F0502020204030204" pitchFamily="34" charset="0"/>
              </a:rPr>
              <a:t>: </a:t>
            </a:r>
            <a:r>
              <a:rPr lang="ru-RU" altLang="bg-BG" sz="1600" dirty="0" err="1">
                <a:latin typeface="Calibri" panose="020F0502020204030204" pitchFamily="34" charset="0"/>
              </a:rPr>
              <a:t>Целта</a:t>
            </a:r>
            <a:r>
              <a:rPr lang="ru-RU" altLang="bg-BG" sz="1600" dirty="0">
                <a:latin typeface="Calibri" panose="020F0502020204030204" pitchFamily="34" charset="0"/>
              </a:rPr>
              <a:t> на проекта е </a:t>
            </a:r>
            <a:r>
              <a:rPr lang="ru-RU" altLang="bg-BG" sz="1600" dirty="0" err="1">
                <a:latin typeface="Calibri" panose="020F0502020204030204" pitchFamily="34" charset="0"/>
              </a:rPr>
              <a:t>засилване</a:t>
            </a:r>
            <a:r>
              <a:rPr lang="ru-RU" altLang="bg-BG" sz="1600" dirty="0">
                <a:latin typeface="Calibri" panose="020F0502020204030204" pitchFamily="34" charset="0"/>
              </a:rPr>
              <a:t> на </a:t>
            </a:r>
            <a:r>
              <a:rPr lang="ru-RU" altLang="bg-BG" sz="1600" dirty="0" err="1">
                <a:latin typeface="Calibri" panose="020F0502020204030204" pitchFamily="34" charset="0"/>
              </a:rPr>
              <a:t>партньорството</a:t>
            </a:r>
            <a:r>
              <a:rPr lang="ru-RU" altLang="bg-BG" sz="1600" dirty="0">
                <a:latin typeface="Calibri" panose="020F0502020204030204" pitchFamily="34" charset="0"/>
              </a:rPr>
              <a:t> с бизнеса и </a:t>
            </a:r>
            <a:r>
              <a:rPr lang="ru-RU" altLang="bg-BG" sz="1600" dirty="0" err="1">
                <a:latin typeface="Calibri" panose="020F0502020204030204" pitchFamily="34" charset="0"/>
              </a:rPr>
              <a:t>научноизследователската</a:t>
            </a:r>
            <a:r>
              <a:rPr lang="ru-RU" altLang="bg-BG" sz="1600" dirty="0">
                <a:latin typeface="Calibri" panose="020F0502020204030204" pitchFamily="34" charset="0"/>
              </a:rPr>
              <a:t> </a:t>
            </a:r>
            <a:r>
              <a:rPr lang="ru-RU" altLang="bg-BG" sz="1600" dirty="0" err="1">
                <a:latin typeface="Calibri" panose="020F0502020204030204" pitchFamily="34" charset="0"/>
              </a:rPr>
              <a:t>общност</a:t>
            </a:r>
            <a:r>
              <a:rPr lang="ru-RU" altLang="bg-BG" sz="1600" dirty="0">
                <a:latin typeface="Calibri" panose="020F0502020204030204" pitchFamily="34" charset="0"/>
              </a:rPr>
              <a:t> за подготовка на </a:t>
            </a:r>
            <a:r>
              <a:rPr lang="ru-RU" altLang="bg-BG" sz="1600" dirty="0" err="1">
                <a:latin typeface="Calibri" panose="020F0502020204030204" pitchFamily="34" charset="0"/>
              </a:rPr>
              <a:t>висококвалифицирани</a:t>
            </a:r>
            <a:r>
              <a:rPr lang="ru-RU" altLang="bg-BG" sz="1600" dirty="0">
                <a:latin typeface="Calibri" panose="020F0502020204030204" pitchFamily="34" charset="0"/>
              </a:rPr>
              <a:t> </a:t>
            </a:r>
            <a:r>
              <a:rPr lang="ru-RU" altLang="bg-BG" sz="1600" dirty="0" err="1">
                <a:latin typeface="Calibri" panose="020F0502020204030204" pitchFamily="34" charset="0"/>
              </a:rPr>
              <a:t>специалисти</a:t>
            </a:r>
            <a:r>
              <a:rPr lang="ru-RU" altLang="bg-BG" sz="1600" dirty="0">
                <a:latin typeface="Calibri" panose="020F0502020204030204" pitchFamily="34" charset="0"/>
              </a:rPr>
              <a:t> от </a:t>
            </a:r>
            <a:r>
              <a:rPr lang="ru-RU" altLang="bg-BG" sz="1600" dirty="0" err="1">
                <a:latin typeface="Calibri" panose="020F0502020204030204" pitchFamily="34" charset="0"/>
              </a:rPr>
              <a:t>професионални</a:t>
            </a:r>
            <a:r>
              <a:rPr lang="ru-RU" altLang="bg-BG" sz="1600" dirty="0">
                <a:latin typeface="Calibri" panose="020F0502020204030204" pitchFamily="34" charset="0"/>
              </a:rPr>
              <a:t> направления „</a:t>
            </a:r>
            <a:r>
              <a:rPr lang="ru-RU" altLang="bg-BG" sz="1600" dirty="0" err="1">
                <a:latin typeface="Calibri" panose="020F0502020204030204" pitchFamily="34" charset="0"/>
              </a:rPr>
              <a:t>Електротехника</a:t>
            </a:r>
            <a:r>
              <a:rPr lang="ru-RU" altLang="bg-BG" sz="1600" dirty="0">
                <a:latin typeface="Calibri" panose="020F0502020204030204" pitchFamily="34" charset="0"/>
              </a:rPr>
              <a:t>, </a:t>
            </a:r>
            <a:r>
              <a:rPr lang="ru-RU" altLang="bg-BG" sz="1600" dirty="0" err="1">
                <a:latin typeface="Calibri" panose="020F0502020204030204" pitchFamily="34" charset="0"/>
              </a:rPr>
              <a:t>електроника</a:t>
            </a:r>
            <a:r>
              <a:rPr lang="ru-RU" altLang="bg-BG" sz="1600" dirty="0">
                <a:latin typeface="Calibri" panose="020F0502020204030204" pitchFamily="34" charset="0"/>
              </a:rPr>
              <a:t> и автоматика” и „</a:t>
            </a:r>
            <a:r>
              <a:rPr lang="ru-RU" altLang="bg-BG" sz="1600" dirty="0" err="1">
                <a:latin typeface="Calibri" panose="020F0502020204030204" pitchFamily="34" charset="0"/>
              </a:rPr>
              <a:t>Комуникационна</a:t>
            </a:r>
            <a:r>
              <a:rPr lang="ru-RU" altLang="bg-BG" sz="1600" dirty="0">
                <a:latin typeface="Calibri" panose="020F0502020204030204" pitchFamily="34" charset="0"/>
              </a:rPr>
              <a:t> и </a:t>
            </a:r>
            <a:r>
              <a:rPr lang="ru-RU" altLang="bg-BG" sz="1600" dirty="0" err="1">
                <a:latin typeface="Calibri" panose="020F0502020204030204" pitchFamily="34" charset="0"/>
              </a:rPr>
              <a:t>компютърна</a:t>
            </a:r>
            <a:r>
              <a:rPr lang="ru-RU" altLang="bg-BG" sz="1600" dirty="0">
                <a:latin typeface="Calibri" panose="020F0502020204030204" pitchFamily="34" charset="0"/>
              </a:rPr>
              <a:t> техника”, ОКС „</a:t>
            </a:r>
            <a:r>
              <a:rPr lang="ru-RU" altLang="bg-BG" sz="1600" dirty="0" err="1">
                <a:latin typeface="Calibri" panose="020F0502020204030204" pitchFamily="34" charset="0"/>
              </a:rPr>
              <a:t>бакалавър</a:t>
            </a:r>
            <a:r>
              <a:rPr lang="ru-RU" altLang="bg-BG" sz="1600" dirty="0">
                <a:latin typeface="Calibri" panose="020F0502020204030204" pitchFamily="34" charset="0"/>
              </a:rPr>
              <a:t>”, </a:t>
            </a:r>
            <a:r>
              <a:rPr lang="ru-RU" altLang="bg-BG" sz="1600" dirty="0" err="1">
                <a:latin typeface="Calibri" panose="020F0502020204030204" pitchFamily="34" charset="0"/>
              </a:rPr>
              <a:t>редовно</a:t>
            </a:r>
            <a:r>
              <a:rPr lang="ru-RU" altLang="bg-BG" sz="1600" dirty="0">
                <a:latin typeface="Calibri" panose="020F0502020204030204" pitchFamily="34" charset="0"/>
              </a:rPr>
              <a:t> обучение, </a:t>
            </a:r>
            <a:r>
              <a:rPr lang="ru-RU" altLang="bg-BG" sz="1600" dirty="0" err="1">
                <a:latin typeface="Calibri" panose="020F0502020204030204" pitchFamily="34" charset="0"/>
              </a:rPr>
              <a:t>отговарящи</a:t>
            </a:r>
            <a:r>
              <a:rPr lang="ru-RU" altLang="bg-BG" sz="1600" dirty="0">
                <a:latin typeface="Calibri" panose="020F0502020204030204" pitchFamily="34" charset="0"/>
              </a:rPr>
              <a:t> на </a:t>
            </a:r>
            <a:r>
              <a:rPr lang="ru-RU" altLang="bg-BG" sz="1600" dirty="0" err="1">
                <a:latin typeface="Calibri" panose="020F0502020204030204" pitchFamily="34" charset="0"/>
              </a:rPr>
              <a:t>съвременните</a:t>
            </a:r>
            <a:r>
              <a:rPr lang="ru-RU" altLang="bg-BG" sz="1600" dirty="0">
                <a:latin typeface="Calibri" panose="020F0502020204030204" pitchFamily="34" charset="0"/>
              </a:rPr>
              <a:t> </a:t>
            </a:r>
            <a:r>
              <a:rPr lang="ru-RU" altLang="bg-BG" sz="1600" dirty="0" err="1">
                <a:latin typeface="Calibri" panose="020F0502020204030204" pitchFamily="34" charset="0"/>
              </a:rPr>
              <a:t>изисквания</a:t>
            </a:r>
            <a:r>
              <a:rPr lang="ru-RU" altLang="bg-BG" sz="1600" dirty="0">
                <a:latin typeface="Calibri" panose="020F0502020204030204" pitchFamily="34" charset="0"/>
              </a:rPr>
              <a:t> на </a:t>
            </a:r>
            <a:r>
              <a:rPr lang="ru-RU" altLang="bg-BG" sz="1600" dirty="0" err="1">
                <a:latin typeface="Calibri" panose="020F0502020204030204" pitchFamily="34" charset="0"/>
              </a:rPr>
              <a:t>потребностите</a:t>
            </a:r>
            <a:r>
              <a:rPr lang="ru-RU" altLang="bg-BG" sz="1600" dirty="0">
                <a:latin typeface="Calibri" panose="020F0502020204030204" pitchFamily="34" charset="0"/>
              </a:rPr>
              <a:t> на </a:t>
            </a:r>
            <a:r>
              <a:rPr lang="ru-RU" altLang="bg-BG" sz="1600" dirty="0" err="1">
                <a:latin typeface="Calibri" panose="020F0502020204030204" pitchFamily="34" charset="0"/>
              </a:rPr>
              <a:t>пазара</a:t>
            </a:r>
            <a:r>
              <a:rPr lang="ru-RU" altLang="bg-BG" sz="1600" dirty="0">
                <a:latin typeface="Calibri" panose="020F0502020204030204" pitchFamily="34" charset="0"/>
              </a:rPr>
              <a:t> на труда за </a:t>
            </a:r>
            <a:r>
              <a:rPr lang="ru-RU" altLang="bg-BG" sz="1600" dirty="0" err="1">
                <a:latin typeface="Calibri" panose="020F0502020204030204" pitchFamily="34" charset="0"/>
              </a:rPr>
              <a:t>изграждане</a:t>
            </a:r>
            <a:r>
              <a:rPr lang="ru-RU" altLang="bg-BG" sz="1600" dirty="0">
                <a:latin typeface="Calibri" panose="020F0502020204030204" pitchFamily="34" charset="0"/>
              </a:rPr>
              <a:t> на </a:t>
            </a:r>
            <a:r>
              <a:rPr lang="ru-RU" altLang="bg-BG" sz="1600" dirty="0" err="1">
                <a:latin typeface="Calibri" panose="020F0502020204030204" pitchFamily="34" charset="0"/>
              </a:rPr>
              <a:t>икономика</a:t>
            </a:r>
            <a:r>
              <a:rPr lang="ru-RU" altLang="bg-BG" sz="1600" dirty="0">
                <a:latin typeface="Calibri" panose="020F0502020204030204" pitchFamily="34" charset="0"/>
              </a:rPr>
              <a:t>, основана на </a:t>
            </a:r>
            <a:r>
              <a:rPr lang="ru-RU" altLang="bg-BG" sz="1600" dirty="0" err="1" smtClean="0">
                <a:latin typeface="Calibri" panose="020F0502020204030204" pitchFamily="34" charset="0"/>
              </a:rPr>
              <a:t>знанието</a:t>
            </a:r>
            <a:endParaRPr lang="en-US" altLang="bg-BG" sz="1600" dirty="0" smtClean="0">
              <a:latin typeface="Calibri" panose="020F0502020204030204" pitchFamily="34" charset="0"/>
            </a:endParaRPr>
          </a:p>
          <a:p>
            <a:pPr eaLnBrk="1" hangingPunct="1"/>
            <a:r>
              <a:rPr lang="bg-BG" altLang="bg-BG" sz="1900" b="1" dirty="0" smtClean="0">
                <a:latin typeface="Calibri" panose="020F0502020204030204" pitchFamily="34" charset="0"/>
              </a:rPr>
              <a:t>Повече информация/</a:t>
            </a:r>
            <a:r>
              <a:rPr lang="en-US" altLang="bg-BG" sz="1900" b="1" dirty="0" smtClean="0">
                <a:latin typeface="Calibri" panose="020F0502020204030204" pitchFamily="34" charset="0"/>
              </a:rPr>
              <a:t>More details</a:t>
            </a:r>
            <a:r>
              <a:rPr lang="en-US" altLang="bg-BG" sz="1900" dirty="0" smtClean="0">
                <a:latin typeface="Calibri" panose="020F0502020204030204" pitchFamily="34" charset="0"/>
              </a:rPr>
              <a:t>:</a:t>
            </a:r>
            <a:r>
              <a:rPr lang="bg-BG" altLang="bg-BG" sz="1900" dirty="0" smtClean="0">
                <a:latin typeface="Calibri" panose="020F0502020204030204" pitchFamily="34" charset="0"/>
              </a:rPr>
              <a:t> </a:t>
            </a:r>
            <a:r>
              <a:rPr lang="en-GB" sz="1800" dirty="0">
                <a:latin typeface="Calibri" panose="020F0502020204030204" pitchFamily="34" charset="0"/>
                <a:hlinkClick r:id="rId2"/>
              </a:rPr>
              <a:t>http://</a:t>
            </a:r>
            <a:r>
              <a:rPr lang="en-GB" sz="1800" dirty="0" smtClean="0">
                <a:latin typeface="Calibri" panose="020F0502020204030204" pitchFamily="34" charset="0"/>
                <a:hlinkClick r:id="rId2"/>
              </a:rPr>
              <a:t>umispublic.government.bg/srchProjectInfo.aspx?id=89934</a:t>
            </a:r>
            <a:r>
              <a:rPr lang="en-GB" sz="1800" dirty="0" smtClean="0">
                <a:latin typeface="Calibri" panose="020F0502020204030204" pitchFamily="34" charset="0"/>
              </a:rPr>
              <a:t> </a:t>
            </a:r>
            <a:endParaRPr lang="bg-BG" altLang="bg-BG" sz="1800" dirty="0" smtClean="0">
              <a:solidFill>
                <a:schemeClr val="accent2"/>
              </a:solidFill>
              <a:latin typeface="Calibri" panose="020F0502020204030204" pitchFamily="34" charset="0"/>
            </a:endParaRPr>
          </a:p>
        </p:txBody>
      </p:sp>
      <p:sp>
        <p:nvSpPr>
          <p:cNvPr id="3" name="Title 2"/>
          <p:cNvSpPr>
            <a:spLocks noGrp="1"/>
          </p:cNvSpPr>
          <p:nvPr>
            <p:ph type="title"/>
          </p:nvPr>
        </p:nvSpPr>
        <p:spPr>
          <a:xfrm>
            <a:off x="457200" y="274638"/>
            <a:ext cx="8229600" cy="1282154"/>
          </a:xfrm>
        </p:spPr>
        <p:txBody>
          <a:bodyPr>
            <a:normAutofit fontScale="90000"/>
          </a:bodyPr>
          <a:lstStyle/>
          <a:p>
            <a:pPr eaLnBrk="1" fontAlgn="auto" hangingPunct="1">
              <a:spcAft>
                <a:spcPts val="0"/>
              </a:spcAft>
              <a:defRPr/>
            </a:pPr>
            <a:r>
              <a:rPr lang="en-US" sz="2700" dirty="0" smtClean="0">
                <a:solidFill>
                  <a:schemeClr val="tx1"/>
                </a:solidFill>
              </a:rPr>
              <a:t/>
            </a:r>
            <a:br>
              <a:rPr lang="en-US" sz="2700" dirty="0" smtClean="0">
                <a:solidFill>
                  <a:schemeClr val="tx1"/>
                </a:solidFill>
              </a:rPr>
            </a:br>
            <a:r>
              <a:rPr lang="ru-RU" altLang="bg-BG" sz="2200" dirty="0" err="1" smtClean="0">
                <a:latin typeface="Calibri" panose="020F0502020204030204" pitchFamily="34" charset="0"/>
              </a:rPr>
              <a:t>Актуализиране</a:t>
            </a:r>
            <a:r>
              <a:rPr lang="ru-RU" altLang="bg-BG" sz="2200" dirty="0" smtClean="0">
                <a:latin typeface="Calibri" panose="020F0502020204030204" pitchFamily="34" charset="0"/>
              </a:rPr>
              <a:t> </a:t>
            </a:r>
            <a:r>
              <a:rPr lang="ru-RU" altLang="bg-BG" sz="2200" dirty="0">
                <a:latin typeface="Calibri" panose="020F0502020204030204" pitchFamily="34" charset="0"/>
              </a:rPr>
              <a:t>на </a:t>
            </a:r>
            <a:r>
              <a:rPr lang="ru-RU" altLang="bg-BG" sz="2200" dirty="0" err="1">
                <a:latin typeface="Calibri" panose="020F0502020204030204" pitchFamily="34" charset="0"/>
              </a:rPr>
              <a:t>учебни</a:t>
            </a:r>
            <a:r>
              <a:rPr lang="ru-RU" altLang="bg-BG" sz="2200" dirty="0">
                <a:latin typeface="Calibri" panose="020F0502020204030204" pitchFamily="34" charset="0"/>
              </a:rPr>
              <a:t> </a:t>
            </a:r>
            <a:r>
              <a:rPr lang="ru-RU" altLang="bg-BG" sz="2200" dirty="0" err="1">
                <a:latin typeface="Calibri" panose="020F0502020204030204" pitchFamily="34" charset="0"/>
              </a:rPr>
              <a:t>програми</a:t>
            </a:r>
            <a:r>
              <a:rPr lang="ru-RU" altLang="bg-BG" sz="2200" dirty="0">
                <a:latin typeface="Calibri" panose="020F0502020204030204" pitchFamily="34" charset="0"/>
              </a:rPr>
              <a:t> </a:t>
            </a:r>
            <a:r>
              <a:rPr lang="en-US" altLang="bg-BG" sz="2200" dirty="0" smtClean="0">
                <a:latin typeface="Calibri" panose="020F0502020204030204" pitchFamily="34" charset="0"/>
              </a:rPr>
              <a:t/>
            </a:r>
            <a:br>
              <a:rPr lang="en-US" altLang="bg-BG" sz="2200" dirty="0" smtClean="0">
                <a:latin typeface="Calibri" panose="020F0502020204030204" pitchFamily="34" charset="0"/>
              </a:rPr>
            </a:br>
            <a:r>
              <a:rPr lang="ru-RU" altLang="bg-BG" sz="2200" dirty="0" err="1" smtClean="0">
                <a:latin typeface="Calibri" panose="020F0502020204030204" pitchFamily="34" charset="0"/>
              </a:rPr>
              <a:t>във</a:t>
            </a:r>
            <a:r>
              <a:rPr lang="ru-RU" altLang="bg-BG" sz="2200" dirty="0" smtClean="0">
                <a:latin typeface="Calibri" panose="020F0502020204030204" pitchFamily="34" charset="0"/>
              </a:rPr>
              <a:t> </a:t>
            </a:r>
            <a:r>
              <a:rPr lang="ru-RU" altLang="bg-BG" sz="2200" dirty="0" err="1">
                <a:latin typeface="Calibri" panose="020F0502020204030204" pitchFamily="34" charset="0"/>
              </a:rPr>
              <a:t>факултет</a:t>
            </a:r>
            <a:r>
              <a:rPr lang="ru-RU" altLang="bg-BG" sz="2200" dirty="0">
                <a:latin typeface="Calibri" panose="020F0502020204030204" pitchFamily="34" charset="0"/>
              </a:rPr>
              <a:t> </a:t>
            </a:r>
            <a:r>
              <a:rPr lang="ru-RU" altLang="bg-BG" sz="2200" dirty="0" err="1">
                <a:latin typeface="Calibri" panose="020F0502020204030204" pitchFamily="34" charset="0"/>
              </a:rPr>
              <a:t>Електротехника</a:t>
            </a:r>
            <a:r>
              <a:rPr lang="ru-RU" altLang="bg-BG" sz="2200" dirty="0">
                <a:latin typeface="Calibri" panose="020F0502020204030204" pitchFamily="34" charset="0"/>
              </a:rPr>
              <a:t>, </a:t>
            </a:r>
            <a:r>
              <a:rPr lang="ru-RU" altLang="bg-BG" sz="2200" dirty="0" err="1">
                <a:latin typeface="Calibri" panose="020F0502020204030204" pitchFamily="34" charset="0"/>
              </a:rPr>
              <a:t>електроника</a:t>
            </a:r>
            <a:r>
              <a:rPr lang="ru-RU" altLang="bg-BG" sz="2200" dirty="0">
                <a:latin typeface="Calibri" panose="020F0502020204030204" pitchFamily="34" charset="0"/>
              </a:rPr>
              <a:t> и автоматика в </a:t>
            </a:r>
            <a:r>
              <a:rPr lang="ru-RU" altLang="bg-BG" sz="2200" dirty="0" err="1">
                <a:latin typeface="Calibri" panose="020F0502020204030204" pitchFamily="34" charset="0"/>
              </a:rPr>
              <a:t>съответствие</a:t>
            </a:r>
            <a:r>
              <a:rPr lang="ru-RU" altLang="bg-BG" sz="2200" dirty="0">
                <a:latin typeface="Calibri" panose="020F0502020204030204" pitchFamily="34" charset="0"/>
              </a:rPr>
              <a:t> с </a:t>
            </a:r>
            <a:r>
              <a:rPr lang="ru-RU" altLang="bg-BG" sz="2200" dirty="0" err="1">
                <a:latin typeface="Calibri" panose="020F0502020204030204" pitchFamily="34" charset="0"/>
              </a:rPr>
              <a:t>изикванията</a:t>
            </a:r>
            <a:r>
              <a:rPr lang="ru-RU" altLang="bg-BG" sz="2200" dirty="0">
                <a:latin typeface="Calibri" panose="020F0502020204030204" pitchFamily="34" charset="0"/>
              </a:rPr>
              <a:t> на </a:t>
            </a:r>
            <a:r>
              <a:rPr lang="ru-RU" altLang="bg-BG" sz="2200" dirty="0" err="1">
                <a:latin typeface="Calibri" panose="020F0502020204030204" pitchFamily="34" charset="0"/>
              </a:rPr>
              <a:t>пазара</a:t>
            </a:r>
            <a:r>
              <a:rPr lang="ru-RU" altLang="bg-BG" sz="2200" dirty="0">
                <a:latin typeface="Calibri" panose="020F0502020204030204" pitchFamily="34" charset="0"/>
              </a:rPr>
              <a:t> на труда</a:t>
            </a:r>
            <a:endParaRPr lang="bg-BG" sz="2200" dirty="0">
              <a:solidFill>
                <a:schemeClr val="accent2"/>
              </a:solidFill>
              <a:latin typeface="Calibri" panose="020F0502020204030204" pitchFamily="34" charset="0"/>
            </a:endParaRPr>
          </a:p>
        </p:txBody>
      </p:sp>
      <p:sp>
        <p:nvSpPr>
          <p:cNvPr id="152580"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350" y="13428"/>
            <a:ext cx="2914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014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1"/>
          <p:cNvSpPr>
            <a:spLocks noGrp="1"/>
          </p:cNvSpPr>
          <p:nvPr>
            <p:ph idx="1"/>
          </p:nvPr>
        </p:nvSpPr>
        <p:spPr>
          <a:xfrm>
            <a:off x="323528" y="1700808"/>
            <a:ext cx="8229600" cy="4443406"/>
          </a:xfrm>
        </p:spPr>
        <p:txBody>
          <a:bodyPr/>
          <a:lstStyle/>
          <a:p>
            <a:pPr eaLnBrk="1" hangingPunct="1"/>
            <a:endParaRPr lang="bg-BG" altLang="bg-BG" sz="1900" b="1" dirty="0" smtClean="0">
              <a:latin typeface="Calibri" panose="020F0502020204030204" pitchFamily="34" charset="0"/>
            </a:endParaRPr>
          </a:p>
          <a:p>
            <a:pPr eaLnBrk="1" hangingPunct="1"/>
            <a:r>
              <a:rPr lang="bg-BG" altLang="bg-BG" sz="1900" b="1" dirty="0" smtClean="0">
                <a:latin typeface="Calibri" panose="020F0502020204030204" pitchFamily="34" charset="0"/>
              </a:rPr>
              <a:t>Име</a:t>
            </a:r>
            <a:r>
              <a:rPr lang="en-US" altLang="bg-BG" sz="1900" dirty="0" smtClean="0">
                <a:latin typeface="Calibri" panose="020F0502020204030204" pitchFamily="34" charset="0"/>
              </a:rPr>
              <a:t>: </a:t>
            </a:r>
            <a:r>
              <a:rPr lang="ru-RU" altLang="bg-BG" sz="1900" dirty="0">
                <a:latin typeface="Calibri" panose="020F0502020204030204" pitchFamily="34" charset="0"/>
              </a:rPr>
              <a:t>Проект „Наука и бизнес”</a:t>
            </a:r>
            <a:endParaRPr lang="en-US" altLang="bg-BG" sz="1900" dirty="0" smtClean="0">
              <a:latin typeface="Calibri" panose="020F0502020204030204" pitchFamily="34" charset="0"/>
            </a:endParaRPr>
          </a:p>
          <a:p>
            <a:pPr eaLnBrk="1" hangingPunct="1"/>
            <a:r>
              <a:rPr lang="en-US" altLang="bg-BG" sz="1900" i="1" dirty="0" smtClean="0">
                <a:latin typeface="Calibri" panose="020F0502020204030204" pitchFamily="34" charset="0"/>
              </a:rPr>
              <a:t>Name: BG051PO001/3.3-05-001</a:t>
            </a:r>
          </a:p>
          <a:p>
            <a:pPr eaLnBrk="1" hangingPunct="1"/>
            <a:r>
              <a:rPr lang="bg-BG" altLang="bg-BG" sz="1900" b="1" dirty="0" smtClean="0">
                <a:latin typeface="Calibri" panose="020F0502020204030204" pitchFamily="34" charset="0"/>
              </a:rPr>
              <a:t>Програма</a:t>
            </a:r>
            <a:r>
              <a:rPr lang="bg-BG" altLang="bg-BG" sz="1900" dirty="0" smtClean="0">
                <a:latin typeface="Calibri" panose="020F0502020204030204" pitchFamily="34" charset="0"/>
              </a:rPr>
              <a:t>/</a:t>
            </a:r>
            <a:r>
              <a:rPr lang="en-US" altLang="bg-BG" sz="1900" dirty="0" smtClean="0">
                <a:latin typeface="Calibri" panose="020F0502020204030204" pitchFamily="34" charset="0"/>
              </a:rPr>
              <a:t>Fund:</a:t>
            </a:r>
            <a:r>
              <a:rPr lang="bg-BG" altLang="bg-BG" sz="1900" dirty="0" smtClean="0">
                <a:latin typeface="Calibri" panose="020F0502020204030204" pitchFamily="34" charset="0"/>
              </a:rPr>
              <a:t> </a:t>
            </a:r>
            <a:r>
              <a:rPr lang="ru-RU" altLang="bg-BG" sz="1900" dirty="0" smtClean="0">
                <a:latin typeface="Calibri" panose="020F0502020204030204" pitchFamily="34" charset="0"/>
              </a:rPr>
              <a:t>ОП "Развитие на </a:t>
            </a:r>
            <a:r>
              <a:rPr lang="ru-RU" altLang="bg-BG" sz="1900" dirty="0" err="1" smtClean="0">
                <a:latin typeface="Calibri" panose="020F0502020204030204" pitchFamily="34" charset="0"/>
              </a:rPr>
              <a:t>човешките</a:t>
            </a:r>
            <a:r>
              <a:rPr lang="ru-RU" altLang="bg-BG" sz="1900" dirty="0" smtClean="0">
                <a:latin typeface="Calibri" panose="020F0502020204030204" pitchFamily="34" charset="0"/>
              </a:rPr>
              <a:t> </a:t>
            </a:r>
            <a:r>
              <a:rPr lang="ru-RU" altLang="bg-BG" sz="1900" dirty="0" err="1" smtClean="0">
                <a:latin typeface="Calibri" panose="020F0502020204030204" pitchFamily="34" charset="0"/>
              </a:rPr>
              <a:t>ресурси</a:t>
            </a:r>
            <a:r>
              <a:rPr lang="ru-RU" altLang="bg-BG" sz="1900" dirty="0" smtClean="0">
                <a:latin typeface="Calibri" panose="020F0502020204030204" pitchFamily="34" charset="0"/>
              </a:rPr>
              <a:t> 2007-2013</a:t>
            </a:r>
            <a:r>
              <a:rPr lang="en-US" altLang="bg-BG" sz="1900" dirty="0" smtClean="0">
                <a:latin typeface="Calibri" panose="020F0502020204030204" pitchFamily="34" charset="0"/>
              </a:rPr>
              <a:t>”</a:t>
            </a:r>
            <a:endParaRPr lang="ru-RU" altLang="bg-BG" sz="1900" dirty="0" smtClean="0">
              <a:latin typeface="Calibri" panose="020F0502020204030204" pitchFamily="34" charset="0"/>
            </a:endParaRPr>
          </a:p>
          <a:p>
            <a:pPr eaLnBrk="1" hangingPunct="1"/>
            <a:r>
              <a:rPr lang="bg-BG" altLang="bg-BG" sz="1900" b="1" dirty="0" smtClean="0">
                <a:latin typeface="Calibri" panose="020F0502020204030204" pitchFamily="34" charset="0"/>
              </a:rPr>
              <a:t>Продължителност</a:t>
            </a:r>
            <a:r>
              <a:rPr lang="bg-BG" altLang="bg-BG" sz="1900" dirty="0" smtClean="0">
                <a:latin typeface="Calibri" panose="020F0502020204030204" pitchFamily="34" charset="0"/>
              </a:rPr>
              <a:t>/</a:t>
            </a:r>
            <a:r>
              <a:rPr lang="en-US" altLang="bg-BG" sz="1900" dirty="0" smtClean="0">
                <a:latin typeface="Calibri" panose="020F0502020204030204" pitchFamily="34" charset="0"/>
              </a:rPr>
              <a:t>Duration:2011-2015</a:t>
            </a:r>
          </a:p>
          <a:p>
            <a:pPr eaLnBrk="1" hangingPunct="1"/>
            <a:r>
              <a:rPr lang="bg-BG" altLang="bg-BG" sz="1600" b="1" dirty="0" smtClean="0">
                <a:latin typeface="Calibri" panose="020F0502020204030204" pitchFamily="34" charset="0"/>
              </a:rPr>
              <a:t>Цел</a:t>
            </a:r>
            <a:r>
              <a:rPr lang="en-US" altLang="bg-BG" sz="1600" b="1" dirty="0" smtClean="0">
                <a:latin typeface="Calibri" panose="020F0502020204030204" pitchFamily="34" charset="0"/>
              </a:rPr>
              <a:t>/Aim</a:t>
            </a:r>
            <a:r>
              <a:rPr lang="en-US" altLang="bg-BG" sz="1600" dirty="0" smtClean="0">
                <a:latin typeface="Calibri" panose="020F0502020204030204" pitchFamily="34" charset="0"/>
              </a:rPr>
              <a:t>: </a:t>
            </a:r>
            <a:r>
              <a:rPr lang="ru-RU" altLang="bg-BG" sz="2000" dirty="0" err="1">
                <a:latin typeface="Calibri" panose="020F0502020204030204" pitchFamily="34" charset="0"/>
              </a:rPr>
              <a:t>Основна</a:t>
            </a:r>
            <a:r>
              <a:rPr lang="ru-RU" altLang="bg-BG" sz="2000" dirty="0">
                <a:latin typeface="Calibri" panose="020F0502020204030204" pitchFamily="34" charset="0"/>
              </a:rPr>
              <a:t> цел на проекта е </a:t>
            </a:r>
            <a:r>
              <a:rPr lang="ru-RU" altLang="bg-BG" sz="2000" dirty="0" err="1">
                <a:latin typeface="Calibri" panose="020F0502020204030204" pitchFamily="34" charset="0"/>
              </a:rPr>
              <a:t>създаване</a:t>
            </a:r>
            <a:r>
              <a:rPr lang="ru-RU" altLang="bg-BG" sz="2000" dirty="0">
                <a:latin typeface="Calibri" panose="020F0502020204030204" pitchFamily="34" charset="0"/>
              </a:rPr>
              <a:t> на благоприятна среда за активно взаимодействие между </a:t>
            </a:r>
            <a:r>
              <a:rPr lang="ru-RU" altLang="bg-BG" sz="2000" dirty="0" err="1">
                <a:latin typeface="Calibri" panose="020F0502020204030204" pitchFamily="34" charset="0"/>
              </a:rPr>
              <a:t>науката</a:t>
            </a:r>
            <a:r>
              <a:rPr lang="ru-RU" altLang="bg-BG" sz="2000" dirty="0">
                <a:latin typeface="Calibri" panose="020F0502020204030204" pitchFamily="34" charset="0"/>
              </a:rPr>
              <a:t> и бизнеса и </a:t>
            </a:r>
            <a:r>
              <a:rPr lang="ru-RU" altLang="bg-BG" sz="2000" dirty="0" err="1">
                <a:latin typeface="Calibri" panose="020F0502020204030204" pitchFamily="34" charset="0"/>
              </a:rPr>
              <a:t>стабилни</a:t>
            </a:r>
            <a:r>
              <a:rPr lang="ru-RU" altLang="bg-BG" sz="2000" dirty="0">
                <a:latin typeface="Calibri" panose="020F0502020204030204" pitchFamily="34" charset="0"/>
              </a:rPr>
              <a:t> и </a:t>
            </a:r>
            <a:r>
              <a:rPr lang="ru-RU" altLang="bg-BG" sz="2000" dirty="0" err="1">
                <a:latin typeface="Calibri" panose="020F0502020204030204" pitchFamily="34" charset="0"/>
              </a:rPr>
              <a:t>устойчиви</a:t>
            </a:r>
            <a:r>
              <a:rPr lang="ru-RU" altLang="bg-BG" sz="2000" dirty="0">
                <a:latin typeface="Calibri" panose="020F0502020204030204" pitchFamily="34" charset="0"/>
              </a:rPr>
              <a:t> </a:t>
            </a:r>
            <a:r>
              <a:rPr lang="ru-RU" altLang="bg-BG" sz="2000" dirty="0" err="1">
                <a:latin typeface="Calibri" panose="020F0502020204030204" pitchFamily="34" charset="0"/>
              </a:rPr>
              <a:t>партньорства</a:t>
            </a:r>
            <a:r>
              <a:rPr lang="ru-RU" altLang="bg-BG" sz="2000" dirty="0">
                <a:latin typeface="Calibri" panose="020F0502020204030204" pitchFamily="34" charset="0"/>
              </a:rPr>
              <a:t> между </a:t>
            </a:r>
            <a:r>
              <a:rPr lang="ru-RU" altLang="bg-BG" sz="2000" dirty="0" err="1">
                <a:latin typeface="Calibri" panose="020F0502020204030204" pitchFamily="34" charset="0"/>
              </a:rPr>
              <a:t>основните</a:t>
            </a:r>
            <a:r>
              <a:rPr lang="ru-RU" altLang="bg-BG" sz="2000" dirty="0">
                <a:latin typeface="Calibri" panose="020F0502020204030204" pitchFamily="34" charset="0"/>
              </a:rPr>
              <a:t> </a:t>
            </a:r>
            <a:r>
              <a:rPr lang="ru-RU" altLang="bg-BG" sz="2000" dirty="0" err="1">
                <a:latin typeface="Calibri" panose="020F0502020204030204" pitchFamily="34" charset="0"/>
              </a:rPr>
              <a:t>компоненти</a:t>
            </a:r>
            <a:r>
              <a:rPr lang="ru-RU" altLang="bg-BG" sz="2000" dirty="0">
                <a:latin typeface="Calibri" panose="020F0502020204030204" pitchFamily="34" charset="0"/>
              </a:rPr>
              <a:t> на „</a:t>
            </a:r>
            <a:r>
              <a:rPr lang="ru-RU" altLang="bg-BG" sz="2000" dirty="0" err="1">
                <a:latin typeface="Calibri" panose="020F0502020204030204" pitchFamily="34" charset="0"/>
              </a:rPr>
              <a:t>триъгълника</a:t>
            </a:r>
            <a:r>
              <a:rPr lang="ru-RU" altLang="bg-BG" sz="2000" dirty="0">
                <a:latin typeface="Calibri" panose="020F0502020204030204" pitchFamily="34" charset="0"/>
              </a:rPr>
              <a:t> на </a:t>
            </a:r>
            <a:r>
              <a:rPr lang="ru-RU" altLang="bg-BG" sz="2000" dirty="0" err="1">
                <a:latin typeface="Calibri" panose="020F0502020204030204" pitchFamily="34" charset="0"/>
              </a:rPr>
              <a:t>знанието</a:t>
            </a:r>
            <a:r>
              <a:rPr lang="ru-RU" altLang="bg-BG" sz="2000" dirty="0">
                <a:latin typeface="Calibri" panose="020F0502020204030204" pitchFamily="34" charset="0"/>
              </a:rPr>
              <a:t>” – </a:t>
            </a:r>
            <a:r>
              <a:rPr lang="ru-RU" altLang="bg-BG" sz="2000" dirty="0" err="1">
                <a:latin typeface="Calibri" panose="020F0502020204030204" pitchFamily="34" charset="0"/>
              </a:rPr>
              <a:t>учените</a:t>
            </a:r>
            <a:r>
              <a:rPr lang="ru-RU" altLang="bg-BG" sz="2000" dirty="0">
                <a:latin typeface="Calibri" panose="020F0502020204030204" pitchFamily="34" charset="0"/>
              </a:rPr>
              <a:t>, </a:t>
            </a:r>
            <a:r>
              <a:rPr lang="ru-RU" altLang="bg-BG" sz="2000" dirty="0" err="1">
                <a:latin typeface="Calibri" panose="020F0502020204030204" pitchFamily="34" charset="0"/>
              </a:rPr>
              <a:t>научните</a:t>
            </a:r>
            <a:r>
              <a:rPr lang="ru-RU" altLang="bg-BG" sz="2000" dirty="0">
                <a:latin typeface="Calibri" panose="020F0502020204030204" pitchFamily="34" charset="0"/>
              </a:rPr>
              <a:t> </a:t>
            </a:r>
            <a:r>
              <a:rPr lang="ru-RU" altLang="bg-BG" sz="2000" dirty="0" err="1">
                <a:latin typeface="Calibri" panose="020F0502020204030204" pitchFamily="34" charset="0"/>
              </a:rPr>
              <a:t>изследвания</a:t>
            </a:r>
            <a:r>
              <a:rPr lang="ru-RU" altLang="bg-BG" sz="2000" dirty="0">
                <a:latin typeface="Calibri" panose="020F0502020204030204" pitchFamily="34" charset="0"/>
              </a:rPr>
              <a:t> и </a:t>
            </a:r>
            <a:r>
              <a:rPr lang="ru-RU" altLang="bg-BG" sz="2000" dirty="0" err="1">
                <a:latin typeface="Calibri" panose="020F0502020204030204" pitchFamily="34" charset="0"/>
              </a:rPr>
              <a:t>реализацията</a:t>
            </a:r>
            <a:r>
              <a:rPr lang="ru-RU" altLang="bg-BG" sz="2000" dirty="0">
                <a:latin typeface="Calibri" panose="020F0502020204030204" pitchFamily="34" charset="0"/>
              </a:rPr>
              <a:t> на </a:t>
            </a:r>
            <a:r>
              <a:rPr lang="ru-RU" altLang="bg-BG" sz="2000" dirty="0" err="1">
                <a:latin typeface="Calibri" panose="020F0502020204030204" pitchFamily="34" charset="0"/>
              </a:rPr>
              <a:t>научните</a:t>
            </a:r>
            <a:r>
              <a:rPr lang="ru-RU" altLang="bg-BG" sz="2000" dirty="0">
                <a:latin typeface="Calibri" panose="020F0502020204030204" pitchFamily="34" charset="0"/>
              </a:rPr>
              <a:t> </a:t>
            </a:r>
            <a:r>
              <a:rPr lang="ru-RU" altLang="bg-BG" sz="2000" dirty="0" err="1">
                <a:latin typeface="Calibri" panose="020F0502020204030204" pitchFamily="34" charset="0"/>
              </a:rPr>
              <a:t>резултати</a:t>
            </a:r>
            <a:r>
              <a:rPr lang="ru-RU" altLang="bg-BG" sz="2000" dirty="0" smtClean="0">
                <a:latin typeface="Calibri" panose="020F0502020204030204" pitchFamily="34" charset="0"/>
              </a:rPr>
              <a:t>.</a:t>
            </a:r>
            <a:endParaRPr lang="en-US" altLang="bg-BG" sz="2000" dirty="0" smtClean="0">
              <a:latin typeface="Calibri" panose="020F0502020204030204" pitchFamily="34" charset="0"/>
            </a:endParaRPr>
          </a:p>
          <a:p>
            <a:pPr eaLnBrk="1" hangingPunct="1"/>
            <a:r>
              <a:rPr lang="bg-BG" altLang="bg-BG" sz="1900" b="1" dirty="0" smtClean="0">
                <a:latin typeface="Calibri" panose="020F0502020204030204" pitchFamily="34" charset="0"/>
              </a:rPr>
              <a:t>Повече информация/</a:t>
            </a:r>
            <a:r>
              <a:rPr lang="en-US" altLang="bg-BG" sz="1900" b="1" dirty="0" smtClean="0">
                <a:latin typeface="Calibri" panose="020F0502020204030204" pitchFamily="34" charset="0"/>
              </a:rPr>
              <a:t>More details</a:t>
            </a:r>
            <a:r>
              <a:rPr lang="en-US" altLang="bg-BG" sz="1900" dirty="0" smtClean="0">
                <a:latin typeface="Calibri" panose="020F0502020204030204" pitchFamily="34" charset="0"/>
              </a:rPr>
              <a:t>:</a:t>
            </a:r>
            <a:r>
              <a:rPr lang="bg-BG" altLang="bg-BG" sz="1900" dirty="0" smtClean="0">
                <a:latin typeface="Calibri" panose="020F0502020204030204" pitchFamily="34" charset="0"/>
              </a:rPr>
              <a:t> </a:t>
            </a:r>
            <a:r>
              <a:rPr lang="en-GB" sz="2000" dirty="0">
                <a:latin typeface="Calibri" panose="020F0502020204030204" pitchFamily="34" charset="0"/>
                <a:hlinkClick r:id="rId2"/>
              </a:rPr>
              <a:t>http://s2b.mon.bg/bg/home</a:t>
            </a:r>
            <a:r>
              <a:rPr lang="en-GB" sz="2000" dirty="0" smtClean="0">
                <a:latin typeface="Calibri" panose="020F0502020204030204" pitchFamily="34" charset="0"/>
                <a:hlinkClick r:id="rId2"/>
              </a:rPr>
              <a:t>/</a:t>
            </a:r>
            <a:r>
              <a:rPr lang="en-GB" sz="2000" dirty="0" smtClean="0">
                <a:latin typeface="Calibri" panose="020F0502020204030204" pitchFamily="34" charset="0"/>
              </a:rPr>
              <a:t> </a:t>
            </a:r>
            <a:endParaRPr lang="bg-BG" altLang="bg-BG" sz="1900" dirty="0" smtClean="0">
              <a:solidFill>
                <a:schemeClr val="accent2"/>
              </a:solidFill>
              <a:latin typeface="Calibri" panose="020F0502020204030204" pitchFamily="34" charset="0"/>
            </a:endParaRPr>
          </a:p>
        </p:txBody>
      </p:sp>
      <p:sp>
        <p:nvSpPr>
          <p:cNvPr id="3" name="Title 2"/>
          <p:cNvSpPr>
            <a:spLocks noGrp="1"/>
          </p:cNvSpPr>
          <p:nvPr>
            <p:ph type="title"/>
          </p:nvPr>
        </p:nvSpPr>
        <p:spPr>
          <a:xfrm>
            <a:off x="457200" y="274638"/>
            <a:ext cx="8229600" cy="1282154"/>
          </a:xfrm>
        </p:spPr>
        <p:txBody>
          <a:bodyPr>
            <a:normAutofit/>
          </a:bodyPr>
          <a:lstStyle/>
          <a:p>
            <a:pPr eaLnBrk="1" fontAlgn="auto" hangingPunct="1">
              <a:spcAft>
                <a:spcPts val="0"/>
              </a:spcAft>
              <a:defRPr/>
            </a:pPr>
            <a:r>
              <a:rPr lang="en-US" sz="2700" dirty="0" smtClean="0">
                <a:solidFill>
                  <a:schemeClr val="tx1"/>
                </a:solidFill>
              </a:rPr>
              <a:t/>
            </a:r>
            <a:br>
              <a:rPr lang="en-US" sz="2700" dirty="0" smtClean="0">
                <a:solidFill>
                  <a:schemeClr val="tx1"/>
                </a:solidFill>
              </a:rPr>
            </a:br>
            <a:r>
              <a:rPr lang="ru-RU" altLang="bg-BG" sz="2200" dirty="0" smtClean="0">
                <a:latin typeface="Calibri" panose="020F0502020204030204" pitchFamily="34" charset="0"/>
              </a:rPr>
              <a:t>Проект </a:t>
            </a:r>
            <a:r>
              <a:rPr lang="ru-RU" altLang="bg-BG" sz="2200" dirty="0">
                <a:latin typeface="Calibri" panose="020F0502020204030204" pitchFamily="34" charset="0"/>
              </a:rPr>
              <a:t>„Наука и бизнес”</a:t>
            </a:r>
            <a:endParaRPr lang="bg-BG" sz="2200" dirty="0">
              <a:solidFill>
                <a:schemeClr val="accent2"/>
              </a:solidFill>
              <a:latin typeface="Calibri" panose="020F0502020204030204" pitchFamily="34" charset="0"/>
            </a:endParaRPr>
          </a:p>
        </p:txBody>
      </p:sp>
      <p:sp>
        <p:nvSpPr>
          <p:cNvPr id="152580"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1114" y="44624"/>
            <a:ext cx="1417390" cy="1440160"/>
          </a:xfrm>
          <a:prstGeom prst="rect">
            <a:avLst/>
          </a:prstGeom>
        </p:spPr>
      </p:pic>
    </p:spTree>
    <p:extLst>
      <p:ext uri="{BB962C8B-B14F-4D97-AF65-F5344CB8AC3E}">
        <p14:creationId xmlns:p14="http://schemas.microsoft.com/office/powerpoint/2010/main" val="2835109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1"/>
          <p:cNvSpPr>
            <a:spLocks noGrp="1"/>
          </p:cNvSpPr>
          <p:nvPr>
            <p:ph idx="1"/>
          </p:nvPr>
        </p:nvSpPr>
        <p:spPr>
          <a:xfrm>
            <a:off x="214282" y="1903434"/>
            <a:ext cx="8229600" cy="4525962"/>
          </a:xfrm>
        </p:spPr>
        <p:txBody>
          <a:bodyPr/>
          <a:lstStyle/>
          <a:p>
            <a:pPr eaLnBrk="1" hangingPunct="1"/>
            <a:r>
              <a:rPr lang="bg-BG" altLang="bg-BG" sz="1900" b="1" dirty="0" smtClean="0">
                <a:latin typeface="Calibri" panose="020F0502020204030204" pitchFamily="34" charset="0"/>
              </a:rPr>
              <a:t>Име</a:t>
            </a:r>
            <a:r>
              <a:rPr lang="en-US" altLang="bg-BG" sz="1900" dirty="0" smtClean="0">
                <a:latin typeface="Calibri" panose="020F0502020204030204" pitchFamily="34" charset="0"/>
              </a:rPr>
              <a:t>: </a:t>
            </a:r>
            <a:r>
              <a:rPr lang="ru-RU" altLang="bg-BG" sz="1900" dirty="0" smtClean="0">
                <a:latin typeface="Calibri" panose="020F0502020204030204" pitchFamily="34" charset="0"/>
              </a:rPr>
              <a:t>Чист </a:t>
            </a:r>
            <a:r>
              <a:rPr lang="ru-RU" altLang="bg-BG" sz="1900" dirty="0" err="1" smtClean="0">
                <a:latin typeface="Calibri" panose="020F0502020204030204" pitchFamily="34" charset="0"/>
              </a:rPr>
              <a:t>достъп</a:t>
            </a:r>
            <a:r>
              <a:rPr lang="ru-RU" altLang="bg-BG" sz="1900" dirty="0" smtClean="0">
                <a:latin typeface="Calibri" panose="020F0502020204030204" pitchFamily="34" charset="0"/>
              </a:rPr>
              <a:t> в </a:t>
            </a:r>
            <a:r>
              <a:rPr lang="ru-RU" altLang="bg-BG" sz="1900" dirty="0" err="1" smtClean="0">
                <a:latin typeface="Calibri" panose="020F0502020204030204" pitchFamily="34" charset="0"/>
              </a:rPr>
              <a:t>трансгранична</a:t>
            </a:r>
            <a:r>
              <a:rPr lang="ru-RU" altLang="bg-BG" sz="1900" dirty="0" smtClean="0">
                <a:latin typeface="Calibri" panose="020F0502020204030204" pitchFamily="34" charset="0"/>
              </a:rPr>
              <a:t> зона Калараш – </a:t>
            </a:r>
            <a:r>
              <a:rPr lang="ru-RU" altLang="bg-BG" sz="1900" dirty="0" err="1" smtClean="0">
                <a:latin typeface="Calibri" panose="020F0502020204030204" pitchFamily="34" charset="0"/>
              </a:rPr>
              <a:t>Силистра</a:t>
            </a:r>
            <a:endParaRPr lang="en-US" altLang="bg-BG" sz="1900" dirty="0" smtClean="0">
              <a:latin typeface="Calibri" panose="020F0502020204030204" pitchFamily="34" charset="0"/>
            </a:endParaRPr>
          </a:p>
          <a:p>
            <a:pPr eaLnBrk="1" hangingPunct="1"/>
            <a:r>
              <a:rPr lang="en-US" altLang="bg-BG" sz="1900" b="1" i="1" dirty="0" smtClean="0">
                <a:latin typeface="Calibri" panose="020F0502020204030204" pitchFamily="34" charset="0"/>
              </a:rPr>
              <a:t>Name:</a:t>
            </a:r>
            <a:r>
              <a:rPr lang="en-US" altLang="bg-BG" sz="1900" i="1" dirty="0" smtClean="0">
                <a:latin typeface="Calibri" panose="020F0502020204030204" pitchFamily="34" charset="0"/>
              </a:rPr>
              <a:t> Clean Access in </a:t>
            </a:r>
            <a:r>
              <a:rPr lang="en-US" altLang="bg-BG" sz="1900" i="1" dirty="0" err="1" smtClean="0">
                <a:latin typeface="Calibri" panose="020F0502020204030204" pitchFamily="34" charset="0"/>
              </a:rPr>
              <a:t>Calarasi-Silistra</a:t>
            </a:r>
            <a:r>
              <a:rPr lang="en-US" altLang="bg-BG" sz="1900" i="1" dirty="0" smtClean="0">
                <a:latin typeface="Calibri" panose="020F0502020204030204" pitchFamily="34" charset="0"/>
              </a:rPr>
              <a:t> Cross-border Area,</a:t>
            </a:r>
            <a:r>
              <a:rPr lang="ru-RU" altLang="bg-BG" sz="1900" i="1" dirty="0" smtClean="0">
                <a:latin typeface="Calibri" panose="020F0502020204030204" pitchFamily="34" charset="0"/>
              </a:rPr>
              <a:t> </a:t>
            </a:r>
            <a:r>
              <a:rPr lang="ru-RU" altLang="bg-BG" sz="1900" i="1" dirty="0" err="1" smtClean="0">
                <a:latin typeface="Calibri" panose="020F0502020204030204" pitchFamily="34" charset="0"/>
              </a:rPr>
              <a:t>реф</a:t>
            </a:r>
            <a:r>
              <a:rPr lang="ru-RU" altLang="bg-BG" sz="1900" i="1" dirty="0" smtClean="0">
                <a:latin typeface="Calibri" panose="020F0502020204030204" pitchFamily="34" charset="0"/>
              </a:rPr>
              <a:t>. № 2 (3i)-1.1-7, МИС-ЕТК КОД 118</a:t>
            </a:r>
            <a:r>
              <a:rPr lang="en-US" altLang="bg-BG" sz="1900" i="1" dirty="0" smtClean="0">
                <a:latin typeface="Calibri" panose="020F0502020204030204" pitchFamily="34" charset="0"/>
              </a:rPr>
              <a:t>  </a:t>
            </a:r>
          </a:p>
          <a:p>
            <a:pPr eaLnBrk="1" hangingPunct="1"/>
            <a:r>
              <a:rPr lang="bg-BG" altLang="bg-BG" sz="1900" b="1" dirty="0" smtClean="0">
                <a:latin typeface="Calibri" panose="020F0502020204030204" pitchFamily="34" charset="0"/>
              </a:rPr>
              <a:t>Програма</a:t>
            </a:r>
            <a:r>
              <a:rPr lang="bg-BG" altLang="bg-BG" sz="1900" dirty="0" smtClean="0">
                <a:latin typeface="Calibri" panose="020F0502020204030204" pitchFamily="34" charset="0"/>
              </a:rPr>
              <a:t>/</a:t>
            </a:r>
            <a:r>
              <a:rPr lang="en-US" altLang="bg-BG" sz="1900" dirty="0" smtClean="0">
                <a:latin typeface="Calibri" panose="020F0502020204030204" pitchFamily="34" charset="0"/>
              </a:rPr>
              <a:t>Fund:</a:t>
            </a:r>
            <a:r>
              <a:rPr lang="bg-BG" altLang="bg-BG" sz="1900" dirty="0" smtClean="0">
                <a:latin typeface="Calibri" panose="020F0502020204030204" pitchFamily="34" charset="0"/>
              </a:rPr>
              <a:t> </a:t>
            </a:r>
            <a:r>
              <a:rPr lang="ru-RU" altLang="bg-BG" sz="1900" dirty="0" err="1" smtClean="0">
                <a:latin typeface="Calibri" panose="020F0502020204030204" pitchFamily="34" charset="0"/>
              </a:rPr>
              <a:t>Трансгранично</a:t>
            </a:r>
            <a:r>
              <a:rPr lang="ru-RU" altLang="bg-BG" sz="1900" dirty="0" smtClean="0">
                <a:latin typeface="Calibri" panose="020F0502020204030204" pitchFamily="34" charset="0"/>
              </a:rPr>
              <a:t> </a:t>
            </a:r>
            <a:r>
              <a:rPr lang="ru-RU" altLang="bg-BG" sz="1900" dirty="0" err="1" smtClean="0">
                <a:latin typeface="Calibri" panose="020F0502020204030204" pitchFamily="34" charset="0"/>
              </a:rPr>
              <a:t>сътрудничество</a:t>
            </a:r>
            <a:r>
              <a:rPr lang="ru-RU" altLang="bg-BG" sz="1900" dirty="0" smtClean="0">
                <a:latin typeface="Calibri" panose="020F0502020204030204" pitchFamily="34" charset="0"/>
              </a:rPr>
              <a:t> </a:t>
            </a:r>
            <a:r>
              <a:rPr lang="ru-RU" altLang="bg-BG" sz="1900" dirty="0" err="1" smtClean="0">
                <a:latin typeface="Calibri" panose="020F0502020204030204" pitchFamily="34" charset="0"/>
              </a:rPr>
              <a:t>Румъния</a:t>
            </a:r>
            <a:r>
              <a:rPr lang="ru-RU" altLang="bg-BG" sz="1900" dirty="0" smtClean="0">
                <a:latin typeface="Calibri" panose="020F0502020204030204" pitchFamily="34" charset="0"/>
              </a:rPr>
              <a:t> </a:t>
            </a:r>
            <a:r>
              <a:rPr lang="ru-RU" altLang="bg-BG" sz="1900" dirty="0" err="1" smtClean="0">
                <a:latin typeface="Calibri" panose="020F0502020204030204" pitchFamily="34" charset="0"/>
              </a:rPr>
              <a:t>България</a:t>
            </a:r>
            <a:r>
              <a:rPr lang="ru-RU" altLang="bg-BG" sz="1900" dirty="0" smtClean="0">
                <a:latin typeface="Calibri" panose="020F0502020204030204" pitchFamily="34" charset="0"/>
              </a:rPr>
              <a:t> 2007-2013 </a:t>
            </a:r>
          </a:p>
          <a:p>
            <a:pPr eaLnBrk="1" hangingPunct="1"/>
            <a:r>
              <a:rPr lang="bg-BG" altLang="bg-BG" sz="1900" b="1" dirty="0" smtClean="0">
                <a:latin typeface="Calibri" panose="020F0502020204030204" pitchFamily="34" charset="0"/>
              </a:rPr>
              <a:t>Продължителност</a:t>
            </a:r>
            <a:r>
              <a:rPr lang="bg-BG" altLang="bg-BG" sz="1900" dirty="0" smtClean="0">
                <a:latin typeface="Calibri" panose="020F0502020204030204" pitchFamily="34" charset="0"/>
              </a:rPr>
              <a:t>/</a:t>
            </a:r>
            <a:r>
              <a:rPr lang="en-US" altLang="bg-BG" sz="1900" dirty="0" smtClean="0">
                <a:latin typeface="Calibri" panose="020F0502020204030204" pitchFamily="34" charset="0"/>
              </a:rPr>
              <a:t>Duration:2013-2015</a:t>
            </a:r>
          </a:p>
          <a:p>
            <a:pPr eaLnBrk="1" hangingPunct="1"/>
            <a:r>
              <a:rPr lang="bg-BG" altLang="bg-BG" sz="1900" b="1" dirty="0" smtClean="0">
                <a:latin typeface="Calibri" panose="020F0502020204030204" pitchFamily="34" charset="0"/>
              </a:rPr>
              <a:t>Цел</a:t>
            </a:r>
            <a:r>
              <a:rPr lang="en-US" altLang="bg-BG" sz="1900" dirty="0" smtClean="0">
                <a:latin typeface="Calibri" panose="020F0502020204030204" pitchFamily="34" charset="0"/>
              </a:rPr>
              <a:t>: </a:t>
            </a:r>
            <a:r>
              <a:rPr lang="ru-RU" altLang="bg-BG" sz="1900" dirty="0" err="1" smtClean="0">
                <a:latin typeface="Calibri" panose="020F0502020204030204" pitchFamily="34" charset="0"/>
              </a:rPr>
              <a:t>Целта</a:t>
            </a:r>
            <a:r>
              <a:rPr lang="ru-RU" altLang="bg-BG" sz="1900" dirty="0" smtClean="0">
                <a:latin typeface="Calibri" panose="020F0502020204030204" pitchFamily="34" charset="0"/>
              </a:rPr>
              <a:t> на проекта е да се </a:t>
            </a:r>
            <a:r>
              <a:rPr lang="ru-RU" altLang="bg-BG" sz="1900" dirty="0" err="1" smtClean="0">
                <a:latin typeface="Calibri" panose="020F0502020204030204" pitchFamily="34" charset="0"/>
              </a:rPr>
              <a:t>свържат</a:t>
            </a:r>
            <a:r>
              <a:rPr lang="ru-RU" altLang="bg-BG" sz="1900" dirty="0" smtClean="0">
                <a:latin typeface="Calibri" panose="020F0502020204030204" pitchFamily="34" charset="0"/>
              </a:rPr>
              <a:t> </a:t>
            </a:r>
            <a:r>
              <a:rPr lang="ru-RU" altLang="bg-BG" sz="1900" dirty="0" err="1" smtClean="0">
                <a:latin typeface="Calibri" panose="020F0502020204030204" pitchFamily="34" charset="0"/>
              </a:rPr>
              <a:t>местните</a:t>
            </a:r>
            <a:r>
              <a:rPr lang="ru-RU" altLang="bg-BG" sz="1900" dirty="0" smtClean="0">
                <a:latin typeface="Calibri" panose="020F0502020204030204" pitchFamily="34" charset="0"/>
              </a:rPr>
              <a:t> стратегии за </a:t>
            </a:r>
            <a:r>
              <a:rPr lang="ru-RU" altLang="bg-BG" sz="1900" dirty="0" err="1" smtClean="0">
                <a:latin typeface="Calibri" panose="020F0502020204030204" pitchFamily="34" charset="0"/>
              </a:rPr>
              <a:t>обществения</a:t>
            </a:r>
            <a:r>
              <a:rPr lang="ru-RU" altLang="bg-BG" sz="1900" dirty="0" smtClean="0">
                <a:latin typeface="Calibri" panose="020F0502020204030204" pitchFamily="34" charset="0"/>
              </a:rPr>
              <a:t> транспорт за да се </a:t>
            </a:r>
            <a:r>
              <a:rPr lang="ru-RU" altLang="bg-BG" sz="1900" dirty="0" err="1" smtClean="0">
                <a:latin typeface="Calibri" panose="020F0502020204030204" pitchFamily="34" charset="0"/>
              </a:rPr>
              <a:t>гарантира</a:t>
            </a:r>
            <a:r>
              <a:rPr lang="ru-RU" altLang="bg-BG" sz="1900" dirty="0" smtClean="0">
                <a:latin typeface="Calibri" panose="020F0502020204030204" pitchFamily="34" charset="0"/>
              </a:rPr>
              <a:t> </a:t>
            </a:r>
            <a:r>
              <a:rPr lang="ru-RU" altLang="bg-BG" sz="1900" dirty="0" err="1" smtClean="0">
                <a:latin typeface="Calibri" panose="020F0502020204030204" pitchFamily="34" charset="0"/>
              </a:rPr>
              <a:t>успешното</a:t>
            </a:r>
            <a:r>
              <a:rPr lang="ru-RU" altLang="bg-BG" sz="1900" dirty="0" smtClean="0">
                <a:latin typeface="Calibri" panose="020F0502020204030204" pitchFamily="34" charset="0"/>
              </a:rPr>
              <a:t> </a:t>
            </a:r>
            <a:r>
              <a:rPr lang="ru-RU" altLang="bg-BG" sz="1900" dirty="0" err="1" smtClean="0">
                <a:latin typeface="Calibri" panose="020F0502020204030204" pitchFamily="34" charset="0"/>
              </a:rPr>
              <a:t>преминаване</a:t>
            </a:r>
            <a:r>
              <a:rPr lang="ru-RU" altLang="bg-BG" sz="1900" dirty="0" smtClean="0">
                <a:latin typeface="Calibri" panose="020F0502020204030204" pitchFamily="34" charset="0"/>
              </a:rPr>
              <a:t> на потока от хора и стоки на </a:t>
            </a:r>
            <a:r>
              <a:rPr lang="ru-RU" altLang="bg-BG" sz="1900" dirty="0" err="1" smtClean="0">
                <a:latin typeface="Calibri" panose="020F0502020204030204" pitchFamily="34" charset="0"/>
              </a:rPr>
              <a:t>контролно-пропускателните</a:t>
            </a:r>
            <a:r>
              <a:rPr lang="ru-RU" altLang="bg-BG" sz="1900" dirty="0" smtClean="0">
                <a:latin typeface="Calibri" panose="020F0502020204030204" pitchFamily="34" charset="0"/>
              </a:rPr>
              <a:t> </a:t>
            </a:r>
            <a:r>
              <a:rPr lang="ru-RU" altLang="bg-BG" sz="1900" dirty="0" err="1" smtClean="0">
                <a:latin typeface="Calibri" panose="020F0502020204030204" pitchFamily="34" charset="0"/>
              </a:rPr>
              <a:t>пунктове</a:t>
            </a:r>
            <a:r>
              <a:rPr lang="ru-RU" altLang="bg-BG" sz="1900" dirty="0" smtClean="0">
                <a:latin typeface="Calibri" panose="020F0502020204030204" pitchFamily="34" charset="0"/>
              </a:rPr>
              <a:t>.</a:t>
            </a:r>
            <a:endParaRPr lang="en-US" altLang="bg-BG" sz="1900" dirty="0" smtClean="0">
              <a:latin typeface="Calibri" panose="020F0502020204030204" pitchFamily="34" charset="0"/>
            </a:endParaRPr>
          </a:p>
          <a:p>
            <a:pPr eaLnBrk="1" hangingPunct="1"/>
            <a:r>
              <a:rPr lang="en-US" altLang="bg-BG" sz="1900" b="1" i="1" dirty="0" smtClean="0">
                <a:latin typeface="Calibri" panose="020F0502020204030204" pitchFamily="34" charset="0"/>
              </a:rPr>
              <a:t>Aim: </a:t>
            </a:r>
            <a:r>
              <a:rPr lang="en-US" altLang="bg-BG" sz="1900" i="1" dirty="0" smtClean="0">
                <a:latin typeface="Calibri" panose="020F0502020204030204" pitchFamily="34" charset="0"/>
              </a:rPr>
              <a:t>The project aims to connect the local strategies on public transport to assure people and goods flow to the crossing points</a:t>
            </a:r>
            <a:endParaRPr lang="bg-BG" altLang="bg-BG" sz="1900" i="1" dirty="0" smtClean="0">
              <a:latin typeface="Calibri" panose="020F0502020204030204" pitchFamily="34" charset="0"/>
            </a:endParaRPr>
          </a:p>
          <a:p>
            <a:pPr eaLnBrk="1" hangingPunct="1"/>
            <a:r>
              <a:rPr lang="bg-BG" altLang="bg-BG" sz="2000" b="1" dirty="0" smtClean="0">
                <a:latin typeface="Calibri" panose="020F0502020204030204" pitchFamily="34" charset="0"/>
              </a:rPr>
              <a:t>Повече информация/</a:t>
            </a:r>
            <a:r>
              <a:rPr lang="en-US" altLang="bg-BG" sz="2000" b="1" dirty="0" smtClean="0">
                <a:latin typeface="Calibri" panose="020F0502020204030204" pitchFamily="34" charset="0"/>
              </a:rPr>
              <a:t>More details</a:t>
            </a:r>
            <a:r>
              <a:rPr lang="en-US" altLang="bg-BG" sz="2000" dirty="0" smtClean="0">
                <a:latin typeface="Calibri" panose="020F0502020204030204" pitchFamily="34" charset="0"/>
              </a:rPr>
              <a:t>:</a:t>
            </a:r>
            <a:r>
              <a:rPr lang="bg-BG" altLang="bg-BG" sz="2000" dirty="0" smtClean="0">
                <a:latin typeface="Calibri" panose="020F0502020204030204" pitchFamily="34" charset="0"/>
              </a:rPr>
              <a:t> </a:t>
            </a:r>
            <a:r>
              <a:rPr lang="en-GB" sz="2000" dirty="0" smtClean="0">
                <a:latin typeface="Calibri" panose="020F0502020204030204" pitchFamily="34" charset="0"/>
              </a:rPr>
              <a:t>http://www.obs-silistra.com/dz_zeleno_pristanishte_01_2013.pdf</a:t>
            </a:r>
            <a:endParaRPr lang="en-US" altLang="bg-BG" sz="1900" i="1" dirty="0" smtClean="0">
              <a:latin typeface="Calibri" panose="020F0502020204030204" pitchFamily="34" charset="0"/>
            </a:endParaRPr>
          </a:p>
        </p:txBody>
      </p:sp>
      <p:sp>
        <p:nvSpPr>
          <p:cNvPr id="3" name="Title 2"/>
          <p:cNvSpPr>
            <a:spLocks noGrp="1"/>
          </p:cNvSpPr>
          <p:nvPr>
            <p:ph type="title"/>
          </p:nvPr>
        </p:nvSpPr>
        <p:spPr>
          <a:xfrm>
            <a:off x="285720" y="428612"/>
            <a:ext cx="8229600" cy="1143000"/>
          </a:xfrm>
        </p:spPr>
        <p:txBody>
          <a:bodyPr>
            <a:noAutofit/>
          </a:bodyPr>
          <a:lstStyle/>
          <a:p>
            <a:pPr eaLnBrk="1" fontAlgn="auto" hangingPunct="1">
              <a:spcAft>
                <a:spcPts val="0"/>
              </a:spcAft>
              <a:defRPr/>
            </a:pPr>
            <a:r>
              <a:rPr lang="bg-BG" sz="2800" dirty="0" smtClean="0">
                <a:solidFill>
                  <a:schemeClr val="tx1"/>
                </a:solidFill>
              </a:rPr>
              <a:t>    </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altLang="bg-BG" sz="2400" i="1" dirty="0" smtClean="0">
                <a:solidFill>
                  <a:prstClr val="black"/>
                </a:solidFill>
                <a:effectLst/>
                <a:latin typeface="Calibri" panose="020F0502020204030204" pitchFamily="34" charset="0"/>
              </a:rPr>
              <a:t>Clean </a:t>
            </a:r>
            <a:r>
              <a:rPr lang="en-US" altLang="bg-BG" sz="2400" i="1" dirty="0">
                <a:solidFill>
                  <a:prstClr val="black"/>
                </a:solidFill>
                <a:effectLst/>
                <a:latin typeface="Calibri" panose="020F0502020204030204" pitchFamily="34" charset="0"/>
              </a:rPr>
              <a:t>Access in </a:t>
            </a:r>
            <a:r>
              <a:rPr lang="en-US" altLang="bg-BG" sz="2400" i="1" dirty="0" err="1">
                <a:solidFill>
                  <a:prstClr val="black"/>
                </a:solidFill>
                <a:effectLst/>
                <a:latin typeface="Calibri" panose="020F0502020204030204" pitchFamily="34" charset="0"/>
              </a:rPr>
              <a:t>Calarasi-Silistra</a:t>
            </a:r>
            <a:r>
              <a:rPr lang="en-US" altLang="bg-BG" sz="2400" i="1" dirty="0">
                <a:solidFill>
                  <a:prstClr val="black"/>
                </a:solidFill>
                <a:effectLst/>
                <a:latin typeface="Calibri" panose="020F0502020204030204" pitchFamily="34" charset="0"/>
              </a:rPr>
              <a:t> Cross-border </a:t>
            </a:r>
            <a:r>
              <a:rPr lang="en-US" altLang="bg-BG" sz="2400" i="1" dirty="0" smtClean="0">
                <a:solidFill>
                  <a:prstClr val="black"/>
                </a:solidFill>
                <a:effectLst/>
                <a:latin typeface="Calibri" panose="020F0502020204030204" pitchFamily="34" charset="0"/>
              </a:rPr>
              <a:t>Area</a:t>
            </a:r>
            <a:endParaRPr lang="bg-BG" sz="2400" dirty="0">
              <a:solidFill>
                <a:schemeClr val="accent2"/>
              </a:solidFill>
              <a:latin typeface="Calibri" panose="020F0502020204030204" pitchFamily="34" charset="0"/>
            </a:endParaRPr>
          </a:p>
        </p:txBody>
      </p:sp>
      <p:sp>
        <p:nvSpPr>
          <p:cNvPr id="155652"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155653" name="Picture 5"/>
          <p:cNvPicPr>
            <a:picLocks noChangeAspect="1" noChangeArrowheads="1"/>
          </p:cNvPicPr>
          <p:nvPr/>
        </p:nvPicPr>
        <p:blipFill>
          <a:blip r:embed="rId2" cstate="print"/>
          <a:srcRect/>
          <a:stretch>
            <a:fillRect/>
          </a:stretch>
        </p:blipFill>
        <p:spPr bwMode="auto">
          <a:xfrm>
            <a:off x="1403350" y="115888"/>
            <a:ext cx="5746750" cy="852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0808"/>
            <a:ext cx="8229600" cy="4968552"/>
          </a:xfrm>
        </p:spPr>
        <p:txBody>
          <a:bodyPr/>
          <a:lstStyle/>
          <a:p>
            <a:pPr lvl="0" eaLnBrk="1" hangingPunct="1">
              <a:buClr>
                <a:srgbClr val="2DA2BF"/>
              </a:buClr>
            </a:pPr>
            <a:r>
              <a:rPr lang="bg-BG" altLang="bg-BG" sz="1900" b="1" dirty="0">
                <a:solidFill>
                  <a:prstClr val="black"/>
                </a:solidFill>
                <a:latin typeface="Calibri" panose="020F0502020204030204" pitchFamily="34" charset="0"/>
              </a:rPr>
              <a:t>Име</a:t>
            </a:r>
            <a:r>
              <a:rPr lang="en-US" altLang="bg-BG" sz="1900" dirty="0">
                <a:solidFill>
                  <a:prstClr val="black"/>
                </a:solidFill>
                <a:latin typeface="Calibri" panose="020F0502020204030204" pitchFamily="34" charset="0"/>
              </a:rPr>
              <a:t>: </a:t>
            </a:r>
            <a:r>
              <a:rPr lang="ru-RU" altLang="bg-BG" sz="1900" dirty="0">
                <a:solidFill>
                  <a:prstClr val="black"/>
                </a:solidFill>
                <a:latin typeface="Calibri" panose="020F0502020204030204" pitchFamily="34" charset="0"/>
              </a:rPr>
              <a:t>Мрежа и </a:t>
            </a:r>
            <a:r>
              <a:rPr lang="ru-RU" altLang="bg-BG" sz="1900" dirty="0" err="1">
                <a:solidFill>
                  <a:prstClr val="black"/>
                </a:solidFill>
                <a:latin typeface="Calibri" panose="020F0502020204030204" pitchFamily="34" charset="0"/>
              </a:rPr>
              <a:t>уеб</a:t>
            </a:r>
            <a:r>
              <a:rPr lang="ru-RU" altLang="bg-BG" sz="1900" dirty="0">
                <a:solidFill>
                  <a:prstClr val="black"/>
                </a:solidFill>
                <a:latin typeface="Calibri" panose="020F0502020204030204" pitchFamily="34" charset="0"/>
              </a:rPr>
              <a:t> платформа за </a:t>
            </a:r>
            <a:r>
              <a:rPr lang="ru-RU" altLang="bg-BG" sz="1900" dirty="0" err="1">
                <a:solidFill>
                  <a:prstClr val="black"/>
                </a:solidFill>
                <a:latin typeface="Calibri" panose="020F0502020204030204" pitchFamily="34" charset="0"/>
              </a:rPr>
              <a:t>подобряване</a:t>
            </a:r>
            <a:r>
              <a:rPr lang="ru-RU" altLang="bg-BG" sz="1900" dirty="0">
                <a:solidFill>
                  <a:prstClr val="black"/>
                </a:solidFill>
                <a:latin typeface="Calibri" panose="020F0502020204030204" pitchFamily="34" charset="0"/>
              </a:rPr>
              <a:t> на </a:t>
            </a:r>
            <a:r>
              <a:rPr lang="ru-RU" altLang="bg-BG" sz="1900" dirty="0" err="1">
                <a:solidFill>
                  <a:prstClr val="black"/>
                </a:solidFill>
                <a:latin typeface="Calibri" panose="020F0502020204030204" pitchFamily="34" charset="0"/>
              </a:rPr>
              <a:t>обществената</a:t>
            </a:r>
            <a:r>
              <a:rPr lang="ru-RU" altLang="bg-BG" sz="1900" dirty="0">
                <a:solidFill>
                  <a:prstClr val="black"/>
                </a:solidFill>
                <a:latin typeface="Calibri" panose="020F0502020204030204" pitchFamily="34" charset="0"/>
              </a:rPr>
              <a:t> </a:t>
            </a:r>
            <a:r>
              <a:rPr lang="ru-RU" altLang="bg-BG" sz="1900" dirty="0" err="1">
                <a:solidFill>
                  <a:prstClr val="black"/>
                </a:solidFill>
                <a:latin typeface="Calibri" panose="020F0502020204030204" pitchFamily="34" charset="0"/>
              </a:rPr>
              <a:t>информираност</a:t>
            </a:r>
            <a:r>
              <a:rPr lang="ru-RU" altLang="bg-BG" sz="1900" dirty="0">
                <a:solidFill>
                  <a:prstClr val="black"/>
                </a:solidFill>
                <a:latin typeface="Calibri" panose="020F0502020204030204" pitchFamily="34" charset="0"/>
              </a:rPr>
              <a:t> за </a:t>
            </a:r>
            <a:r>
              <a:rPr lang="ru-RU" altLang="bg-BG" sz="1900" dirty="0" err="1">
                <a:solidFill>
                  <a:prstClr val="black"/>
                </a:solidFill>
                <a:latin typeface="Calibri" panose="020F0502020204030204" pitchFamily="34" charset="0"/>
              </a:rPr>
              <a:t>опазване</a:t>
            </a:r>
            <a:r>
              <a:rPr lang="ru-RU" altLang="bg-BG" sz="1900" dirty="0">
                <a:solidFill>
                  <a:prstClr val="black"/>
                </a:solidFill>
                <a:latin typeface="Calibri" panose="020F0502020204030204" pitchFamily="34" charset="0"/>
              </a:rPr>
              <a:t> и </a:t>
            </a:r>
            <a:r>
              <a:rPr lang="ru-RU" altLang="bg-BG" sz="1900" dirty="0" err="1">
                <a:solidFill>
                  <a:prstClr val="black"/>
                </a:solidFill>
                <a:latin typeface="Calibri" panose="020F0502020204030204" pitchFamily="34" charset="0"/>
              </a:rPr>
              <a:t>регулиране</a:t>
            </a:r>
            <a:r>
              <a:rPr lang="ru-RU" altLang="bg-BG" sz="1900" dirty="0">
                <a:solidFill>
                  <a:prstClr val="black"/>
                </a:solidFill>
                <a:latin typeface="Calibri" panose="020F0502020204030204" pitchFamily="34" charset="0"/>
              </a:rPr>
              <a:t> на в </a:t>
            </a:r>
            <a:r>
              <a:rPr lang="ru-RU" altLang="bg-BG" sz="1900" dirty="0" err="1">
                <a:solidFill>
                  <a:prstClr val="black"/>
                </a:solidFill>
                <a:latin typeface="Calibri" panose="020F0502020204030204" pitchFamily="34" charset="0"/>
              </a:rPr>
              <a:t>трансграничния</a:t>
            </a:r>
            <a:r>
              <a:rPr lang="ru-RU" altLang="bg-BG" sz="1900" dirty="0">
                <a:solidFill>
                  <a:prstClr val="black"/>
                </a:solidFill>
                <a:latin typeface="Calibri" panose="020F0502020204030204" pitchFamily="34" charset="0"/>
              </a:rPr>
              <a:t> регион </a:t>
            </a:r>
            <a:r>
              <a:rPr lang="ru-RU" altLang="bg-BG" sz="1900" dirty="0" err="1">
                <a:solidFill>
                  <a:prstClr val="black"/>
                </a:solidFill>
                <a:latin typeface="Calibri" panose="020F0502020204030204" pitchFamily="34" charset="0"/>
              </a:rPr>
              <a:t>Гюргево</a:t>
            </a:r>
            <a:r>
              <a:rPr lang="ru-RU" altLang="bg-BG" sz="1900" dirty="0">
                <a:solidFill>
                  <a:prstClr val="black"/>
                </a:solidFill>
                <a:latin typeface="Calibri" panose="020F0502020204030204" pitchFamily="34" charset="0"/>
              </a:rPr>
              <a:t>- </a:t>
            </a:r>
            <a:r>
              <a:rPr lang="ru-RU" altLang="bg-BG" sz="1900" dirty="0" err="1">
                <a:solidFill>
                  <a:prstClr val="black"/>
                </a:solidFill>
                <a:latin typeface="Calibri" panose="020F0502020204030204" pitchFamily="34" charset="0"/>
              </a:rPr>
              <a:t>Русе</a:t>
            </a:r>
            <a:r>
              <a:rPr lang="ru-RU" altLang="bg-BG" sz="1900" dirty="0">
                <a:solidFill>
                  <a:prstClr val="black"/>
                </a:solidFill>
                <a:latin typeface="Calibri" panose="020F0502020204030204" pitchFamily="34" charset="0"/>
              </a:rPr>
              <a:t> и </a:t>
            </a:r>
            <a:r>
              <a:rPr lang="ru-RU" altLang="bg-BG" sz="1900" dirty="0" err="1">
                <a:solidFill>
                  <a:prstClr val="black"/>
                </a:solidFill>
                <a:latin typeface="Calibri" panose="020F0502020204030204" pitchFamily="34" charset="0"/>
              </a:rPr>
              <a:t>прилежащите</a:t>
            </a:r>
            <a:r>
              <a:rPr lang="ru-RU" altLang="bg-BG" sz="1900" dirty="0">
                <a:solidFill>
                  <a:prstClr val="black"/>
                </a:solidFill>
                <a:latin typeface="Calibri" panose="020F0502020204030204" pitchFamily="34" charset="0"/>
              </a:rPr>
              <a:t> </a:t>
            </a:r>
            <a:r>
              <a:rPr lang="ru-RU" altLang="bg-BG" sz="1900" dirty="0" err="1">
                <a:solidFill>
                  <a:prstClr val="black"/>
                </a:solidFill>
                <a:latin typeface="Calibri" panose="020F0502020204030204" pitchFamily="34" charset="0"/>
              </a:rPr>
              <a:t>има</a:t>
            </a:r>
            <a:r>
              <a:rPr lang="ru-RU" altLang="bg-BG" sz="1900" dirty="0">
                <a:solidFill>
                  <a:prstClr val="black"/>
                </a:solidFill>
                <a:latin typeface="Calibri" panose="020F0502020204030204" pitchFamily="34" charset="0"/>
              </a:rPr>
              <a:t> области</a:t>
            </a:r>
            <a:r>
              <a:rPr lang="ru-RU" altLang="bg-BG" sz="1900" dirty="0" smtClean="0">
                <a:solidFill>
                  <a:prstClr val="black"/>
                </a:solidFill>
                <a:latin typeface="Calibri" panose="020F0502020204030204" pitchFamily="34" charset="0"/>
              </a:rPr>
              <a:t>.</a:t>
            </a:r>
            <a:endParaRPr lang="en-US" altLang="bg-BG" sz="1900" dirty="0" smtClean="0">
              <a:solidFill>
                <a:prstClr val="black"/>
              </a:solidFill>
              <a:latin typeface="Calibri" panose="020F0502020204030204" pitchFamily="34" charset="0"/>
            </a:endParaRPr>
          </a:p>
          <a:p>
            <a:pPr lvl="0" eaLnBrk="1" hangingPunct="1">
              <a:buClr>
                <a:srgbClr val="2DA2BF"/>
              </a:buClr>
            </a:pPr>
            <a:r>
              <a:rPr lang="en-US" altLang="bg-BG" sz="1900" b="1" i="1" dirty="0" smtClean="0">
                <a:solidFill>
                  <a:prstClr val="black"/>
                </a:solidFill>
                <a:latin typeface="Calibri" panose="020F0502020204030204" pitchFamily="34" charset="0"/>
              </a:rPr>
              <a:t>Name</a:t>
            </a:r>
            <a:r>
              <a:rPr lang="en-US" altLang="bg-BG" sz="1900" b="1" i="1" dirty="0">
                <a:solidFill>
                  <a:prstClr val="black"/>
                </a:solidFill>
                <a:latin typeface="Calibri" panose="020F0502020204030204" pitchFamily="34" charset="0"/>
              </a:rPr>
              <a:t>:</a:t>
            </a:r>
            <a:r>
              <a:rPr lang="en-US" altLang="bg-BG" sz="1900" i="1" dirty="0">
                <a:solidFill>
                  <a:prstClr val="black"/>
                </a:solidFill>
                <a:latin typeface="Calibri" panose="020F0502020204030204" pitchFamily="34" charset="0"/>
              </a:rPr>
              <a:t> Network and web platform to improve the public awareness on environmental management and protection in the cross-border area Giurgiu-Rousse and adjacent cross-border area” </a:t>
            </a:r>
          </a:p>
          <a:p>
            <a:pPr lvl="0" eaLnBrk="1" hangingPunct="1">
              <a:buClr>
                <a:srgbClr val="2DA2BF"/>
              </a:buClr>
            </a:pPr>
            <a:r>
              <a:rPr lang="bg-BG" altLang="bg-BG" sz="1900" b="1" dirty="0">
                <a:solidFill>
                  <a:prstClr val="black"/>
                </a:solidFill>
                <a:latin typeface="Calibri" panose="020F0502020204030204" pitchFamily="34" charset="0"/>
              </a:rPr>
              <a:t>Програма</a:t>
            </a:r>
            <a:r>
              <a:rPr lang="bg-BG" altLang="bg-BG" sz="1900" dirty="0">
                <a:solidFill>
                  <a:prstClr val="black"/>
                </a:solidFill>
                <a:latin typeface="Calibri" panose="020F0502020204030204" pitchFamily="34" charset="0"/>
              </a:rPr>
              <a:t>/</a:t>
            </a:r>
            <a:r>
              <a:rPr lang="en-US" altLang="bg-BG" sz="1900" dirty="0">
                <a:solidFill>
                  <a:prstClr val="black"/>
                </a:solidFill>
                <a:latin typeface="Calibri" panose="020F0502020204030204" pitchFamily="34" charset="0"/>
              </a:rPr>
              <a:t>Fund:</a:t>
            </a:r>
            <a:r>
              <a:rPr lang="bg-BG" altLang="bg-BG" sz="1900" dirty="0">
                <a:solidFill>
                  <a:prstClr val="black"/>
                </a:solidFill>
                <a:latin typeface="Calibri" panose="020F0502020204030204" pitchFamily="34" charset="0"/>
              </a:rPr>
              <a:t> </a:t>
            </a:r>
            <a:r>
              <a:rPr lang="ru-RU" altLang="bg-BG" sz="1800" dirty="0" err="1">
                <a:solidFill>
                  <a:prstClr val="black"/>
                </a:solidFill>
                <a:latin typeface="Calibri" panose="020F0502020204030204" pitchFamily="34" charset="0"/>
              </a:rPr>
              <a:t>Трансгранично</a:t>
            </a:r>
            <a:r>
              <a:rPr lang="ru-RU" altLang="bg-BG" sz="1800" dirty="0">
                <a:solidFill>
                  <a:prstClr val="black"/>
                </a:solidFill>
                <a:latin typeface="Calibri" panose="020F0502020204030204" pitchFamily="34" charset="0"/>
              </a:rPr>
              <a:t> </a:t>
            </a:r>
            <a:r>
              <a:rPr lang="ru-RU" altLang="bg-BG" sz="1800" dirty="0" err="1">
                <a:solidFill>
                  <a:prstClr val="black"/>
                </a:solidFill>
                <a:latin typeface="Calibri" panose="020F0502020204030204" pitchFamily="34" charset="0"/>
              </a:rPr>
              <a:t>сътрудничество</a:t>
            </a:r>
            <a:r>
              <a:rPr lang="ru-RU" altLang="bg-BG" sz="1800" dirty="0">
                <a:solidFill>
                  <a:prstClr val="black"/>
                </a:solidFill>
                <a:latin typeface="Calibri" panose="020F0502020204030204" pitchFamily="34" charset="0"/>
              </a:rPr>
              <a:t> </a:t>
            </a:r>
            <a:r>
              <a:rPr lang="ru-RU" altLang="bg-BG" sz="1800" dirty="0" err="1">
                <a:solidFill>
                  <a:prstClr val="black"/>
                </a:solidFill>
                <a:latin typeface="Calibri" panose="020F0502020204030204" pitchFamily="34" charset="0"/>
              </a:rPr>
              <a:t>Румъния</a:t>
            </a:r>
            <a:r>
              <a:rPr lang="ru-RU" altLang="bg-BG" sz="1800" dirty="0">
                <a:solidFill>
                  <a:prstClr val="black"/>
                </a:solidFill>
                <a:latin typeface="Calibri" panose="020F0502020204030204" pitchFamily="34" charset="0"/>
              </a:rPr>
              <a:t> </a:t>
            </a:r>
            <a:r>
              <a:rPr lang="ru-RU" altLang="bg-BG" sz="1800" dirty="0" err="1">
                <a:solidFill>
                  <a:prstClr val="black"/>
                </a:solidFill>
                <a:latin typeface="Calibri" panose="020F0502020204030204" pitchFamily="34" charset="0"/>
              </a:rPr>
              <a:t>България</a:t>
            </a:r>
            <a:r>
              <a:rPr lang="ru-RU" altLang="bg-BG" sz="1800" dirty="0">
                <a:solidFill>
                  <a:prstClr val="black"/>
                </a:solidFill>
                <a:latin typeface="Calibri" panose="020F0502020204030204" pitchFamily="34" charset="0"/>
              </a:rPr>
              <a:t> 2007-2013 </a:t>
            </a:r>
          </a:p>
          <a:p>
            <a:pPr lvl="0" eaLnBrk="1" hangingPunct="1">
              <a:buClr>
                <a:srgbClr val="2DA2BF"/>
              </a:buClr>
            </a:pPr>
            <a:r>
              <a:rPr lang="bg-BG" altLang="bg-BG" sz="1900" b="1" dirty="0">
                <a:solidFill>
                  <a:prstClr val="black"/>
                </a:solidFill>
                <a:latin typeface="Calibri" panose="020F0502020204030204" pitchFamily="34" charset="0"/>
              </a:rPr>
              <a:t>Продължителност</a:t>
            </a:r>
            <a:r>
              <a:rPr lang="bg-BG" altLang="bg-BG" sz="1900" dirty="0">
                <a:solidFill>
                  <a:prstClr val="black"/>
                </a:solidFill>
                <a:latin typeface="Calibri" panose="020F0502020204030204" pitchFamily="34" charset="0"/>
              </a:rPr>
              <a:t>/</a:t>
            </a:r>
            <a:r>
              <a:rPr lang="en-US" altLang="bg-BG" sz="1900" dirty="0" smtClean="0">
                <a:solidFill>
                  <a:prstClr val="black"/>
                </a:solidFill>
                <a:latin typeface="Calibri" panose="020F0502020204030204" pitchFamily="34" charset="0"/>
              </a:rPr>
              <a:t>Duration:2014-2015</a:t>
            </a:r>
            <a:endParaRPr lang="en-US" altLang="bg-BG" sz="1900" dirty="0">
              <a:solidFill>
                <a:prstClr val="black"/>
              </a:solidFill>
              <a:latin typeface="Calibri" panose="020F0502020204030204" pitchFamily="34" charset="0"/>
            </a:endParaRPr>
          </a:p>
          <a:p>
            <a:pPr lvl="0" eaLnBrk="1" hangingPunct="1">
              <a:buClr>
                <a:srgbClr val="2DA2BF"/>
              </a:buClr>
            </a:pPr>
            <a:r>
              <a:rPr lang="bg-BG" altLang="bg-BG" sz="1900" b="1" dirty="0">
                <a:solidFill>
                  <a:prstClr val="black"/>
                </a:solidFill>
                <a:latin typeface="Calibri" panose="020F0502020204030204" pitchFamily="34" charset="0"/>
              </a:rPr>
              <a:t>Цел</a:t>
            </a:r>
            <a:r>
              <a:rPr lang="en-US" altLang="bg-BG" sz="1900" dirty="0">
                <a:solidFill>
                  <a:prstClr val="black"/>
                </a:solidFill>
                <a:latin typeface="Calibri" panose="020F0502020204030204" pitchFamily="34" charset="0"/>
              </a:rPr>
              <a:t>: </a:t>
            </a:r>
            <a:r>
              <a:rPr lang="ru-RU" altLang="bg-BG" sz="1900" dirty="0">
                <a:solidFill>
                  <a:prstClr val="black"/>
                </a:solidFill>
                <a:latin typeface="Calibri" panose="020F0502020204030204" pitchFamily="34" charset="0"/>
              </a:rPr>
              <a:t>Да </a:t>
            </a:r>
            <a:r>
              <a:rPr lang="ru-RU" altLang="bg-BG" sz="1900" dirty="0" err="1">
                <a:solidFill>
                  <a:prstClr val="black"/>
                </a:solidFill>
                <a:latin typeface="Calibri" panose="020F0502020204030204" pitchFamily="34" charset="0"/>
              </a:rPr>
              <a:t>подобри</a:t>
            </a:r>
            <a:r>
              <a:rPr lang="ru-RU" altLang="bg-BG" sz="1900" dirty="0">
                <a:solidFill>
                  <a:prstClr val="black"/>
                </a:solidFill>
                <a:latin typeface="Calibri" panose="020F0502020204030204" pitchFamily="34" charset="0"/>
              </a:rPr>
              <a:t> </a:t>
            </a:r>
            <a:r>
              <a:rPr lang="ru-RU" altLang="bg-BG" sz="1900" dirty="0" err="1">
                <a:solidFill>
                  <a:prstClr val="black"/>
                </a:solidFill>
                <a:latin typeface="Calibri" panose="020F0502020204030204" pitchFamily="34" charset="0"/>
              </a:rPr>
              <a:t>информираността</a:t>
            </a:r>
            <a:r>
              <a:rPr lang="ru-RU" altLang="bg-BG" sz="1900" dirty="0">
                <a:solidFill>
                  <a:prstClr val="black"/>
                </a:solidFill>
                <a:latin typeface="Calibri" panose="020F0502020204030204" pitchFamily="34" charset="0"/>
              </a:rPr>
              <a:t> </a:t>
            </a:r>
            <a:r>
              <a:rPr lang="ru-RU" altLang="bg-BG" sz="1900" dirty="0" err="1">
                <a:solidFill>
                  <a:prstClr val="black"/>
                </a:solidFill>
                <a:latin typeface="Calibri" panose="020F0502020204030204" pitchFamily="34" charset="0"/>
              </a:rPr>
              <a:t>относно</a:t>
            </a:r>
            <a:r>
              <a:rPr lang="ru-RU" altLang="bg-BG" sz="1900" dirty="0">
                <a:solidFill>
                  <a:prstClr val="black"/>
                </a:solidFill>
                <a:latin typeface="Calibri" panose="020F0502020204030204" pitchFamily="34" charset="0"/>
              </a:rPr>
              <a:t> </a:t>
            </a:r>
            <a:r>
              <a:rPr lang="ru-RU" altLang="bg-BG" sz="1900" dirty="0" err="1">
                <a:solidFill>
                  <a:prstClr val="black"/>
                </a:solidFill>
                <a:latin typeface="Calibri" panose="020F0502020204030204" pitchFamily="34" charset="0"/>
              </a:rPr>
              <a:t>опазването</a:t>
            </a:r>
            <a:r>
              <a:rPr lang="ru-RU" altLang="bg-BG" sz="1900" dirty="0">
                <a:solidFill>
                  <a:prstClr val="black"/>
                </a:solidFill>
                <a:latin typeface="Calibri" panose="020F0502020204030204" pitchFamily="34" charset="0"/>
              </a:rPr>
              <a:t> и </a:t>
            </a:r>
            <a:r>
              <a:rPr lang="ru-RU" altLang="bg-BG" sz="1900" dirty="0" err="1">
                <a:solidFill>
                  <a:prstClr val="black"/>
                </a:solidFill>
                <a:latin typeface="Calibri" panose="020F0502020204030204" pitchFamily="34" charset="0"/>
              </a:rPr>
              <a:t>управлението</a:t>
            </a:r>
            <a:r>
              <a:rPr lang="ru-RU" altLang="bg-BG" sz="1900" dirty="0">
                <a:solidFill>
                  <a:prstClr val="black"/>
                </a:solidFill>
                <a:latin typeface="Calibri" panose="020F0502020204030204" pitchFamily="34" charset="0"/>
              </a:rPr>
              <a:t> на </a:t>
            </a:r>
            <a:r>
              <a:rPr lang="ru-RU" altLang="bg-BG" sz="1900" dirty="0" err="1">
                <a:solidFill>
                  <a:prstClr val="black"/>
                </a:solidFill>
                <a:latin typeface="Calibri" panose="020F0502020204030204" pitchFamily="34" charset="0"/>
              </a:rPr>
              <a:t>околната</a:t>
            </a:r>
            <a:r>
              <a:rPr lang="ru-RU" altLang="bg-BG" sz="1900" dirty="0">
                <a:solidFill>
                  <a:prstClr val="black"/>
                </a:solidFill>
                <a:latin typeface="Calibri" panose="020F0502020204030204" pitchFamily="34" charset="0"/>
              </a:rPr>
              <a:t> среда. Да се </a:t>
            </a:r>
            <a:r>
              <a:rPr lang="ru-RU" altLang="bg-BG" sz="1900" dirty="0" err="1">
                <a:solidFill>
                  <a:prstClr val="black"/>
                </a:solidFill>
                <a:latin typeface="Calibri" panose="020F0502020204030204" pitchFamily="34" charset="0"/>
              </a:rPr>
              <a:t>разпространява</a:t>
            </a:r>
            <a:r>
              <a:rPr lang="ru-RU" altLang="bg-BG" sz="1900" dirty="0">
                <a:solidFill>
                  <a:prstClr val="black"/>
                </a:solidFill>
                <a:latin typeface="Calibri" panose="020F0502020204030204" pitchFamily="34" charset="0"/>
              </a:rPr>
              <a:t> знание </a:t>
            </a:r>
            <a:r>
              <a:rPr lang="ru-RU" altLang="bg-BG" sz="1900" dirty="0" err="1">
                <a:solidFill>
                  <a:prstClr val="black"/>
                </a:solidFill>
                <a:latin typeface="Calibri" panose="020F0502020204030204" pitchFamily="34" charset="0"/>
              </a:rPr>
              <a:t>относно</a:t>
            </a:r>
            <a:r>
              <a:rPr lang="ru-RU" altLang="bg-BG" sz="1900" dirty="0">
                <a:solidFill>
                  <a:prstClr val="black"/>
                </a:solidFill>
                <a:latin typeface="Calibri" panose="020F0502020204030204" pitchFamily="34" charset="0"/>
              </a:rPr>
              <a:t> </a:t>
            </a:r>
            <a:r>
              <a:rPr lang="ru-RU" altLang="bg-BG" sz="1900" dirty="0" err="1">
                <a:solidFill>
                  <a:prstClr val="black"/>
                </a:solidFill>
                <a:latin typeface="Calibri" panose="020F0502020204030204" pitchFamily="34" charset="0"/>
              </a:rPr>
              <a:t>околната</a:t>
            </a:r>
            <a:r>
              <a:rPr lang="ru-RU" altLang="bg-BG" sz="1900" dirty="0">
                <a:solidFill>
                  <a:prstClr val="black"/>
                </a:solidFill>
                <a:latin typeface="Calibri" panose="020F0502020204030204" pitchFamily="34" charset="0"/>
              </a:rPr>
              <a:t> среда чрез </a:t>
            </a:r>
            <a:r>
              <a:rPr lang="ru-RU" altLang="bg-BG" sz="1900" dirty="0" err="1">
                <a:solidFill>
                  <a:prstClr val="black"/>
                </a:solidFill>
                <a:latin typeface="Calibri" panose="020F0502020204030204" pitchFamily="34" charset="0"/>
              </a:rPr>
              <a:t>средствата</a:t>
            </a:r>
            <a:r>
              <a:rPr lang="ru-RU" altLang="bg-BG" sz="1900" dirty="0">
                <a:solidFill>
                  <a:prstClr val="black"/>
                </a:solidFill>
                <a:latin typeface="Calibri" panose="020F0502020204030204" pitchFamily="34" charset="0"/>
              </a:rPr>
              <a:t> за специализация и инструктаж, организации с влияние </a:t>
            </a:r>
            <a:r>
              <a:rPr lang="ru-RU" altLang="bg-BG" sz="1900" dirty="0" err="1">
                <a:solidFill>
                  <a:prstClr val="black"/>
                </a:solidFill>
                <a:latin typeface="Calibri" panose="020F0502020204030204" pitchFamily="34" charset="0"/>
              </a:rPr>
              <a:t>върху</a:t>
            </a:r>
            <a:r>
              <a:rPr lang="ru-RU" altLang="bg-BG" sz="1900" dirty="0">
                <a:solidFill>
                  <a:prstClr val="black"/>
                </a:solidFill>
                <a:latin typeface="Calibri" panose="020F0502020204030204" pitchFamily="34" charset="0"/>
              </a:rPr>
              <a:t> </a:t>
            </a:r>
            <a:r>
              <a:rPr lang="ru-RU" altLang="bg-BG" sz="1900" dirty="0" err="1">
                <a:solidFill>
                  <a:prstClr val="black"/>
                </a:solidFill>
                <a:latin typeface="Calibri" panose="020F0502020204030204" pitchFamily="34" charset="0"/>
              </a:rPr>
              <a:t>околната</a:t>
            </a:r>
            <a:r>
              <a:rPr lang="ru-RU" altLang="bg-BG" sz="1900" dirty="0">
                <a:solidFill>
                  <a:prstClr val="black"/>
                </a:solidFill>
                <a:latin typeface="Calibri" panose="020F0502020204030204" pitchFamily="34" charset="0"/>
              </a:rPr>
              <a:t> среда и </a:t>
            </a:r>
            <a:r>
              <a:rPr lang="ru-RU" altLang="bg-BG" sz="1900" dirty="0" err="1">
                <a:solidFill>
                  <a:prstClr val="black"/>
                </a:solidFill>
                <a:latin typeface="Calibri" panose="020F0502020204030204" pitchFamily="34" charset="0"/>
              </a:rPr>
              <a:t>други</a:t>
            </a:r>
            <a:r>
              <a:rPr lang="ru-RU" altLang="bg-BG" sz="1900" dirty="0">
                <a:solidFill>
                  <a:prstClr val="black"/>
                </a:solidFill>
                <a:latin typeface="Calibri" panose="020F0502020204030204" pitchFamily="34" charset="0"/>
              </a:rPr>
              <a:t> </a:t>
            </a:r>
            <a:r>
              <a:rPr lang="ru-RU" altLang="bg-BG" sz="1900" dirty="0" err="1">
                <a:solidFill>
                  <a:prstClr val="black"/>
                </a:solidFill>
                <a:latin typeface="Calibri" panose="020F0502020204030204" pitchFamily="34" charset="0"/>
              </a:rPr>
              <a:t>инвеститори</a:t>
            </a:r>
            <a:r>
              <a:rPr lang="ru-RU" altLang="bg-BG" sz="1900" dirty="0">
                <a:solidFill>
                  <a:prstClr val="black"/>
                </a:solidFill>
                <a:latin typeface="Calibri" panose="020F0502020204030204" pitchFamily="34" charset="0"/>
              </a:rPr>
              <a:t>. </a:t>
            </a:r>
            <a:r>
              <a:rPr lang="ru-RU" altLang="bg-BG" sz="1900" dirty="0" err="1">
                <a:solidFill>
                  <a:prstClr val="black"/>
                </a:solidFill>
                <a:latin typeface="Calibri" panose="020F0502020204030204" pitchFamily="34" charset="0"/>
              </a:rPr>
              <a:t>Изграждане</a:t>
            </a:r>
            <a:r>
              <a:rPr lang="ru-RU" altLang="bg-BG" sz="1900" dirty="0">
                <a:solidFill>
                  <a:prstClr val="black"/>
                </a:solidFill>
                <a:latin typeface="Calibri" panose="020F0502020204030204" pitchFamily="34" charset="0"/>
              </a:rPr>
              <a:t> на </a:t>
            </a:r>
            <a:r>
              <a:rPr lang="ru-RU" altLang="bg-BG" sz="1900" dirty="0" err="1">
                <a:solidFill>
                  <a:prstClr val="black"/>
                </a:solidFill>
                <a:latin typeface="Calibri" panose="020F0502020204030204" pitchFamily="34" charset="0"/>
              </a:rPr>
              <a:t>Румънско-Българско</a:t>
            </a:r>
            <a:r>
              <a:rPr lang="ru-RU" altLang="bg-BG" sz="1900" dirty="0">
                <a:solidFill>
                  <a:prstClr val="black"/>
                </a:solidFill>
                <a:latin typeface="Calibri" panose="020F0502020204030204" pitchFamily="34" charset="0"/>
              </a:rPr>
              <a:t> научно </a:t>
            </a:r>
            <a:r>
              <a:rPr lang="ru-RU" altLang="bg-BG" sz="1900" dirty="0" err="1">
                <a:solidFill>
                  <a:prstClr val="black"/>
                </a:solidFill>
                <a:latin typeface="Calibri" panose="020F0502020204030204" pitchFamily="34" charset="0"/>
              </a:rPr>
              <a:t>сътрудничество</a:t>
            </a:r>
            <a:r>
              <a:rPr lang="ru-RU" altLang="bg-BG" sz="1900" dirty="0">
                <a:solidFill>
                  <a:prstClr val="black"/>
                </a:solidFill>
                <a:latin typeface="Calibri" panose="020F0502020204030204" pitchFamily="34" charset="0"/>
              </a:rPr>
              <a:t> за трансфер на знания и технологии </a:t>
            </a:r>
            <a:r>
              <a:rPr lang="ru-RU" altLang="bg-BG" sz="1900" dirty="0" err="1">
                <a:solidFill>
                  <a:prstClr val="black"/>
                </a:solidFill>
                <a:latin typeface="Calibri" panose="020F0502020204030204" pitchFamily="34" charset="0"/>
              </a:rPr>
              <a:t>към</a:t>
            </a:r>
            <a:r>
              <a:rPr lang="ru-RU" altLang="bg-BG" sz="1900" dirty="0">
                <a:solidFill>
                  <a:prstClr val="black"/>
                </a:solidFill>
                <a:latin typeface="Calibri" panose="020F0502020204030204" pitchFamily="34" charset="0"/>
              </a:rPr>
              <a:t> </a:t>
            </a:r>
            <a:r>
              <a:rPr lang="ru-RU" altLang="bg-BG" sz="1900" dirty="0" err="1">
                <a:solidFill>
                  <a:prstClr val="black"/>
                </a:solidFill>
                <a:latin typeface="Calibri" panose="020F0502020204030204" pitchFamily="34" charset="0"/>
              </a:rPr>
              <a:t>целевите</a:t>
            </a:r>
            <a:r>
              <a:rPr lang="ru-RU" altLang="bg-BG" sz="1900" dirty="0">
                <a:solidFill>
                  <a:prstClr val="black"/>
                </a:solidFill>
                <a:latin typeface="Calibri" panose="020F0502020204030204" pitchFamily="34" charset="0"/>
              </a:rPr>
              <a:t> </a:t>
            </a:r>
            <a:r>
              <a:rPr lang="ru-RU" altLang="bg-BG" sz="1900" dirty="0" err="1">
                <a:solidFill>
                  <a:prstClr val="black"/>
                </a:solidFill>
                <a:latin typeface="Calibri" panose="020F0502020204030204" pitchFamily="34" charset="0"/>
              </a:rPr>
              <a:t>групи</a:t>
            </a:r>
            <a:r>
              <a:rPr lang="ru-RU" altLang="bg-BG" sz="1900" dirty="0">
                <a:solidFill>
                  <a:prstClr val="black"/>
                </a:solidFill>
                <a:latin typeface="Calibri" panose="020F0502020204030204" pitchFamily="34" charset="0"/>
              </a:rPr>
              <a:t> от </a:t>
            </a:r>
            <a:r>
              <a:rPr lang="ru-RU" altLang="bg-BG" sz="1900" dirty="0" err="1">
                <a:solidFill>
                  <a:prstClr val="black"/>
                </a:solidFill>
                <a:latin typeface="Calibri" panose="020F0502020204030204" pitchFamily="34" charset="0"/>
              </a:rPr>
              <a:t>областта</a:t>
            </a:r>
            <a:r>
              <a:rPr lang="ru-RU" altLang="bg-BG" sz="1900" dirty="0">
                <a:solidFill>
                  <a:prstClr val="black"/>
                </a:solidFill>
                <a:latin typeface="Calibri" panose="020F0502020204030204" pitchFamily="34" charset="0"/>
              </a:rPr>
              <a:t> на </a:t>
            </a:r>
            <a:r>
              <a:rPr lang="ru-RU" altLang="bg-BG" sz="1900" dirty="0" err="1">
                <a:solidFill>
                  <a:prstClr val="black"/>
                </a:solidFill>
                <a:latin typeface="Calibri" panose="020F0502020204030204" pitchFamily="34" charset="0"/>
              </a:rPr>
              <a:t>околната</a:t>
            </a:r>
            <a:r>
              <a:rPr lang="ru-RU" altLang="bg-BG" sz="1900" dirty="0">
                <a:solidFill>
                  <a:prstClr val="black"/>
                </a:solidFill>
                <a:latin typeface="Calibri" panose="020F0502020204030204" pitchFamily="34" charset="0"/>
              </a:rPr>
              <a:t> среда. </a:t>
            </a:r>
            <a:endParaRPr lang="bg-BG" altLang="bg-BG" sz="1900" i="1" dirty="0">
              <a:solidFill>
                <a:prstClr val="black"/>
              </a:solidFill>
              <a:latin typeface="Calibri" panose="020F0502020204030204" pitchFamily="34" charset="0"/>
            </a:endParaRPr>
          </a:p>
          <a:p>
            <a:pPr lvl="0" eaLnBrk="1" hangingPunct="1">
              <a:buClr>
                <a:srgbClr val="2DA2BF"/>
              </a:buClr>
            </a:pPr>
            <a:r>
              <a:rPr lang="bg-BG" altLang="bg-BG" sz="2000" b="1" dirty="0">
                <a:solidFill>
                  <a:prstClr val="black"/>
                </a:solidFill>
                <a:latin typeface="Calibri" panose="020F0502020204030204" pitchFamily="34" charset="0"/>
              </a:rPr>
              <a:t>Повече информация/</a:t>
            </a:r>
            <a:r>
              <a:rPr lang="en-US" altLang="bg-BG" sz="2000" b="1" dirty="0">
                <a:solidFill>
                  <a:prstClr val="black"/>
                </a:solidFill>
                <a:latin typeface="Calibri" panose="020F0502020204030204" pitchFamily="34" charset="0"/>
              </a:rPr>
              <a:t>More </a:t>
            </a:r>
            <a:r>
              <a:rPr lang="en-US" altLang="bg-BG" sz="2000" b="1" dirty="0" smtClean="0">
                <a:solidFill>
                  <a:prstClr val="black"/>
                </a:solidFill>
                <a:latin typeface="Calibri" panose="020F0502020204030204" pitchFamily="34" charset="0"/>
              </a:rPr>
              <a:t>details</a:t>
            </a:r>
            <a:r>
              <a:rPr lang="en-US" altLang="bg-BG" sz="2000" dirty="0" smtClean="0">
                <a:solidFill>
                  <a:prstClr val="black"/>
                </a:solidFill>
                <a:latin typeface="Calibri" panose="020F0502020204030204" pitchFamily="34" charset="0"/>
              </a:rPr>
              <a:t>: </a:t>
            </a:r>
            <a:r>
              <a:rPr lang="en-US" altLang="bg-BG" sz="2000" dirty="0" smtClean="0">
                <a:solidFill>
                  <a:prstClr val="black"/>
                </a:solidFill>
                <a:latin typeface="Calibri" panose="020F0502020204030204" pitchFamily="34" charset="0"/>
                <a:hlinkClick r:id="rId3"/>
              </a:rPr>
              <a:t>http</a:t>
            </a:r>
            <a:r>
              <a:rPr lang="en-US" altLang="bg-BG" sz="2000" dirty="0">
                <a:solidFill>
                  <a:prstClr val="black"/>
                </a:solidFill>
                <a:latin typeface="Calibri" panose="020F0502020204030204" pitchFamily="34" charset="0"/>
                <a:hlinkClick r:id="rId3"/>
              </a:rPr>
              <a:t>://</a:t>
            </a:r>
            <a:r>
              <a:rPr lang="en-US" altLang="bg-BG" sz="2000" dirty="0" smtClean="0">
                <a:solidFill>
                  <a:prstClr val="black"/>
                </a:solidFill>
                <a:latin typeface="Calibri" panose="020F0502020204030204" pitchFamily="34" charset="0"/>
                <a:hlinkClick r:id="rId3"/>
              </a:rPr>
              <a:t>www.envirobg.eu/en/web/guest/prezentare-proiect</a:t>
            </a:r>
            <a:r>
              <a:rPr lang="en-US" altLang="bg-BG" sz="2000" dirty="0" smtClean="0">
                <a:solidFill>
                  <a:prstClr val="black"/>
                </a:solidFill>
                <a:latin typeface="Calibri" panose="020F0502020204030204" pitchFamily="34" charset="0"/>
              </a:rPr>
              <a:t> </a:t>
            </a:r>
            <a:endParaRPr lang="bg-BG" dirty="0"/>
          </a:p>
        </p:txBody>
      </p:sp>
      <p:sp>
        <p:nvSpPr>
          <p:cNvPr id="3" name="Title 2"/>
          <p:cNvSpPr>
            <a:spLocks noGrp="1"/>
          </p:cNvSpPr>
          <p:nvPr>
            <p:ph type="title"/>
          </p:nvPr>
        </p:nvSpPr>
        <p:spPr>
          <a:xfrm>
            <a:off x="539552" y="684522"/>
            <a:ext cx="8229600" cy="1143000"/>
          </a:xfrm>
        </p:spPr>
        <p:txBody>
          <a:bodyPr>
            <a:normAutofit/>
          </a:bodyPr>
          <a:lstStyle/>
          <a:p>
            <a:r>
              <a:rPr lang="ru-RU" sz="1800" dirty="0"/>
              <a:t>Мрежа и </a:t>
            </a:r>
            <a:r>
              <a:rPr lang="ru-RU" sz="1800" dirty="0" err="1"/>
              <a:t>уеб</a:t>
            </a:r>
            <a:r>
              <a:rPr lang="ru-RU" sz="1800" dirty="0"/>
              <a:t> платформа за </a:t>
            </a:r>
            <a:r>
              <a:rPr lang="ru-RU" sz="1800" dirty="0" err="1"/>
              <a:t>подобряване</a:t>
            </a:r>
            <a:r>
              <a:rPr lang="ru-RU" sz="1800" dirty="0"/>
              <a:t> на </a:t>
            </a:r>
            <a:r>
              <a:rPr lang="ru-RU" sz="1800" dirty="0" err="1"/>
              <a:t>обществената</a:t>
            </a:r>
            <a:r>
              <a:rPr lang="ru-RU" sz="1800" dirty="0"/>
              <a:t> </a:t>
            </a:r>
            <a:r>
              <a:rPr lang="ru-RU" sz="1800" dirty="0" err="1"/>
              <a:t>информираност</a:t>
            </a:r>
            <a:r>
              <a:rPr lang="ru-RU" sz="1800" dirty="0"/>
              <a:t> за </a:t>
            </a:r>
            <a:r>
              <a:rPr lang="ru-RU" sz="1800" dirty="0" err="1"/>
              <a:t>опазване</a:t>
            </a:r>
            <a:r>
              <a:rPr lang="ru-RU" sz="1800" dirty="0"/>
              <a:t> и </a:t>
            </a:r>
            <a:r>
              <a:rPr lang="ru-RU" sz="1800" dirty="0" err="1"/>
              <a:t>регулиране</a:t>
            </a:r>
            <a:r>
              <a:rPr lang="ru-RU" sz="1800" dirty="0"/>
              <a:t> на в </a:t>
            </a:r>
            <a:r>
              <a:rPr lang="ru-RU" sz="1800" dirty="0" err="1"/>
              <a:t>трансграничния</a:t>
            </a:r>
            <a:r>
              <a:rPr lang="ru-RU" sz="1800" dirty="0"/>
              <a:t> регион </a:t>
            </a:r>
            <a:r>
              <a:rPr lang="ru-RU" sz="1800" dirty="0" err="1"/>
              <a:t>Гюргево</a:t>
            </a:r>
            <a:r>
              <a:rPr lang="ru-RU" sz="1800" dirty="0"/>
              <a:t>- </a:t>
            </a:r>
            <a:r>
              <a:rPr lang="ru-RU" sz="1800" dirty="0" err="1"/>
              <a:t>Русе</a:t>
            </a:r>
            <a:r>
              <a:rPr lang="ru-RU" sz="1800" dirty="0"/>
              <a:t> и </a:t>
            </a:r>
            <a:r>
              <a:rPr lang="ru-RU" sz="1800" dirty="0" err="1"/>
              <a:t>прилежащите</a:t>
            </a:r>
            <a:r>
              <a:rPr lang="ru-RU" sz="1800" dirty="0"/>
              <a:t> </a:t>
            </a:r>
            <a:r>
              <a:rPr lang="ru-RU" sz="1800" dirty="0" err="1"/>
              <a:t>има</a:t>
            </a:r>
            <a:r>
              <a:rPr lang="ru-RU" sz="1800" dirty="0"/>
              <a:t> области.</a:t>
            </a:r>
            <a:endParaRPr lang="bg-BG" sz="1800" dirty="0"/>
          </a:p>
        </p:txBody>
      </p:sp>
      <p:sp>
        <p:nvSpPr>
          <p:cNvPr id="4" name="Footer Placeholder 3"/>
          <p:cNvSpPr>
            <a:spLocks noGrp="1"/>
          </p:cNvSpPr>
          <p:nvPr>
            <p:ph type="ftr" sz="quarter" idx="11"/>
          </p:nvPr>
        </p:nvSpPr>
        <p:spPr>
          <a:xfrm>
            <a:off x="4427984" y="6483563"/>
            <a:ext cx="4594622" cy="365125"/>
          </a:xfrm>
        </p:spPr>
        <p:txBody>
          <a:bodyPr/>
          <a:lstStyle/>
          <a:p>
            <a:r>
              <a:rPr lang="en-US" smtClean="0"/>
              <a:t>Project dissemination day, University of Ruse, Bulgaria, 10 Dec 2015</a:t>
            </a:r>
            <a:endParaRPr lang="bg-BG" dirty="0"/>
          </a:p>
        </p:txBody>
      </p:sp>
      <p:pic>
        <p:nvPicPr>
          <p:cNvPr id="5" name="Picture 5"/>
          <p:cNvPicPr>
            <a:picLocks noChangeAspect="1" noChangeArrowheads="1"/>
          </p:cNvPicPr>
          <p:nvPr/>
        </p:nvPicPr>
        <p:blipFill>
          <a:blip r:embed="rId4" cstate="print"/>
          <a:srcRect/>
          <a:stretch>
            <a:fillRect/>
          </a:stretch>
        </p:blipFill>
        <p:spPr bwMode="auto">
          <a:xfrm>
            <a:off x="4283968" y="0"/>
            <a:ext cx="4738638" cy="702941"/>
          </a:xfrm>
          <a:prstGeom prst="rect">
            <a:avLst/>
          </a:prstGeom>
          <a:noFill/>
          <a:ln w="9525">
            <a:noFill/>
            <a:miter lim="800000"/>
            <a:headEnd/>
            <a:tailEnd/>
          </a:ln>
        </p:spPr>
      </p:pic>
    </p:spTree>
    <p:extLst>
      <p:ext uri="{BB962C8B-B14F-4D97-AF65-F5344CB8AC3E}">
        <p14:creationId xmlns:p14="http://schemas.microsoft.com/office/powerpoint/2010/main" val="539185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Content Placeholder 1"/>
          <p:cNvSpPr>
            <a:spLocks noGrp="1"/>
          </p:cNvSpPr>
          <p:nvPr>
            <p:ph idx="1"/>
          </p:nvPr>
        </p:nvSpPr>
        <p:spPr>
          <a:xfrm>
            <a:off x="179512" y="1772816"/>
            <a:ext cx="8501122" cy="4525962"/>
          </a:xfrm>
        </p:spPr>
        <p:txBody>
          <a:bodyPr/>
          <a:lstStyle/>
          <a:p>
            <a:pPr eaLnBrk="1" hangingPunct="1">
              <a:spcBef>
                <a:spcPts val="0"/>
              </a:spcBef>
            </a:pPr>
            <a:r>
              <a:rPr lang="bg-BG" altLang="bg-BG" sz="1900" b="1" dirty="0" smtClean="0">
                <a:latin typeface="Calibri" panose="020F0502020204030204" pitchFamily="34" charset="0"/>
              </a:rPr>
              <a:t>Име</a:t>
            </a:r>
            <a:r>
              <a:rPr lang="en-US" altLang="bg-BG" sz="1900" dirty="0" smtClean="0">
                <a:latin typeface="Calibri" panose="020F0502020204030204" pitchFamily="34" charset="0"/>
              </a:rPr>
              <a:t>: </a:t>
            </a:r>
            <a:r>
              <a:rPr lang="ru-RU" altLang="bg-BG" sz="1600" dirty="0" smtClean="0">
                <a:latin typeface="Calibri" panose="020F0502020204030204" pitchFamily="34" charset="0"/>
              </a:rPr>
              <a:t>СИСТЕМА ЗА КВАЛИФИКАЦИЯ И КАРИЕРНО ИЗРАСТВАНЕ НА ПРЕПОДАВАТЕЛИТЕ В РУСЕНСКИЯ УНИВЕРСИТЕТ "АНГЕЛ КЪНЧЕВ</a:t>
            </a:r>
            <a:r>
              <a:rPr lang="en-US" altLang="bg-BG" sz="1600" dirty="0" smtClean="0">
                <a:latin typeface="Calibri" panose="020F0502020204030204" pitchFamily="34" charset="0"/>
              </a:rPr>
              <a:t>”</a:t>
            </a:r>
            <a:endParaRPr lang="ru-RU" altLang="bg-BG" sz="1600" dirty="0" smtClean="0">
              <a:latin typeface="Calibri" panose="020F0502020204030204" pitchFamily="34" charset="0"/>
            </a:endParaRPr>
          </a:p>
          <a:p>
            <a:pPr eaLnBrk="1" hangingPunct="1">
              <a:spcBef>
                <a:spcPts val="0"/>
              </a:spcBef>
            </a:pPr>
            <a:r>
              <a:rPr lang="en-US" altLang="bg-BG" sz="1900" i="1" dirty="0" smtClean="0">
                <a:latin typeface="Calibri" panose="020F0502020204030204" pitchFamily="34" charset="0"/>
              </a:rPr>
              <a:t>Name: System for qualification and career development of  lecturers from University of Ruse “Angel </a:t>
            </a:r>
            <a:r>
              <a:rPr lang="en-US" altLang="bg-BG" sz="1900" i="1" dirty="0" err="1" smtClean="0">
                <a:latin typeface="Calibri" panose="020F0502020204030204" pitchFamily="34" charset="0"/>
              </a:rPr>
              <a:t>Kanchev</a:t>
            </a:r>
            <a:r>
              <a:rPr lang="en-US" altLang="bg-BG" sz="1900" i="1" dirty="0" smtClean="0">
                <a:latin typeface="Calibri" panose="020F0502020204030204" pitchFamily="34" charset="0"/>
              </a:rPr>
              <a:t>”, </a:t>
            </a:r>
            <a:r>
              <a:rPr lang="bg-BG" altLang="bg-BG" sz="1900" i="1" dirty="0" smtClean="0">
                <a:latin typeface="Calibri" panose="020F0502020204030204" pitchFamily="34" charset="0"/>
              </a:rPr>
              <a:t>Д01-3948/23.04.2013</a:t>
            </a:r>
            <a:endParaRPr lang="en-US" altLang="bg-BG" sz="1900" i="1" dirty="0" smtClean="0">
              <a:latin typeface="Calibri" panose="020F0502020204030204" pitchFamily="34" charset="0"/>
            </a:endParaRPr>
          </a:p>
          <a:p>
            <a:pPr eaLnBrk="1" hangingPunct="1">
              <a:spcBef>
                <a:spcPts val="0"/>
              </a:spcBef>
            </a:pPr>
            <a:r>
              <a:rPr lang="bg-BG" altLang="bg-BG" sz="1900" b="1" dirty="0" smtClean="0">
                <a:latin typeface="Calibri" panose="020F0502020204030204" pitchFamily="34" charset="0"/>
              </a:rPr>
              <a:t>Програма</a:t>
            </a:r>
            <a:r>
              <a:rPr lang="bg-BG" altLang="bg-BG" sz="1900" dirty="0" smtClean="0">
                <a:latin typeface="Calibri" panose="020F0502020204030204" pitchFamily="34" charset="0"/>
              </a:rPr>
              <a:t>/</a:t>
            </a:r>
            <a:r>
              <a:rPr lang="en-US" altLang="bg-BG" sz="1900" dirty="0" smtClean="0">
                <a:latin typeface="Calibri" panose="020F0502020204030204" pitchFamily="34" charset="0"/>
              </a:rPr>
              <a:t>Fund:</a:t>
            </a:r>
            <a:r>
              <a:rPr lang="bg-BG" altLang="bg-BG" sz="1900" dirty="0" smtClean="0">
                <a:latin typeface="Calibri" panose="020F0502020204030204" pitchFamily="34" charset="0"/>
              </a:rPr>
              <a:t> </a:t>
            </a:r>
            <a:r>
              <a:rPr lang="ru-RU" altLang="bg-BG" sz="1900" dirty="0" smtClean="0">
                <a:latin typeface="Calibri" panose="020F0502020204030204" pitchFamily="34" charset="0"/>
              </a:rPr>
              <a:t>ОП "Развитие на </a:t>
            </a:r>
            <a:r>
              <a:rPr lang="ru-RU" altLang="bg-BG" sz="1900" dirty="0" err="1" smtClean="0">
                <a:latin typeface="Calibri" panose="020F0502020204030204" pitchFamily="34" charset="0"/>
              </a:rPr>
              <a:t>човешките</a:t>
            </a:r>
            <a:r>
              <a:rPr lang="ru-RU" altLang="bg-BG" sz="1900" dirty="0" smtClean="0">
                <a:latin typeface="Calibri" panose="020F0502020204030204" pitchFamily="34" charset="0"/>
              </a:rPr>
              <a:t> </a:t>
            </a:r>
            <a:r>
              <a:rPr lang="ru-RU" altLang="bg-BG" sz="1900" dirty="0" err="1" smtClean="0">
                <a:latin typeface="Calibri" panose="020F0502020204030204" pitchFamily="34" charset="0"/>
              </a:rPr>
              <a:t>ресурси</a:t>
            </a:r>
            <a:r>
              <a:rPr lang="ru-RU" altLang="bg-BG" sz="1900" dirty="0" smtClean="0">
                <a:latin typeface="Calibri" panose="020F0502020204030204" pitchFamily="34" charset="0"/>
              </a:rPr>
              <a:t> 2007-2013</a:t>
            </a:r>
            <a:r>
              <a:rPr lang="en-US" altLang="bg-BG" sz="1900" dirty="0" smtClean="0">
                <a:latin typeface="Calibri" panose="020F0502020204030204" pitchFamily="34" charset="0"/>
              </a:rPr>
              <a:t>”</a:t>
            </a:r>
            <a:endParaRPr lang="ru-RU" altLang="bg-BG" sz="1900" dirty="0" smtClean="0">
              <a:latin typeface="Calibri" panose="020F0502020204030204" pitchFamily="34" charset="0"/>
            </a:endParaRPr>
          </a:p>
          <a:p>
            <a:pPr eaLnBrk="1" hangingPunct="1">
              <a:spcBef>
                <a:spcPts val="0"/>
              </a:spcBef>
            </a:pPr>
            <a:r>
              <a:rPr lang="bg-BG" altLang="bg-BG" sz="1900" b="1" dirty="0" smtClean="0">
                <a:latin typeface="Calibri" panose="020F0502020204030204" pitchFamily="34" charset="0"/>
              </a:rPr>
              <a:t>Продължителност</a:t>
            </a:r>
            <a:r>
              <a:rPr lang="bg-BG" altLang="bg-BG" sz="1900" dirty="0" smtClean="0">
                <a:latin typeface="Calibri" panose="020F0502020204030204" pitchFamily="34" charset="0"/>
              </a:rPr>
              <a:t>/</a:t>
            </a:r>
            <a:r>
              <a:rPr lang="en-US" altLang="bg-BG" sz="1900" dirty="0" smtClean="0">
                <a:latin typeface="Calibri" panose="020F0502020204030204" pitchFamily="34" charset="0"/>
              </a:rPr>
              <a:t>Duration:2013-2015</a:t>
            </a:r>
          </a:p>
          <a:p>
            <a:pPr eaLnBrk="1" hangingPunct="1">
              <a:spcBef>
                <a:spcPts val="0"/>
              </a:spcBef>
            </a:pPr>
            <a:r>
              <a:rPr lang="bg-BG" altLang="bg-BG" sz="1900" b="1" dirty="0" smtClean="0">
                <a:latin typeface="Calibri" panose="020F0502020204030204" pitchFamily="34" charset="0"/>
              </a:rPr>
              <a:t>Цел</a:t>
            </a:r>
            <a:r>
              <a:rPr lang="en-US" altLang="bg-BG" sz="1900" dirty="0" smtClean="0">
                <a:latin typeface="Calibri" panose="020F0502020204030204" pitchFamily="34" charset="0"/>
              </a:rPr>
              <a:t>: </a:t>
            </a:r>
            <a:r>
              <a:rPr lang="ru-RU" altLang="bg-BG" sz="1900" dirty="0" err="1" smtClean="0">
                <a:latin typeface="Calibri" panose="020F0502020204030204" pitchFamily="34" charset="0"/>
              </a:rPr>
              <a:t>Надграждане</a:t>
            </a:r>
            <a:r>
              <a:rPr lang="ru-RU" altLang="bg-BG" sz="1900" dirty="0" smtClean="0">
                <a:latin typeface="Calibri" panose="020F0502020204030204" pitchFamily="34" charset="0"/>
              </a:rPr>
              <a:t> на </a:t>
            </a:r>
            <a:r>
              <a:rPr lang="ru-RU" altLang="bg-BG" sz="1900" dirty="0" err="1" smtClean="0">
                <a:latin typeface="Calibri" panose="020F0502020204030204" pitchFamily="34" charset="0"/>
              </a:rPr>
              <a:t>съществуващата</a:t>
            </a:r>
            <a:r>
              <a:rPr lang="ru-RU" altLang="bg-BG" sz="1900" dirty="0" smtClean="0">
                <a:latin typeface="Calibri" panose="020F0502020204030204" pitchFamily="34" charset="0"/>
              </a:rPr>
              <a:t> система за квалификация и </a:t>
            </a:r>
            <a:r>
              <a:rPr lang="ru-RU" altLang="bg-BG" sz="1900" dirty="0" err="1" smtClean="0">
                <a:latin typeface="Calibri" panose="020F0502020204030204" pitchFamily="34" charset="0"/>
              </a:rPr>
              <a:t>кариерно</a:t>
            </a:r>
            <a:r>
              <a:rPr lang="ru-RU" altLang="bg-BG" sz="1900" dirty="0" smtClean="0">
                <a:latin typeface="Calibri" panose="020F0502020204030204" pitchFamily="34" charset="0"/>
              </a:rPr>
              <a:t> развитие на </a:t>
            </a:r>
            <a:r>
              <a:rPr lang="ru-RU" altLang="bg-BG" sz="1900" dirty="0" err="1" smtClean="0">
                <a:latin typeface="Calibri" panose="020F0502020204030204" pitchFamily="34" charset="0"/>
              </a:rPr>
              <a:t>преподавателите</a:t>
            </a:r>
            <a:r>
              <a:rPr lang="ru-RU" altLang="bg-BG" sz="1900" dirty="0" smtClean="0">
                <a:latin typeface="Calibri" panose="020F0502020204030204" pitchFamily="34" charset="0"/>
              </a:rPr>
              <a:t> в РУ, </a:t>
            </a:r>
            <a:r>
              <a:rPr lang="ru-RU" altLang="bg-BG" sz="1900" dirty="0" err="1" smtClean="0">
                <a:latin typeface="Calibri" panose="020F0502020204030204" pitchFamily="34" charset="0"/>
              </a:rPr>
              <a:t>съгласно</a:t>
            </a:r>
            <a:r>
              <a:rPr lang="ru-RU" altLang="bg-BG" sz="1900" dirty="0" smtClean="0">
                <a:latin typeface="Calibri" panose="020F0502020204030204" pitchFamily="34" charset="0"/>
              </a:rPr>
              <a:t> </a:t>
            </a:r>
            <a:r>
              <a:rPr lang="ru-RU" altLang="bg-BG" sz="1900" dirty="0" err="1" smtClean="0">
                <a:latin typeface="Calibri" panose="020F0502020204030204" pitchFamily="34" charset="0"/>
              </a:rPr>
              <a:t>разпоредбите</a:t>
            </a:r>
            <a:r>
              <a:rPr lang="ru-RU" altLang="bg-BG" sz="1900" dirty="0" smtClean="0">
                <a:latin typeface="Calibri" panose="020F0502020204030204" pitchFamily="34" charset="0"/>
              </a:rPr>
              <a:t> на ЗРАС в РБ.</a:t>
            </a:r>
            <a:endParaRPr lang="en-US" altLang="bg-BG" sz="1900" dirty="0" smtClean="0">
              <a:latin typeface="Calibri" panose="020F0502020204030204" pitchFamily="34" charset="0"/>
            </a:endParaRPr>
          </a:p>
          <a:p>
            <a:pPr eaLnBrk="1" hangingPunct="1">
              <a:spcBef>
                <a:spcPts val="0"/>
              </a:spcBef>
            </a:pPr>
            <a:r>
              <a:rPr lang="en-US" altLang="bg-BG" sz="1900" i="1" dirty="0" smtClean="0">
                <a:latin typeface="Calibri" panose="020F0502020204030204" pitchFamily="34" charset="0"/>
              </a:rPr>
              <a:t>Aim: Building on of the Existing management system for qualification and career development in University of  Ruse, according to the Law for growth of academic staff in Bulgaria.</a:t>
            </a:r>
          </a:p>
          <a:p>
            <a:pPr eaLnBrk="1" hangingPunct="1">
              <a:spcBef>
                <a:spcPts val="0"/>
              </a:spcBef>
            </a:pPr>
            <a:r>
              <a:rPr lang="bg-BG" altLang="bg-BG" sz="1900" b="1" dirty="0" smtClean="0">
                <a:latin typeface="Calibri" panose="020F0502020204030204" pitchFamily="34" charset="0"/>
              </a:rPr>
              <a:t>Повече информация/</a:t>
            </a:r>
            <a:r>
              <a:rPr lang="en-US" altLang="bg-BG" sz="1900" b="1" dirty="0" smtClean="0">
                <a:latin typeface="Calibri" panose="020F0502020204030204" pitchFamily="34" charset="0"/>
              </a:rPr>
              <a:t>More details</a:t>
            </a:r>
            <a:r>
              <a:rPr lang="en-US" altLang="bg-BG" sz="1900" dirty="0" smtClean="0">
                <a:latin typeface="Calibri" panose="020F0502020204030204" pitchFamily="34" charset="0"/>
              </a:rPr>
              <a:t>:</a:t>
            </a:r>
            <a:r>
              <a:rPr lang="bg-BG" altLang="bg-BG" sz="1900" dirty="0" smtClean="0">
                <a:latin typeface="Calibri" panose="020F0502020204030204" pitchFamily="34" charset="0"/>
              </a:rPr>
              <a:t> </a:t>
            </a:r>
            <a:r>
              <a:rPr lang="en-US" altLang="bg-BG" sz="1900" dirty="0" smtClean="0">
                <a:solidFill>
                  <a:srgbClr val="00B0F0"/>
                </a:solidFill>
                <a:latin typeface="Calibri" panose="020F0502020204030204" pitchFamily="34" charset="0"/>
              </a:rPr>
              <a:t>www.skki.uni-ruse.bg</a:t>
            </a:r>
            <a:endParaRPr lang="bg-BG" altLang="bg-BG" sz="1900" dirty="0" smtClean="0">
              <a:solidFill>
                <a:srgbClr val="00B0F0"/>
              </a:solidFill>
              <a:latin typeface="Calibri" panose="020F0502020204030204" pitchFamily="34" charset="0"/>
            </a:endParaRPr>
          </a:p>
        </p:txBody>
      </p:sp>
      <p:sp>
        <p:nvSpPr>
          <p:cNvPr id="3" name="Title 2"/>
          <p:cNvSpPr>
            <a:spLocks noGrp="1"/>
          </p:cNvSpPr>
          <p:nvPr>
            <p:ph type="title"/>
          </p:nvPr>
        </p:nvSpPr>
        <p:spPr>
          <a:xfrm>
            <a:off x="285720" y="274638"/>
            <a:ext cx="8329642" cy="1143000"/>
          </a:xfrm>
        </p:spPr>
        <p:txBody>
          <a:bodyPr>
            <a:normAutofit/>
          </a:bodyPr>
          <a:lstStyle/>
          <a:p>
            <a:pPr eaLnBrk="1" fontAlgn="auto" hangingPunct="1">
              <a:spcAft>
                <a:spcPts val="0"/>
              </a:spcAft>
              <a:defRPr/>
            </a:pPr>
            <a:r>
              <a:rPr lang="ru-RU" sz="2000" dirty="0" smtClean="0">
                <a:solidFill>
                  <a:schemeClr val="tx1"/>
                </a:solidFill>
                <a:latin typeface="Calibri" panose="020F0502020204030204" pitchFamily="34" charset="0"/>
              </a:rPr>
              <a:t>СИСТЕМА </a:t>
            </a:r>
            <a:r>
              <a:rPr lang="ru-RU" sz="2000" dirty="0">
                <a:solidFill>
                  <a:schemeClr val="tx1"/>
                </a:solidFill>
                <a:latin typeface="Calibri" panose="020F0502020204030204" pitchFamily="34" charset="0"/>
              </a:rPr>
              <a:t>ЗА КВАЛИФИКАЦИЯ И </a:t>
            </a:r>
            <a:r>
              <a:rPr lang="en-US" sz="2000" dirty="0" smtClean="0">
                <a:solidFill>
                  <a:schemeClr val="tx1"/>
                </a:solidFill>
                <a:latin typeface="Calibri" panose="020F0502020204030204" pitchFamily="34" charset="0"/>
              </a:rPr>
              <a:t/>
            </a:r>
            <a:br>
              <a:rPr lang="en-US" sz="2000" dirty="0" smtClean="0">
                <a:solidFill>
                  <a:schemeClr val="tx1"/>
                </a:solidFill>
                <a:latin typeface="Calibri" panose="020F0502020204030204" pitchFamily="34" charset="0"/>
              </a:rPr>
            </a:br>
            <a:r>
              <a:rPr lang="ru-RU" sz="2000" dirty="0" smtClean="0">
                <a:solidFill>
                  <a:schemeClr val="tx1"/>
                </a:solidFill>
                <a:latin typeface="Calibri" panose="020F0502020204030204" pitchFamily="34" charset="0"/>
              </a:rPr>
              <a:t>КАРИЕРНО </a:t>
            </a:r>
            <a:r>
              <a:rPr lang="ru-RU" sz="2000" dirty="0">
                <a:solidFill>
                  <a:schemeClr val="tx1"/>
                </a:solidFill>
                <a:latin typeface="Calibri" panose="020F0502020204030204" pitchFamily="34" charset="0"/>
              </a:rPr>
              <a:t>ИЗРАСТВАНЕ НА </a:t>
            </a:r>
            <a:r>
              <a:rPr lang="en-US" sz="2000" dirty="0" smtClean="0">
                <a:solidFill>
                  <a:schemeClr val="tx1"/>
                </a:solidFill>
                <a:latin typeface="Calibri" panose="020F0502020204030204" pitchFamily="34" charset="0"/>
              </a:rPr>
              <a:t/>
            </a:r>
            <a:br>
              <a:rPr lang="en-US" sz="2000" dirty="0" smtClean="0">
                <a:solidFill>
                  <a:schemeClr val="tx1"/>
                </a:solidFill>
                <a:latin typeface="Calibri" panose="020F0502020204030204" pitchFamily="34" charset="0"/>
              </a:rPr>
            </a:br>
            <a:r>
              <a:rPr lang="ru-RU" sz="2000" dirty="0" smtClean="0">
                <a:solidFill>
                  <a:schemeClr val="tx1"/>
                </a:solidFill>
                <a:latin typeface="Calibri" panose="020F0502020204030204" pitchFamily="34" charset="0"/>
              </a:rPr>
              <a:t>ПРЕПОДАВАТЕЛИТЕ </a:t>
            </a:r>
            <a:r>
              <a:rPr lang="ru-RU" sz="2000" dirty="0">
                <a:solidFill>
                  <a:schemeClr val="tx1"/>
                </a:solidFill>
                <a:latin typeface="Calibri" panose="020F0502020204030204" pitchFamily="34" charset="0"/>
              </a:rPr>
              <a:t>В </a:t>
            </a:r>
            <a:r>
              <a:rPr lang="ru-RU" sz="2000" dirty="0" smtClean="0">
                <a:solidFill>
                  <a:schemeClr val="tx1"/>
                </a:solidFill>
                <a:latin typeface="Calibri" panose="020F0502020204030204" pitchFamily="34" charset="0"/>
              </a:rPr>
              <a:t>РУСЕНСКИ УНИВЕРСИТЕТ</a:t>
            </a:r>
            <a:r>
              <a:rPr lang="en-US" sz="2000" dirty="0">
                <a:solidFill>
                  <a:schemeClr val="tx1"/>
                </a:solidFill>
                <a:latin typeface="Calibri" panose="020F0502020204030204" pitchFamily="34" charset="0"/>
              </a:rPr>
              <a:t> </a:t>
            </a:r>
            <a:r>
              <a:rPr lang="ru-RU" sz="2000" dirty="0" smtClean="0">
                <a:solidFill>
                  <a:schemeClr val="tx1"/>
                </a:solidFill>
                <a:latin typeface="Calibri" panose="020F0502020204030204" pitchFamily="34" charset="0"/>
              </a:rPr>
              <a:t>"АНГЕЛ КЪНЧЕВ</a:t>
            </a:r>
            <a:r>
              <a:rPr lang="en-US" sz="2000" dirty="0" smtClean="0">
                <a:solidFill>
                  <a:schemeClr val="tx1"/>
                </a:solidFill>
                <a:latin typeface="Calibri" panose="020F0502020204030204" pitchFamily="34" charset="0"/>
              </a:rPr>
              <a:t>”</a:t>
            </a:r>
            <a:endParaRPr lang="bg-BG" sz="2000" dirty="0">
              <a:solidFill>
                <a:schemeClr val="tx1"/>
              </a:solidFill>
              <a:latin typeface="Calibri" panose="020F0502020204030204" pitchFamily="34" charset="0"/>
            </a:endParaRPr>
          </a:p>
        </p:txBody>
      </p:sp>
      <p:sp>
        <p:nvSpPr>
          <p:cNvPr id="151556"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10 Dec 2015</a:t>
            </a:r>
            <a:endParaRPr lang="bg-BG" altLang="bg-BG" dirty="0">
              <a:solidFill>
                <a:srgbClr val="0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0"/>
            <a:ext cx="3131840" cy="80487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1"/>
          <p:cNvSpPr>
            <a:spLocks noGrp="1"/>
          </p:cNvSpPr>
          <p:nvPr>
            <p:ph idx="1"/>
          </p:nvPr>
        </p:nvSpPr>
        <p:spPr>
          <a:xfrm>
            <a:off x="1" y="1484784"/>
            <a:ext cx="8686800" cy="4628664"/>
          </a:xfrm>
        </p:spPr>
        <p:txBody>
          <a:bodyPr>
            <a:normAutofit lnSpcReduction="10000"/>
          </a:bodyPr>
          <a:lstStyle/>
          <a:p>
            <a:pPr marL="109537" indent="0" eaLnBrk="1" hangingPunct="1">
              <a:spcBef>
                <a:spcPts val="0"/>
              </a:spcBef>
              <a:buNone/>
            </a:pPr>
            <a:endParaRPr lang="bg-BG" altLang="bg-BG" sz="2000" b="1" dirty="0" smtClean="0"/>
          </a:p>
          <a:p>
            <a:pPr eaLnBrk="1" hangingPunct="1">
              <a:spcBef>
                <a:spcPts val="0"/>
              </a:spcBef>
            </a:pPr>
            <a:endParaRPr lang="bg-BG" altLang="bg-BG" sz="2000" b="1" dirty="0" smtClean="0">
              <a:latin typeface="Calibri" panose="020F0502020204030204" pitchFamily="34" charset="0"/>
            </a:endParaRPr>
          </a:p>
          <a:p>
            <a:pPr>
              <a:spcBef>
                <a:spcPts val="0"/>
              </a:spcBef>
            </a:pPr>
            <a:r>
              <a:rPr lang="bg-BG" altLang="bg-BG" sz="2000" b="1" dirty="0" smtClean="0">
                <a:latin typeface="Calibri" panose="020F0502020204030204" pitchFamily="34" charset="0"/>
              </a:rPr>
              <a:t>Име</a:t>
            </a:r>
            <a:r>
              <a:rPr lang="en-US" altLang="bg-BG" sz="2000" dirty="0" smtClean="0">
                <a:latin typeface="Calibri" panose="020F0502020204030204" pitchFamily="34" charset="0"/>
              </a:rPr>
              <a:t>: </a:t>
            </a:r>
            <a:r>
              <a:rPr lang="ru-RU" sz="2000" dirty="0" err="1"/>
              <a:t>Разработване</a:t>
            </a:r>
            <a:r>
              <a:rPr lang="ru-RU" sz="2000" dirty="0"/>
              <a:t> на метод и </a:t>
            </a:r>
            <a:r>
              <a:rPr lang="ru-RU" sz="2000" dirty="0" err="1"/>
              <a:t>инструментална</a:t>
            </a:r>
            <a:r>
              <a:rPr lang="ru-RU" sz="2000" dirty="0"/>
              <a:t> среда за </a:t>
            </a:r>
            <a:r>
              <a:rPr lang="ru-RU" sz="2000" dirty="0" err="1"/>
              <a:t>генериране</a:t>
            </a:r>
            <a:r>
              <a:rPr lang="ru-RU" sz="2000" dirty="0"/>
              <a:t>, </a:t>
            </a:r>
            <a:r>
              <a:rPr lang="ru-RU" sz="2000" dirty="0" err="1"/>
              <a:t>верифициране</a:t>
            </a:r>
            <a:r>
              <a:rPr lang="ru-RU" sz="2000" dirty="0"/>
              <a:t> и оценка на </a:t>
            </a:r>
            <a:r>
              <a:rPr lang="ru-RU" sz="2000" dirty="0" err="1"/>
              <a:t>бързодействието</a:t>
            </a:r>
            <a:r>
              <a:rPr lang="ru-RU" sz="2000" dirty="0"/>
              <a:t> на бизнес </a:t>
            </a:r>
            <a:r>
              <a:rPr lang="ru-RU" sz="2000" dirty="0" err="1"/>
              <a:t>процеси</a:t>
            </a:r>
            <a:r>
              <a:rPr lang="ru-RU" sz="2000" dirty="0"/>
              <a:t> от избрана </a:t>
            </a:r>
            <a:r>
              <a:rPr lang="ru-RU" sz="2000" dirty="0" err="1"/>
              <a:t>приложна</a:t>
            </a:r>
            <a:r>
              <a:rPr lang="ru-RU" sz="2000" dirty="0"/>
              <a:t> </a:t>
            </a:r>
            <a:r>
              <a:rPr lang="ru-RU" sz="2000" dirty="0" err="1"/>
              <a:t>област</a:t>
            </a:r>
            <a:r>
              <a:rPr lang="ru-RU" sz="2000"/>
              <a:t> 	</a:t>
            </a:r>
          </a:p>
          <a:p>
            <a:pPr>
              <a:spcBef>
                <a:spcPts val="0"/>
              </a:spcBef>
            </a:pPr>
            <a:r>
              <a:rPr lang="en-US" altLang="bg-BG" sz="2000" i="1" smtClean="0">
                <a:latin typeface="Calibri" panose="020F0502020204030204" pitchFamily="34" charset="0"/>
              </a:rPr>
              <a:t>Name</a:t>
            </a:r>
            <a:r>
              <a:rPr lang="en-US" altLang="bg-BG" sz="2000" i="1" dirty="0" smtClean="0">
                <a:latin typeface="Calibri" panose="020F0502020204030204" pitchFamily="34" charset="0"/>
              </a:rPr>
              <a:t>:</a:t>
            </a:r>
            <a:r>
              <a:rPr lang="bg-BG" altLang="bg-BG" sz="2000" i="1" dirty="0" smtClean="0">
                <a:latin typeface="Calibri" panose="020F0502020204030204" pitchFamily="34" charset="0"/>
              </a:rPr>
              <a:t> </a:t>
            </a:r>
            <a:r>
              <a:rPr lang="en-US" altLang="bg-BG" sz="2000" i="1" dirty="0" smtClean="0">
                <a:latin typeface="Calibri" panose="020F0502020204030204" pitchFamily="34" charset="0"/>
              </a:rPr>
              <a:t>Development Of Method And Tool For Generation, Verification And Performance Evaluation Of Business Processes From Specific Domain Area</a:t>
            </a:r>
          </a:p>
          <a:p>
            <a:pPr eaLnBrk="1" hangingPunct="1">
              <a:spcBef>
                <a:spcPts val="0"/>
              </a:spcBef>
            </a:pPr>
            <a:r>
              <a:rPr lang="bg-BG" altLang="bg-BG" sz="2000" b="1" dirty="0" smtClean="0">
                <a:latin typeface="Calibri" panose="020F0502020204030204" pitchFamily="34" charset="0"/>
              </a:rPr>
              <a:t>Програма</a:t>
            </a:r>
            <a:r>
              <a:rPr lang="bg-BG" altLang="bg-BG" sz="2000" dirty="0" smtClean="0">
                <a:latin typeface="Calibri" panose="020F0502020204030204" pitchFamily="34" charset="0"/>
              </a:rPr>
              <a:t>/</a:t>
            </a:r>
            <a:r>
              <a:rPr lang="en-US" altLang="bg-BG" sz="2000" dirty="0" smtClean="0">
                <a:latin typeface="Calibri" panose="020F0502020204030204" pitchFamily="34" charset="0"/>
              </a:rPr>
              <a:t>Fund:</a:t>
            </a:r>
            <a:r>
              <a:rPr lang="bg-BG" altLang="bg-BG" sz="2000" dirty="0">
                <a:latin typeface="Calibri" panose="020F0502020204030204" pitchFamily="34" charset="0"/>
              </a:rPr>
              <a:t>  </a:t>
            </a:r>
            <a:r>
              <a:rPr lang="bg-BG" altLang="bg-BG" sz="2000" dirty="0" smtClean="0">
                <a:latin typeface="Calibri" panose="020F0502020204030204" pitchFamily="34" charset="0"/>
              </a:rPr>
              <a:t>Фонд ＂Научни </a:t>
            </a:r>
            <a:r>
              <a:rPr lang="bg-BG" altLang="bg-BG" sz="2000" dirty="0">
                <a:latin typeface="Calibri" panose="020F0502020204030204" pitchFamily="34" charset="0"/>
              </a:rPr>
              <a:t>изследвания＂</a:t>
            </a:r>
            <a:r>
              <a:rPr lang="bg-BG" altLang="bg-BG" sz="2000" b="1" dirty="0" smtClean="0">
                <a:latin typeface="Calibri" panose="020F0502020204030204" pitchFamily="34" charset="0"/>
              </a:rPr>
              <a:t>Продължителност</a:t>
            </a:r>
            <a:r>
              <a:rPr lang="bg-BG" altLang="bg-BG" sz="2000" dirty="0" smtClean="0">
                <a:latin typeface="Calibri" panose="020F0502020204030204" pitchFamily="34" charset="0"/>
              </a:rPr>
              <a:t>/</a:t>
            </a:r>
            <a:r>
              <a:rPr lang="en-US" altLang="bg-BG" sz="2000" dirty="0" smtClean="0">
                <a:latin typeface="Calibri" panose="020F0502020204030204" pitchFamily="34" charset="0"/>
              </a:rPr>
              <a:t>Duration:</a:t>
            </a:r>
            <a:r>
              <a:rPr lang="bg-BG" altLang="bg-BG" sz="2000" dirty="0" smtClean="0">
                <a:latin typeface="Calibri" panose="020F0502020204030204" pitchFamily="34" charset="0"/>
              </a:rPr>
              <a:t> </a:t>
            </a:r>
            <a:r>
              <a:rPr lang="en-US" altLang="bg-BG" sz="2000" dirty="0" smtClean="0">
                <a:latin typeface="Calibri" panose="020F0502020204030204" pitchFamily="34" charset="0"/>
              </a:rPr>
              <a:t>2014-2016</a:t>
            </a:r>
          </a:p>
          <a:p>
            <a:pPr>
              <a:spcBef>
                <a:spcPts val="0"/>
              </a:spcBef>
            </a:pPr>
            <a:r>
              <a:rPr lang="bg-BG" altLang="bg-BG" sz="2000" b="1" dirty="0" smtClean="0">
                <a:latin typeface="Calibri" panose="020F0502020204030204" pitchFamily="34" charset="0"/>
              </a:rPr>
              <a:t>Цел</a:t>
            </a:r>
            <a:r>
              <a:rPr lang="en-US" altLang="bg-BG" sz="2000" dirty="0" smtClean="0">
                <a:latin typeface="Calibri" panose="020F0502020204030204" pitchFamily="34" charset="0"/>
              </a:rPr>
              <a:t>: </a:t>
            </a:r>
            <a:r>
              <a:rPr lang="ru-RU" altLang="bg-BG" sz="2000" dirty="0">
                <a:latin typeface="Calibri" panose="020F0502020204030204" pitchFamily="34" charset="0"/>
              </a:rPr>
              <a:t> </a:t>
            </a:r>
            <a:r>
              <a:rPr lang="ru-RU" altLang="bg-BG" sz="2000" dirty="0" err="1" smtClean="0">
                <a:latin typeface="Calibri" panose="020F0502020204030204" pitchFamily="34" charset="0"/>
              </a:rPr>
              <a:t>Основна</a:t>
            </a:r>
            <a:r>
              <a:rPr lang="ru-RU" altLang="bg-BG" sz="2000" dirty="0" smtClean="0">
                <a:latin typeface="Calibri" panose="020F0502020204030204" pitchFamily="34" charset="0"/>
              </a:rPr>
              <a:t> цел на проекта е да се </a:t>
            </a:r>
            <a:r>
              <a:rPr lang="ru-RU" altLang="bg-BG" sz="2000" dirty="0" err="1" smtClean="0">
                <a:latin typeface="Calibri" panose="020F0502020204030204" pitchFamily="34" charset="0"/>
              </a:rPr>
              <a:t>проектира</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инструментална</a:t>
            </a:r>
            <a:r>
              <a:rPr lang="ru-RU" altLang="bg-BG" sz="2000" dirty="0" smtClean="0">
                <a:latin typeface="Calibri" panose="020F0502020204030204" pitchFamily="34" charset="0"/>
              </a:rPr>
              <a:t> среда, </a:t>
            </a:r>
            <a:r>
              <a:rPr lang="ru-RU" altLang="bg-BG" sz="2000" dirty="0" err="1" smtClean="0">
                <a:latin typeface="Calibri" panose="020F0502020204030204" pitchFamily="34" charset="0"/>
              </a:rPr>
              <a:t>която</a:t>
            </a:r>
            <a:r>
              <a:rPr lang="ru-RU" altLang="bg-BG" sz="2000" dirty="0" smtClean="0">
                <a:latin typeface="Calibri" panose="020F0502020204030204" pitchFamily="34" charset="0"/>
              </a:rPr>
              <a:t> да </a:t>
            </a:r>
            <a:r>
              <a:rPr lang="ru-RU" altLang="bg-BG" sz="2000" dirty="0" err="1" smtClean="0">
                <a:latin typeface="Calibri" panose="020F0502020204030204" pitchFamily="34" charset="0"/>
              </a:rPr>
              <a:t>подпомага</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софтуерните</a:t>
            </a:r>
            <a:r>
              <a:rPr lang="ru-RU" altLang="bg-BG" sz="2000" dirty="0" smtClean="0">
                <a:latin typeface="Calibri" panose="020F0502020204030204" pitchFamily="34" charset="0"/>
              </a:rPr>
              <a:t> компании и </a:t>
            </a:r>
            <a:r>
              <a:rPr lang="ru-RU" altLang="bg-BG" sz="2000" dirty="0" err="1" smtClean="0">
                <a:latin typeface="Calibri" panose="020F0502020204030204" pitchFamily="34" charset="0"/>
              </a:rPr>
              <a:t>техните</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клиенти</a:t>
            </a:r>
            <a:r>
              <a:rPr lang="ru-RU" altLang="bg-BG" sz="2000" dirty="0" smtClean="0">
                <a:latin typeface="Calibri" panose="020F0502020204030204" pitchFamily="34" charset="0"/>
              </a:rPr>
              <a:t> да </a:t>
            </a:r>
            <a:r>
              <a:rPr lang="ru-RU" altLang="bg-BG" sz="2000" dirty="0" err="1" smtClean="0">
                <a:latin typeface="Calibri" panose="020F0502020204030204" pitchFamily="34" charset="0"/>
              </a:rPr>
              <a:t>постигат</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бърза</a:t>
            </a:r>
            <a:r>
              <a:rPr lang="ru-RU" altLang="bg-BG" sz="2000" dirty="0" smtClean="0">
                <a:latin typeface="Calibri" panose="020F0502020204030204" pitchFamily="34" charset="0"/>
              </a:rPr>
              <a:t> разработка, </a:t>
            </a:r>
            <a:r>
              <a:rPr lang="ru-RU" altLang="bg-BG" sz="2000" dirty="0" err="1" smtClean="0">
                <a:latin typeface="Calibri" panose="020F0502020204030204" pitchFamily="34" charset="0"/>
              </a:rPr>
              <a:t>гъвкавост</a:t>
            </a:r>
            <a:r>
              <a:rPr lang="ru-RU" altLang="bg-BG" sz="2000" dirty="0" smtClean="0">
                <a:latin typeface="Calibri" panose="020F0502020204030204" pitchFamily="34" charset="0"/>
              </a:rPr>
              <a:t> и </a:t>
            </a:r>
            <a:r>
              <a:rPr lang="ru-RU" altLang="bg-BG" sz="2000" dirty="0" err="1" smtClean="0">
                <a:latin typeface="Calibri" panose="020F0502020204030204" pitchFamily="34" charset="0"/>
              </a:rPr>
              <a:t>възможности</a:t>
            </a:r>
            <a:r>
              <a:rPr lang="ru-RU" altLang="bg-BG" sz="2000" dirty="0" smtClean="0">
                <a:latin typeface="Calibri" panose="020F0502020204030204" pitchFamily="34" charset="0"/>
              </a:rPr>
              <a:t> за многократна </a:t>
            </a:r>
            <a:r>
              <a:rPr lang="ru-RU" altLang="bg-BG" sz="2000" dirty="0" err="1" smtClean="0">
                <a:latin typeface="Calibri" panose="020F0502020204030204" pitchFamily="34" charset="0"/>
              </a:rPr>
              <a:t>употреба</a:t>
            </a:r>
            <a:r>
              <a:rPr lang="ru-RU" altLang="bg-BG" sz="2000" dirty="0" smtClean="0">
                <a:latin typeface="Calibri" panose="020F0502020204030204" pitchFamily="34" charset="0"/>
              </a:rPr>
              <a:t> на </a:t>
            </a:r>
            <a:r>
              <a:rPr lang="ru-RU" altLang="bg-BG" sz="2000" dirty="0" err="1" smtClean="0">
                <a:latin typeface="Calibri" panose="020F0502020204030204" pitchFamily="34" charset="0"/>
              </a:rPr>
              <a:t>техните</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софтуерни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продукти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Инструменталната</a:t>
            </a:r>
            <a:r>
              <a:rPr lang="ru-RU" altLang="bg-BG" sz="2000" dirty="0" smtClean="0">
                <a:latin typeface="Calibri" panose="020F0502020204030204" pitchFamily="34" charset="0"/>
              </a:rPr>
              <a:t> среда </a:t>
            </a:r>
            <a:r>
              <a:rPr lang="ru-RU" altLang="bg-BG" sz="2000" dirty="0" err="1" smtClean="0">
                <a:latin typeface="Calibri" panose="020F0502020204030204" pitchFamily="34" charset="0"/>
              </a:rPr>
              <a:t>трябва</a:t>
            </a:r>
            <a:r>
              <a:rPr lang="ru-RU" altLang="bg-BG" sz="2000" dirty="0" smtClean="0">
                <a:latin typeface="Calibri" panose="020F0502020204030204" pitchFamily="34" charset="0"/>
              </a:rPr>
              <a:t> да </a:t>
            </a:r>
            <a:r>
              <a:rPr lang="ru-RU" altLang="bg-BG" sz="2000" dirty="0" err="1" smtClean="0">
                <a:latin typeface="Calibri" panose="020F0502020204030204" pitchFamily="34" charset="0"/>
              </a:rPr>
              <a:t>позволява</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автоматизирането</a:t>
            </a:r>
            <a:r>
              <a:rPr lang="ru-RU" altLang="bg-BG" sz="2000" dirty="0" smtClean="0">
                <a:latin typeface="Calibri" panose="020F0502020204030204" pitchFamily="34" charset="0"/>
              </a:rPr>
              <a:t> на </a:t>
            </a:r>
            <a:r>
              <a:rPr lang="ru-RU" altLang="bg-BG" sz="2000" dirty="0" err="1" smtClean="0">
                <a:latin typeface="Calibri" panose="020F0502020204030204" pitchFamily="34" charset="0"/>
              </a:rPr>
              <a:t>специфициране</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генериране</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верифициране</a:t>
            </a:r>
            <a:r>
              <a:rPr lang="ru-RU" altLang="bg-BG" sz="2000" dirty="0" smtClean="0">
                <a:latin typeface="Calibri" panose="020F0502020204030204" pitchFamily="34" charset="0"/>
              </a:rPr>
              <a:t> и оценка на </a:t>
            </a:r>
            <a:r>
              <a:rPr lang="ru-RU" altLang="bg-BG" sz="2000" dirty="0" err="1" smtClean="0">
                <a:latin typeface="Calibri" panose="020F0502020204030204" pitchFamily="34" charset="0"/>
              </a:rPr>
              <a:t>бързодействието</a:t>
            </a:r>
            <a:r>
              <a:rPr lang="ru-RU" altLang="bg-BG" sz="2000" dirty="0" smtClean="0">
                <a:latin typeface="Calibri" panose="020F0502020204030204" pitchFamily="34" charset="0"/>
              </a:rPr>
              <a:t> на бизнес </a:t>
            </a:r>
            <a:r>
              <a:rPr lang="ru-RU" altLang="bg-BG" sz="2000" dirty="0" err="1" smtClean="0">
                <a:latin typeface="Calibri" panose="020F0502020204030204" pitchFamily="34" charset="0"/>
              </a:rPr>
              <a:t>процеси</a:t>
            </a:r>
            <a:r>
              <a:rPr lang="ru-RU" altLang="bg-BG" sz="2000" dirty="0" smtClean="0">
                <a:latin typeface="Calibri" panose="020F0502020204030204" pitchFamily="34" charset="0"/>
              </a:rPr>
              <a:t>.</a:t>
            </a:r>
            <a:endParaRPr lang="en-US" altLang="bg-BG" sz="2000" dirty="0" smtClean="0">
              <a:latin typeface="Calibri" panose="020F0502020204030204" pitchFamily="34" charset="0"/>
            </a:endParaRPr>
          </a:p>
          <a:p>
            <a:pPr eaLnBrk="1" hangingPunct="1">
              <a:spcBef>
                <a:spcPts val="0"/>
              </a:spcBef>
            </a:pPr>
            <a:endParaRPr lang="bg-BG" altLang="bg-BG" sz="2000" b="1" i="1" dirty="0">
              <a:latin typeface="Calibri" panose="020F0502020204030204" pitchFamily="34" charset="0"/>
            </a:endParaRPr>
          </a:p>
        </p:txBody>
      </p:sp>
      <p:sp>
        <p:nvSpPr>
          <p:cNvPr id="3" name="Title 2"/>
          <p:cNvSpPr>
            <a:spLocks noGrp="1"/>
          </p:cNvSpPr>
          <p:nvPr>
            <p:ph type="title"/>
          </p:nvPr>
        </p:nvSpPr>
        <p:spPr>
          <a:xfrm>
            <a:off x="467544" y="764704"/>
            <a:ext cx="8280920" cy="936104"/>
          </a:xfrm>
        </p:spPr>
        <p:txBody>
          <a:bodyPr>
            <a:noAutofit/>
          </a:bodyPr>
          <a:lstStyle/>
          <a:p>
            <a:pPr>
              <a:defRPr/>
            </a:pPr>
            <a:r>
              <a:rPr lang="ru-RU" altLang="bg-BG" sz="2600" dirty="0" err="1">
                <a:solidFill>
                  <a:prstClr val="black"/>
                </a:solidFill>
                <a:latin typeface="Calibri" panose="020F0502020204030204" pitchFamily="34" charset="0"/>
                <a:ea typeface="+mn-ea"/>
                <a:cs typeface="+mn-cs"/>
              </a:rPr>
              <a:t>Разработване</a:t>
            </a:r>
            <a:r>
              <a:rPr lang="ru-RU" altLang="bg-BG" sz="2600" dirty="0">
                <a:solidFill>
                  <a:prstClr val="black"/>
                </a:solidFill>
                <a:latin typeface="Calibri" panose="020F0502020204030204" pitchFamily="34" charset="0"/>
                <a:ea typeface="+mn-ea"/>
                <a:cs typeface="+mn-cs"/>
              </a:rPr>
              <a:t> на метод и </a:t>
            </a:r>
            <a:r>
              <a:rPr lang="ru-RU" altLang="bg-BG" sz="2600" dirty="0" err="1">
                <a:solidFill>
                  <a:prstClr val="black"/>
                </a:solidFill>
                <a:latin typeface="Calibri" panose="020F0502020204030204" pitchFamily="34" charset="0"/>
                <a:ea typeface="+mn-ea"/>
                <a:cs typeface="+mn-cs"/>
              </a:rPr>
              <a:t>инструментална</a:t>
            </a:r>
            <a:r>
              <a:rPr lang="ru-RU" altLang="bg-BG" sz="2600" dirty="0">
                <a:solidFill>
                  <a:prstClr val="black"/>
                </a:solidFill>
                <a:latin typeface="Calibri" panose="020F0502020204030204" pitchFamily="34" charset="0"/>
                <a:ea typeface="+mn-ea"/>
                <a:cs typeface="+mn-cs"/>
              </a:rPr>
              <a:t> среда за </a:t>
            </a:r>
            <a:r>
              <a:rPr lang="ru-RU" altLang="bg-BG" sz="2600" dirty="0" err="1">
                <a:solidFill>
                  <a:prstClr val="black"/>
                </a:solidFill>
                <a:latin typeface="Calibri" panose="020F0502020204030204" pitchFamily="34" charset="0"/>
                <a:ea typeface="+mn-ea"/>
                <a:cs typeface="+mn-cs"/>
              </a:rPr>
              <a:t>генериране</a:t>
            </a:r>
            <a:r>
              <a:rPr lang="ru-RU" altLang="bg-BG" sz="2600" dirty="0">
                <a:solidFill>
                  <a:prstClr val="black"/>
                </a:solidFill>
                <a:latin typeface="Calibri" panose="020F0502020204030204" pitchFamily="34" charset="0"/>
                <a:ea typeface="+mn-ea"/>
                <a:cs typeface="+mn-cs"/>
              </a:rPr>
              <a:t>, верификация и оценка на </a:t>
            </a:r>
            <a:r>
              <a:rPr lang="ru-RU" altLang="bg-BG" sz="2600" dirty="0" err="1">
                <a:solidFill>
                  <a:prstClr val="black"/>
                </a:solidFill>
                <a:latin typeface="Calibri" panose="020F0502020204030204" pitchFamily="34" charset="0"/>
                <a:ea typeface="+mn-ea"/>
                <a:cs typeface="+mn-cs"/>
              </a:rPr>
              <a:t>бързодействието</a:t>
            </a:r>
            <a:r>
              <a:rPr lang="ru-RU" altLang="bg-BG" sz="2600" dirty="0">
                <a:solidFill>
                  <a:prstClr val="black"/>
                </a:solidFill>
                <a:latin typeface="Calibri" panose="020F0502020204030204" pitchFamily="34" charset="0"/>
                <a:ea typeface="+mn-ea"/>
                <a:cs typeface="+mn-cs"/>
              </a:rPr>
              <a:t> на бизнес </a:t>
            </a:r>
            <a:r>
              <a:rPr lang="ru-RU" altLang="bg-BG" sz="2600" dirty="0" err="1">
                <a:solidFill>
                  <a:prstClr val="black"/>
                </a:solidFill>
                <a:latin typeface="Calibri" panose="020F0502020204030204" pitchFamily="34" charset="0"/>
                <a:ea typeface="+mn-ea"/>
                <a:cs typeface="+mn-cs"/>
              </a:rPr>
              <a:t>процеси</a:t>
            </a:r>
            <a:r>
              <a:rPr lang="ru-RU" altLang="bg-BG" sz="2600" dirty="0">
                <a:solidFill>
                  <a:prstClr val="black"/>
                </a:solidFill>
                <a:latin typeface="Calibri" panose="020F0502020204030204" pitchFamily="34" charset="0"/>
                <a:ea typeface="+mn-ea"/>
                <a:cs typeface="+mn-cs"/>
              </a:rPr>
              <a:t> от избрана </a:t>
            </a:r>
            <a:r>
              <a:rPr lang="ru-RU" altLang="bg-BG" sz="2600" dirty="0" err="1">
                <a:solidFill>
                  <a:prstClr val="black"/>
                </a:solidFill>
                <a:latin typeface="Calibri" panose="020F0502020204030204" pitchFamily="34" charset="0"/>
                <a:ea typeface="+mn-ea"/>
                <a:cs typeface="+mn-cs"/>
              </a:rPr>
              <a:t>приложна</a:t>
            </a:r>
            <a:r>
              <a:rPr lang="ru-RU" altLang="bg-BG" sz="2600" dirty="0">
                <a:solidFill>
                  <a:prstClr val="black"/>
                </a:solidFill>
                <a:latin typeface="Calibri" panose="020F0502020204030204" pitchFamily="34" charset="0"/>
                <a:ea typeface="+mn-ea"/>
                <a:cs typeface="+mn-cs"/>
              </a:rPr>
              <a:t> </a:t>
            </a:r>
            <a:r>
              <a:rPr lang="ru-RU" altLang="bg-BG" sz="2600" dirty="0" err="1">
                <a:solidFill>
                  <a:prstClr val="black"/>
                </a:solidFill>
                <a:latin typeface="Calibri" panose="020F0502020204030204" pitchFamily="34" charset="0"/>
                <a:ea typeface="+mn-ea"/>
                <a:cs typeface="+mn-cs"/>
              </a:rPr>
              <a:t>област</a:t>
            </a:r>
            <a:endParaRPr lang="en-US" sz="2600" b="0" dirty="0">
              <a:solidFill>
                <a:schemeClr val="tx1"/>
              </a:solidFill>
              <a:latin typeface="Calibri" panose="020F0502020204030204" pitchFamily="34" charset="0"/>
            </a:endParaRPr>
          </a:p>
        </p:txBody>
      </p:sp>
      <p:sp>
        <p:nvSpPr>
          <p:cNvPr id="126980"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dirty="0" smtClean="0">
                <a:solidFill>
                  <a:prstClr val="black">
                    <a:tint val="75000"/>
                  </a:prstClr>
                </a:solidFill>
              </a:rPr>
              <a:t>Project dissemination day, University of Ruse, Bulgaria, 10 Dec 2015</a:t>
            </a:r>
            <a:endParaRPr lang="bg-BG" altLang="bg-BG" dirty="0">
              <a:solidFill>
                <a:prstClr val="black">
                  <a:tint val="75000"/>
                </a:prst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169" t="20689" r="9314" b="18104"/>
          <a:stretch/>
        </p:blipFill>
        <p:spPr>
          <a:xfrm>
            <a:off x="6812280" y="73152"/>
            <a:ext cx="1819656" cy="649224"/>
          </a:xfrm>
          <a:prstGeom prst="rect">
            <a:avLst/>
          </a:prstGeom>
        </p:spPr>
      </p:pic>
    </p:spTree>
    <p:extLst>
      <p:ext uri="{BB962C8B-B14F-4D97-AF65-F5344CB8AC3E}">
        <p14:creationId xmlns:p14="http://schemas.microsoft.com/office/powerpoint/2010/main" val="2891338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20" y="274638"/>
            <a:ext cx="8229600" cy="1143000"/>
          </a:xfrm>
        </p:spPr>
        <p:txBody>
          <a:bodyPr>
            <a:normAutofit/>
          </a:bodyPr>
          <a:lstStyle/>
          <a:p>
            <a:pPr eaLnBrk="1" fontAlgn="auto" hangingPunct="1">
              <a:spcAft>
                <a:spcPts val="0"/>
              </a:spcAft>
              <a:defRPr/>
            </a:pPr>
            <a:r>
              <a:rPr lang="en-US" sz="24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Active </a:t>
            </a:r>
            <a:r>
              <a:rPr lang="en-US" sz="24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Method in Teaching and </a:t>
            </a:r>
            <a:r>
              <a:rPr lang="bg-BG" sz="24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r>
            <a:br>
              <a:rPr lang="bg-BG" sz="24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br>
            <a:r>
              <a:rPr lang="en-US" sz="24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Learning</a:t>
            </a:r>
            <a:r>
              <a:rPr lang="bg-BG" sz="24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t>
            </a:r>
            <a:r>
              <a:rPr lang="en-US" sz="24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Mathematics and Informatics </a:t>
            </a:r>
            <a:endParaRPr lang="bg-BG" sz="2400" dirty="0">
              <a:solidFill>
                <a:schemeClr val="tx1"/>
              </a:solidFill>
            </a:endParaRPr>
          </a:p>
        </p:txBody>
      </p:sp>
      <p:sp>
        <p:nvSpPr>
          <p:cNvPr id="110596"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09 Dec 2014</a:t>
            </a:r>
            <a:endParaRPr lang="bg-BG" altLang="bg-BG" dirty="0">
              <a:solidFill>
                <a:srgbClr val="000000"/>
              </a:solidFill>
            </a:endParaRPr>
          </a:p>
        </p:txBody>
      </p:sp>
      <p:pic>
        <p:nvPicPr>
          <p:cNvPr id="110597" name="Picture 4"/>
          <p:cNvPicPr>
            <a:picLocks noChangeAspect="1"/>
          </p:cNvPicPr>
          <p:nvPr/>
        </p:nvPicPr>
        <p:blipFill>
          <a:blip r:embed="rId2" cstate="print"/>
          <a:srcRect/>
          <a:stretch>
            <a:fillRect/>
          </a:stretch>
        </p:blipFill>
        <p:spPr bwMode="auto">
          <a:xfrm>
            <a:off x="7596219" y="71414"/>
            <a:ext cx="1476375" cy="1247775"/>
          </a:xfrm>
          <a:prstGeom prst="rect">
            <a:avLst/>
          </a:prstGeom>
          <a:noFill/>
          <a:ln w="9525">
            <a:noFill/>
            <a:miter lim="800000"/>
            <a:headEnd/>
            <a:tailEnd/>
          </a:ln>
        </p:spPr>
      </p:pic>
      <p:sp>
        <p:nvSpPr>
          <p:cNvPr id="7" name="Content Placeholder 1"/>
          <p:cNvSpPr txBox="1">
            <a:spLocks/>
          </p:cNvSpPr>
          <p:nvPr/>
        </p:nvSpPr>
        <p:spPr bwMode="auto">
          <a:xfrm>
            <a:off x="251520" y="1600200"/>
            <a:ext cx="86409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eaLnBrk="1" hangingPunct="1">
              <a:lnSpc>
                <a:spcPct val="80000"/>
              </a:lnSpc>
              <a:buClr>
                <a:srgbClr val="2DA2BF"/>
              </a:buClr>
            </a:pPr>
            <a:r>
              <a:rPr lang="bg-BG" altLang="bg-BG" sz="2000" b="1" dirty="0" smtClean="0">
                <a:solidFill>
                  <a:prstClr val="black"/>
                </a:solidFill>
                <a:latin typeface="Calibri" panose="020F0502020204030204" pitchFamily="34" charset="0"/>
                <a:cs typeface="Calibri" panose="020F0502020204030204" pitchFamily="34" charset="0"/>
              </a:rPr>
              <a:t>Име</a:t>
            </a:r>
            <a:r>
              <a:rPr lang="en-US" altLang="bg-BG" sz="2000" dirty="0" smtClean="0">
                <a:solidFill>
                  <a:prstClr val="black"/>
                </a:solidFill>
                <a:latin typeface="Calibri" panose="020F0502020204030204" pitchFamily="34" charset="0"/>
                <a:cs typeface="Calibri" panose="020F0502020204030204" pitchFamily="34" charset="0"/>
              </a:rPr>
              <a:t>: </a:t>
            </a:r>
            <a:r>
              <a:rPr lang="be-BY" altLang="bg-BG" sz="2000" b="1" dirty="0" smtClean="0">
                <a:solidFill>
                  <a:prstClr val="black"/>
                </a:solidFill>
                <a:latin typeface="Calibri" panose="020F0502020204030204" pitchFamily="34" charset="0"/>
                <a:cs typeface="Calibri" panose="020F0502020204030204" pitchFamily="34" charset="0"/>
              </a:rPr>
              <a:t>Активн</a:t>
            </a:r>
            <a:r>
              <a:rPr lang="bg-BG" altLang="bg-BG" sz="2000" b="1" dirty="0" smtClean="0">
                <a:solidFill>
                  <a:prstClr val="black"/>
                </a:solidFill>
                <a:latin typeface="Calibri" panose="020F0502020204030204" pitchFamily="34" charset="0"/>
                <a:cs typeface="Calibri" panose="020F0502020204030204" pitchFamily="34" charset="0"/>
              </a:rPr>
              <a:t>и</a:t>
            </a:r>
            <a:r>
              <a:rPr lang="be-BY" altLang="bg-BG" sz="2000" b="1" dirty="0" smtClean="0">
                <a:solidFill>
                  <a:prstClr val="black"/>
                </a:solidFill>
                <a:latin typeface="Calibri" panose="020F0502020204030204" pitchFamily="34" charset="0"/>
                <a:cs typeface="Calibri" panose="020F0502020204030204" pitchFamily="34" charset="0"/>
              </a:rPr>
              <a:t> методи в обучението по математика и информатика</a:t>
            </a:r>
          </a:p>
          <a:p>
            <a:pPr eaLnBrk="1" hangingPunct="1">
              <a:lnSpc>
                <a:spcPct val="80000"/>
              </a:lnSpc>
              <a:buClr>
                <a:srgbClr val="2DA2BF"/>
              </a:buClr>
            </a:pPr>
            <a:r>
              <a:rPr lang="en-US" altLang="bg-BG" sz="2000" dirty="0" smtClean="0">
                <a:solidFill>
                  <a:prstClr val="black"/>
                </a:solidFill>
                <a:latin typeface="Calibri" panose="020F0502020204030204" pitchFamily="34" charset="0"/>
                <a:cs typeface="Calibri" panose="020F0502020204030204" pitchFamily="34" charset="0"/>
              </a:rPr>
              <a:t>Name: Active Method is Teaching and Learning Mathematics and Informatics</a:t>
            </a:r>
            <a:r>
              <a:rPr lang="bg-BG" altLang="bg-BG" sz="2000" dirty="0" smtClean="0">
                <a:solidFill>
                  <a:prstClr val="black"/>
                </a:solidFill>
                <a:latin typeface="Calibri" panose="020F0502020204030204" pitchFamily="34" charset="0"/>
                <a:cs typeface="Calibri" panose="020F0502020204030204" pitchFamily="34" charset="0"/>
              </a:rPr>
              <a:t>. </a:t>
            </a:r>
            <a:endParaRPr lang="en-US" altLang="bg-BG" sz="2000" dirty="0" smtClean="0">
              <a:solidFill>
                <a:prstClr val="black"/>
              </a:solidFill>
              <a:latin typeface="Calibri" panose="020F0502020204030204" pitchFamily="34" charset="0"/>
              <a:cs typeface="Calibri" panose="020F0502020204030204" pitchFamily="34" charset="0"/>
            </a:endParaRPr>
          </a:p>
          <a:p>
            <a:pPr marL="0" indent="0">
              <a:lnSpc>
                <a:spcPct val="80000"/>
              </a:lnSpc>
              <a:buClr>
                <a:srgbClr val="2DA2BF"/>
              </a:buClr>
              <a:buFont typeface="Wingdings 3" pitchFamily="18" charset="2"/>
              <a:buNone/>
            </a:pPr>
            <a:r>
              <a:rPr lang="en-US" altLang="bg-BG" sz="2000" dirty="0" smtClean="0">
                <a:solidFill>
                  <a:prstClr val="black"/>
                </a:solidFill>
                <a:latin typeface="Calibri" panose="020F0502020204030204" pitchFamily="34" charset="0"/>
                <a:cs typeface="Calibri" panose="020F0502020204030204" pitchFamily="34" charset="0"/>
              </a:rPr>
              <a:t>       CIII-HU-0028-08-1415 ; CIII-HU-0028-09-1516</a:t>
            </a:r>
            <a:endParaRPr lang="bg-BG" altLang="bg-BG" sz="2000" dirty="0" smtClean="0">
              <a:solidFill>
                <a:prstClr val="black"/>
              </a:solidFill>
              <a:latin typeface="Calibri" panose="020F0502020204030204" pitchFamily="34" charset="0"/>
              <a:cs typeface="Calibri" panose="020F0502020204030204" pitchFamily="34" charset="0"/>
            </a:endParaRPr>
          </a:p>
          <a:p>
            <a:pPr>
              <a:lnSpc>
                <a:spcPct val="80000"/>
              </a:lnSpc>
              <a:buClr>
                <a:srgbClr val="2DA2BF"/>
              </a:buClr>
            </a:pPr>
            <a:r>
              <a:rPr lang="bg-BG" altLang="bg-BG" sz="2000" b="1" dirty="0" smtClean="0">
                <a:solidFill>
                  <a:prstClr val="black"/>
                </a:solidFill>
                <a:latin typeface="Calibri" panose="020F0502020204030204" pitchFamily="34" charset="0"/>
                <a:cs typeface="Calibri" panose="020F0502020204030204" pitchFamily="34" charset="0"/>
              </a:rPr>
              <a:t>Програма</a:t>
            </a:r>
            <a:r>
              <a:rPr lang="bg-BG" altLang="bg-BG" sz="2000" dirty="0" smtClean="0">
                <a:solidFill>
                  <a:prstClr val="black"/>
                </a:solidFill>
                <a:latin typeface="Calibri" panose="020F0502020204030204" pitchFamily="34" charset="0"/>
                <a:cs typeface="Calibri" panose="020F0502020204030204" pitchFamily="34" charset="0"/>
              </a:rPr>
              <a:t>/</a:t>
            </a:r>
            <a:r>
              <a:rPr lang="en-US" altLang="bg-BG" sz="2000" dirty="0" smtClean="0">
                <a:solidFill>
                  <a:prstClr val="black"/>
                </a:solidFill>
                <a:latin typeface="Calibri" panose="020F0502020204030204" pitchFamily="34" charset="0"/>
                <a:cs typeface="Calibri" panose="020F0502020204030204" pitchFamily="34" charset="0"/>
              </a:rPr>
              <a:t>Fund: </a:t>
            </a:r>
            <a:r>
              <a:rPr lang="en-US" sz="2000" dirty="0" smtClean="0">
                <a:solidFill>
                  <a:prstClr val="black"/>
                </a:solidFill>
                <a:latin typeface="Calibri" panose="020F0502020204030204" pitchFamily="34" charset="0"/>
                <a:cs typeface="Calibri" panose="020F0502020204030204" pitchFamily="34" charset="0"/>
              </a:rPr>
              <a:t>Central European Exchange Program for University Studies</a:t>
            </a:r>
          </a:p>
          <a:p>
            <a:pPr marL="0" indent="0" eaLnBrk="1" hangingPunct="1">
              <a:lnSpc>
                <a:spcPct val="80000"/>
              </a:lnSpc>
              <a:buClr>
                <a:srgbClr val="2DA2BF"/>
              </a:buClr>
              <a:buFont typeface="Wingdings 3" pitchFamily="18" charset="2"/>
              <a:buNone/>
            </a:pPr>
            <a:r>
              <a:rPr lang="en-US" altLang="bg-BG" sz="2000" dirty="0" smtClean="0">
                <a:solidFill>
                  <a:prstClr val="black"/>
                </a:solidFill>
                <a:latin typeface="Calibri" panose="020F0502020204030204" pitchFamily="34" charset="0"/>
                <a:cs typeface="Calibri" panose="020F0502020204030204" pitchFamily="34" charset="0"/>
              </a:rPr>
              <a:t>       (CEEPUS NETWORKS) </a:t>
            </a:r>
            <a:endParaRPr lang="bg-BG" altLang="bg-BG" sz="2000" dirty="0" smtClean="0">
              <a:solidFill>
                <a:prstClr val="black"/>
              </a:solidFill>
              <a:latin typeface="Calibri" panose="020F0502020204030204" pitchFamily="34" charset="0"/>
              <a:cs typeface="Calibri" panose="020F0502020204030204" pitchFamily="34" charset="0"/>
            </a:endParaRPr>
          </a:p>
          <a:p>
            <a:pPr eaLnBrk="1" hangingPunct="1">
              <a:lnSpc>
                <a:spcPct val="80000"/>
              </a:lnSpc>
              <a:buClr>
                <a:srgbClr val="2DA2BF"/>
              </a:buClr>
            </a:pPr>
            <a:r>
              <a:rPr lang="bg-BG" altLang="bg-BG" sz="2000" b="1" dirty="0" smtClean="0">
                <a:solidFill>
                  <a:prstClr val="black"/>
                </a:solidFill>
                <a:latin typeface="Calibri" panose="020F0502020204030204" pitchFamily="34" charset="0"/>
                <a:cs typeface="Calibri" panose="020F0502020204030204" pitchFamily="34" charset="0"/>
              </a:rPr>
              <a:t>Продължителност</a:t>
            </a:r>
            <a:r>
              <a:rPr lang="bg-BG" altLang="bg-BG" sz="2000" dirty="0" smtClean="0">
                <a:solidFill>
                  <a:prstClr val="black"/>
                </a:solidFill>
                <a:latin typeface="Calibri" panose="020F0502020204030204" pitchFamily="34" charset="0"/>
                <a:cs typeface="Calibri" panose="020F0502020204030204" pitchFamily="34" charset="0"/>
              </a:rPr>
              <a:t>/</a:t>
            </a:r>
            <a:r>
              <a:rPr lang="en-US" altLang="bg-BG" sz="2000" dirty="0" smtClean="0">
                <a:solidFill>
                  <a:prstClr val="black"/>
                </a:solidFill>
                <a:latin typeface="Calibri" panose="020F0502020204030204" pitchFamily="34" charset="0"/>
                <a:cs typeface="Calibri" panose="020F0502020204030204" pitchFamily="34" charset="0"/>
              </a:rPr>
              <a:t>Duration: 2014-2015; 2015-2016</a:t>
            </a:r>
          </a:p>
          <a:p>
            <a:pPr eaLnBrk="1" hangingPunct="1">
              <a:lnSpc>
                <a:spcPct val="80000"/>
              </a:lnSpc>
              <a:buClr>
                <a:srgbClr val="2DA2BF"/>
              </a:buClr>
            </a:pPr>
            <a:r>
              <a:rPr lang="bg-BG" altLang="bg-BG" sz="2000" b="1" dirty="0" smtClean="0">
                <a:solidFill>
                  <a:prstClr val="black"/>
                </a:solidFill>
                <a:latin typeface="Calibri" panose="020F0502020204030204" pitchFamily="34" charset="0"/>
                <a:cs typeface="Calibri" panose="020F0502020204030204" pitchFamily="34" charset="0"/>
              </a:rPr>
              <a:t>Цел</a:t>
            </a:r>
            <a:r>
              <a:rPr lang="en-US" altLang="bg-BG" sz="2000" b="1" dirty="0" smtClean="0">
                <a:solidFill>
                  <a:prstClr val="black"/>
                </a:solidFill>
                <a:latin typeface="Calibri" panose="020F0502020204030204" pitchFamily="34" charset="0"/>
                <a:cs typeface="Calibri" panose="020F0502020204030204" pitchFamily="34" charset="0"/>
              </a:rPr>
              <a:t>: </a:t>
            </a:r>
            <a:r>
              <a:rPr lang="ru-RU" altLang="bg-BG" sz="2000" dirty="0" err="1" smtClean="0">
                <a:solidFill>
                  <a:prstClr val="black"/>
                </a:solidFill>
                <a:latin typeface="Calibri" panose="020F0502020204030204" pitchFamily="34" charset="0"/>
                <a:cs typeface="Calibri" panose="020F0502020204030204" pitchFamily="34" charset="0"/>
              </a:rPr>
              <a:t>Основните</a:t>
            </a:r>
            <a:r>
              <a:rPr lang="ru-RU" altLang="bg-BG" sz="2000" dirty="0" smtClean="0">
                <a:solidFill>
                  <a:prstClr val="black"/>
                </a:solidFill>
                <a:latin typeface="Calibri" panose="020F0502020204030204" pitchFamily="34" charset="0"/>
                <a:cs typeface="Calibri" panose="020F0502020204030204" pitchFamily="34" charset="0"/>
              </a:rPr>
              <a:t> цели на ЦЕПУС </a:t>
            </a:r>
            <a:r>
              <a:rPr lang="ru-RU" altLang="bg-BG" sz="2000" dirty="0" err="1" smtClean="0">
                <a:solidFill>
                  <a:prstClr val="black"/>
                </a:solidFill>
                <a:latin typeface="Calibri" panose="020F0502020204030204" pitchFamily="34" charset="0"/>
                <a:cs typeface="Calibri" panose="020F0502020204030204" pitchFamily="34" charset="0"/>
              </a:rPr>
              <a:t>мрежата</a:t>
            </a:r>
            <a:r>
              <a:rPr lang="ru-RU" altLang="bg-BG" sz="2000" dirty="0" smtClean="0">
                <a:solidFill>
                  <a:prstClr val="black"/>
                </a:solidFill>
                <a:latin typeface="Calibri" panose="020F0502020204030204" pitchFamily="34" charset="0"/>
                <a:cs typeface="Calibri" panose="020F0502020204030204" pitchFamily="34" charset="0"/>
              </a:rPr>
              <a:t> е </a:t>
            </a:r>
            <a:r>
              <a:rPr lang="ru-RU" altLang="bg-BG" sz="2000" dirty="0" err="1" smtClean="0">
                <a:solidFill>
                  <a:prstClr val="black"/>
                </a:solidFill>
                <a:latin typeface="Calibri" panose="020F0502020204030204" pitchFamily="34" charset="0"/>
                <a:cs typeface="Calibri" panose="020F0502020204030204" pitchFamily="34" charset="0"/>
              </a:rPr>
              <a:t>провеждане</a:t>
            </a:r>
            <a:r>
              <a:rPr lang="ru-RU" altLang="bg-BG" sz="2000" dirty="0" smtClean="0">
                <a:solidFill>
                  <a:prstClr val="black"/>
                </a:solidFill>
                <a:latin typeface="Calibri" panose="020F0502020204030204" pitchFamily="34" charset="0"/>
                <a:cs typeface="Calibri" panose="020F0502020204030204" pitchFamily="34" charset="0"/>
              </a:rPr>
              <a:t> на </a:t>
            </a:r>
            <a:r>
              <a:rPr lang="ru-RU" altLang="bg-BG" sz="2000" dirty="0" err="1" smtClean="0">
                <a:solidFill>
                  <a:prstClr val="black"/>
                </a:solidFill>
                <a:latin typeface="Calibri" panose="020F0502020204030204" pitchFamily="34" charset="0"/>
                <a:cs typeface="Calibri" panose="020F0502020204030204" pitchFamily="34" charset="0"/>
              </a:rPr>
              <a:t>съвместни</a:t>
            </a:r>
            <a:r>
              <a:rPr lang="ru-RU" altLang="bg-BG" sz="2000" dirty="0" smtClean="0">
                <a:solidFill>
                  <a:prstClr val="black"/>
                </a:solidFill>
                <a:latin typeface="Calibri" panose="020F0502020204030204" pitchFamily="34" charset="0"/>
                <a:cs typeface="Calibri" panose="020F0502020204030204" pitchFamily="34" charset="0"/>
              </a:rPr>
              <a:t> </a:t>
            </a:r>
            <a:r>
              <a:rPr lang="ru-RU" altLang="bg-BG" sz="2000" dirty="0" err="1" smtClean="0">
                <a:solidFill>
                  <a:prstClr val="black"/>
                </a:solidFill>
                <a:latin typeface="Calibri" panose="020F0502020204030204" pitchFamily="34" charset="0"/>
                <a:cs typeface="Calibri" panose="020F0502020204030204" pitchFamily="34" charset="0"/>
              </a:rPr>
              <a:t>научни</a:t>
            </a:r>
            <a:r>
              <a:rPr lang="ru-RU" altLang="bg-BG" sz="2000" dirty="0" smtClean="0">
                <a:solidFill>
                  <a:prstClr val="black"/>
                </a:solidFill>
                <a:latin typeface="Calibri" panose="020F0502020204030204" pitchFamily="34" charset="0"/>
                <a:cs typeface="Calibri" panose="020F0502020204030204" pitchFamily="34" charset="0"/>
              </a:rPr>
              <a:t> </a:t>
            </a:r>
            <a:r>
              <a:rPr lang="ru-RU" altLang="bg-BG" sz="2000" dirty="0" err="1" smtClean="0">
                <a:solidFill>
                  <a:prstClr val="black"/>
                </a:solidFill>
                <a:latin typeface="Calibri" panose="020F0502020204030204" pitchFamily="34" charset="0"/>
                <a:cs typeface="Calibri" panose="020F0502020204030204" pitchFamily="34" charset="0"/>
              </a:rPr>
              <a:t>изследвания</a:t>
            </a:r>
            <a:r>
              <a:rPr lang="ru-RU" altLang="bg-BG" sz="2000" dirty="0" smtClean="0">
                <a:solidFill>
                  <a:prstClr val="black"/>
                </a:solidFill>
                <a:latin typeface="Calibri" panose="020F0502020204030204" pitchFamily="34" charset="0"/>
                <a:cs typeface="Calibri" panose="020F0502020204030204" pitchFamily="34" charset="0"/>
              </a:rPr>
              <a:t>, обмен на </a:t>
            </a:r>
            <a:r>
              <a:rPr lang="ru-RU" altLang="bg-BG" sz="2000" dirty="0" err="1" smtClean="0">
                <a:solidFill>
                  <a:prstClr val="black"/>
                </a:solidFill>
                <a:latin typeface="Calibri" panose="020F0502020204030204" pitchFamily="34" charset="0"/>
                <a:cs typeface="Calibri" panose="020F0502020204030204" pitchFamily="34" charset="0"/>
              </a:rPr>
              <a:t>студенти</a:t>
            </a:r>
            <a:r>
              <a:rPr lang="ru-RU" altLang="bg-BG" sz="2000" dirty="0" smtClean="0">
                <a:solidFill>
                  <a:prstClr val="black"/>
                </a:solidFill>
                <a:latin typeface="Calibri" panose="020F0502020204030204" pitchFamily="34" charset="0"/>
                <a:cs typeface="Calibri" panose="020F0502020204030204" pitchFamily="34" charset="0"/>
              </a:rPr>
              <a:t> и преподаватели за обучение и научна </a:t>
            </a:r>
            <a:r>
              <a:rPr lang="ru-RU" altLang="bg-BG" sz="2000" dirty="0" err="1" smtClean="0">
                <a:solidFill>
                  <a:prstClr val="black"/>
                </a:solidFill>
                <a:latin typeface="Calibri" panose="020F0502020204030204" pitchFamily="34" charset="0"/>
                <a:cs typeface="Calibri" panose="020F0502020204030204" pitchFamily="34" charset="0"/>
              </a:rPr>
              <a:t>дейност</a:t>
            </a:r>
            <a:r>
              <a:rPr lang="ru-RU" altLang="bg-BG" sz="2000" dirty="0" smtClean="0">
                <a:solidFill>
                  <a:prstClr val="black"/>
                </a:solidFill>
                <a:latin typeface="Calibri" panose="020F0502020204030204" pitchFamily="34" charset="0"/>
                <a:cs typeface="Calibri" panose="020F0502020204030204" pitchFamily="34" charset="0"/>
              </a:rPr>
              <a:t>, </a:t>
            </a:r>
            <a:r>
              <a:rPr lang="ru-RU" altLang="bg-BG" sz="2000" dirty="0" err="1" smtClean="0">
                <a:solidFill>
                  <a:prstClr val="black"/>
                </a:solidFill>
                <a:latin typeface="Calibri" panose="020F0502020204030204" pitchFamily="34" charset="0"/>
                <a:cs typeface="Calibri" panose="020F0502020204030204" pitchFamily="34" charset="0"/>
              </a:rPr>
              <a:t>разработване</a:t>
            </a:r>
            <a:r>
              <a:rPr lang="ru-RU" altLang="bg-BG" sz="2000" dirty="0" smtClean="0">
                <a:solidFill>
                  <a:prstClr val="black"/>
                </a:solidFill>
                <a:latin typeface="Calibri" panose="020F0502020204030204" pitchFamily="34" charset="0"/>
                <a:cs typeface="Calibri" panose="020F0502020204030204" pitchFamily="34" charset="0"/>
              </a:rPr>
              <a:t> на </a:t>
            </a:r>
            <a:r>
              <a:rPr lang="ru-RU" altLang="bg-BG" sz="2000" dirty="0" err="1" smtClean="0">
                <a:solidFill>
                  <a:prstClr val="black"/>
                </a:solidFill>
                <a:latin typeface="Calibri" panose="020F0502020204030204" pitchFamily="34" charset="0"/>
                <a:cs typeface="Calibri" panose="020F0502020204030204" pitchFamily="34" charset="0"/>
              </a:rPr>
              <a:t>съвместни</a:t>
            </a:r>
            <a:r>
              <a:rPr lang="ru-RU" altLang="bg-BG" sz="2000" dirty="0" smtClean="0">
                <a:solidFill>
                  <a:prstClr val="black"/>
                </a:solidFill>
                <a:latin typeface="Calibri" panose="020F0502020204030204" pitchFamily="34" charset="0"/>
                <a:cs typeface="Calibri" panose="020F0502020204030204" pitchFamily="34" charset="0"/>
              </a:rPr>
              <a:t> </a:t>
            </a:r>
            <a:r>
              <a:rPr lang="ru-RU" altLang="bg-BG" sz="2000" dirty="0" err="1" smtClean="0">
                <a:solidFill>
                  <a:prstClr val="black"/>
                </a:solidFill>
                <a:latin typeface="Calibri" panose="020F0502020204030204" pitchFamily="34" charset="0"/>
                <a:cs typeface="Calibri" panose="020F0502020204030204" pitchFamily="34" charset="0"/>
              </a:rPr>
              <a:t>учебни</a:t>
            </a:r>
            <a:r>
              <a:rPr lang="ru-RU" altLang="bg-BG" sz="2000" dirty="0" smtClean="0">
                <a:solidFill>
                  <a:prstClr val="black"/>
                </a:solidFill>
                <a:latin typeface="Calibri" panose="020F0502020204030204" pitchFamily="34" charset="0"/>
                <a:cs typeface="Calibri" panose="020F0502020204030204" pitchFamily="34" charset="0"/>
              </a:rPr>
              <a:t> </a:t>
            </a:r>
            <a:r>
              <a:rPr lang="ru-RU" altLang="bg-BG" sz="2000" dirty="0" err="1" smtClean="0">
                <a:solidFill>
                  <a:prstClr val="black"/>
                </a:solidFill>
                <a:latin typeface="Calibri" panose="020F0502020204030204" pitchFamily="34" charset="0"/>
                <a:cs typeface="Calibri" panose="020F0502020204030204" pitchFamily="34" charset="0"/>
              </a:rPr>
              <a:t>планове</a:t>
            </a:r>
            <a:r>
              <a:rPr lang="ru-RU" altLang="bg-BG" sz="2000" dirty="0" smtClean="0">
                <a:solidFill>
                  <a:prstClr val="black"/>
                </a:solidFill>
                <a:latin typeface="Calibri" panose="020F0502020204030204" pitchFamily="34" charset="0"/>
                <a:cs typeface="Calibri" panose="020F0502020204030204" pitchFamily="34" charset="0"/>
              </a:rPr>
              <a:t> и </a:t>
            </a:r>
            <a:r>
              <a:rPr lang="ru-RU" altLang="bg-BG" sz="2000" dirty="0" err="1" smtClean="0">
                <a:solidFill>
                  <a:prstClr val="black"/>
                </a:solidFill>
                <a:latin typeface="Calibri" panose="020F0502020204030204" pitchFamily="34" charset="0"/>
                <a:cs typeface="Calibri" panose="020F0502020204030204" pitchFamily="34" charset="0"/>
              </a:rPr>
              <a:t>програми</a:t>
            </a:r>
            <a:r>
              <a:rPr lang="ru-RU" altLang="bg-BG" sz="2000" dirty="0" smtClean="0">
                <a:solidFill>
                  <a:prstClr val="black"/>
                </a:solidFill>
                <a:latin typeface="Calibri" panose="020F0502020204030204" pitchFamily="34" charset="0"/>
                <a:cs typeface="Calibri" panose="020F0502020204030204" pitchFamily="34" charset="0"/>
              </a:rPr>
              <a:t>, </a:t>
            </a:r>
            <a:r>
              <a:rPr lang="ru-RU" altLang="bg-BG" sz="2000" dirty="0" err="1" smtClean="0">
                <a:solidFill>
                  <a:prstClr val="black"/>
                </a:solidFill>
                <a:latin typeface="Calibri" panose="020F0502020204030204" pitchFamily="34" charset="0"/>
                <a:cs typeface="Calibri" panose="020F0502020204030204" pitchFamily="34" charset="0"/>
              </a:rPr>
              <a:t>организиране</a:t>
            </a:r>
            <a:r>
              <a:rPr lang="ru-RU" altLang="bg-BG" sz="2000" dirty="0" smtClean="0">
                <a:solidFill>
                  <a:prstClr val="black"/>
                </a:solidFill>
                <a:latin typeface="Calibri" panose="020F0502020204030204" pitchFamily="34" charset="0"/>
                <a:cs typeface="Calibri" panose="020F0502020204030204" pitchFamily="34" charset="0"/>
              </a:rPr>
              <a:t> на </a:t>
            </a:r>
            <a:r>
              <a:rPr lang="ru-RU" altLang="bg-BG" sz="2000" dirty="0" err="1" smtClean="0">
                <a:solidFill>
                  <a:prstClr val="black"/>
                </a:solidFill>
                <a:latin typeface="Calibri" panose="020F0502020204030204" pitchFamily="34" charset="0"/>
                <a:cs typeface="Calibri" panose="020F0502020204030204" pitchFamily="34" charset="0"/>
              </a:rPr>
              <a:t>научни</a:t>
            </a:r>
            <a:r>
              <a:rPr lang="ru-RU" altLang="bg-BG" sz="2000" dirty="0" smtClean="0">
                <a:solidFill>
                  <a:prstClr val="black"/>
                </a:solidFill>
                <a:latin typeface="Calibri" panose="020F0502020204030204" pitchFamily="34" charset="0"/>
                <a:cs typeface="Calibri" panose="020F0502020204030204" pitchFamily="34" charset="0"/>
              </a:rPr>
              <a:t> </a:t>
            </a:r>
            <a:r>
              <a:rPr lang="ru-RU" altLang="bg-BG" sz="2000" dirty="0" err="1" smtClean="0">
                <a:solidFill>
                  <a:prstClr val="black"/>
                </a:solidFill>
                <a:latin typeface="Calibri" panose="020F0502020204030204" pitchFamily="34" charset="0"/>
                <a:cs typeface="Calibri" panose="020F0502020204030204" pitchFamily="34" charset="0"/>
              </a:rPr>
              <a:t>форуми</a:t>
            </a:r>
            <a:r>
              <a:rPr lang="ru-RU" altLang="bg-BG" sz="2000" dirty="0" smtClean="0">
                <a:solidFill>
                  <a:prstClr val="black"/>
                </a:solidFill>
                <a:latin typeface="Calibri" panose="020F0502020204030204" pitchFamily="34" charset="0"/>
                <a:cs typeface="Calibri" panose="020F0502020204030204" pitchFamily="34" charset="0"/>
              </a:rPr>
              <a:t>, </a:t>
            </a:r>
            <a:r>
              <a:rPr lang="ru-RU" altLang="bg-BG" sz="2000" dirty="0" err="1" smtClean="0">
                <a:solidFill>
                  <a:prstClr val="black"/>
                </a:solidFill>
                <a:latin typeface="Calibri" panose="020F0502020204030204" pitchFamily="34" charset="0"/>
                <a:cs typeface="Calibri" panose="020F0502020204030204" pitchFamily="34" charset="0"/>
              </a:rPr>
              <a:t>създаване</a:t>
            </a:r>
            <a:r>
              <a:rPr lang="ru-RU" altLang="bg-BG" sz="2000" dirty="0" smtClean="0">
                <a:solidFill>
                  <a:prstClr val="black"/>
                </a:solidFill>
                <a:latin typeface="Calibri" panose="020F0502020204030204" pitchFamily="34" charset="0"/>
                <a:cs typeface="Calibri" panose="020F0502020204030204" pitchFamily="34" charset="0"/>
              </a:rPr>
              <a:t> на нови </a:t>
            </a:r>
            <a:r>
              <a:rPr lang="ru-RU" altLang="bg-BG" sz="2000" dirty="0" err="1" smtClean="0">
                <a:solidFill>
                  <a:prstClr val="black"/>
                </a:solidFill>
                <a:latin typeface="Calibri" panose="020F0502020204030204" pitchFamily="34" charset="0"/>
                <a:cs typeface="Calibri" panose="020F0502020204030204" pitchFamily="34" charset="0"/>
              </a:rPr>
              <a:t>GeoGebra</a:t>
            </a:r>
            <a:r>
              <a:rPr lang="ru-RU" altLang="bg-BG" sz="2000" dirty="0" smtClean="0">
                <a:solidFill>
                  <a:prstClr val="black"/>
                </a:solidFill>
                <a:latin typeface="Calibri" panose="020F0502020204030204" pitchFamily="34" charset="0"/>
                <a:cs typeface="Calibri" panose="020F0502020204030204" pitchFamily="34" charset="0"/>
              </a:rPr>
              <a:t> </a:t>
            </a:r>
            <a:r>
              <a:rPr lang="ru-RU" altLang="bg-BG" sz="2000" dirty="0" err="1" smtClean="0">
                <a:solidFill>
                  <a:prstClr val="black"/>
                </a:solidFill>
                <a:latin typeface="Calibri" panose="020F0502020204030204" pitchFamily="34" charset="0"/>
                <a:cs typeface="Calibri" panose="020F0502020204030204" pitchFamily="34" charset="0"/>
              </a:rPr>
              <a:t>институти</a:t>
            </a:r>
            <a:r>
              <a:rPr lang="ru-RU" altLang="bg-BG" sz="2000" dirty="0" smtClean="0">
                <a:solidFill>
                  <a:prstClr val="black"/>
                </a:solidFill>
                <a:latin typeface="Calibri" panose="020F0502020204030204" pitchFamily="34" charset="0"/>
                <a:cs typeface="Calibri" panose="020F0502020204030204" pitchFamily="34" charset="0"/>
              </a:rPr>
              <a:t> и др.</a:t>
            </a:r>
            <a:r>
              <a:rPr lang="en-US" altLang="bg-BG" sz="2000" dirty="0" smtClean="0">
                <a:solidFill>
                  <a:prstClr val="black"/>
                </a:solidFill>
                <a:latin typeface="Calibri" panose="020F0502020204030204" pitchFamily="34" charset="0"/>
                <a:cs typeface="Calibri" panose="020F0502020204030204" pitchFamily="34" charset="0"/>
              </a:rPr>
              <a:t> </a:t>
            </a:r>
          </a:p>
          <a:p>
            <a:pPr eaLnBrk="1" hangingPunct="1">
              <a:lnSpc>
                <a:spcPct val="80000"/>
              </a:lnSpc>
              <a:buClr>
                <a:srgbClr val="2DA2BF"/>
              </a:buClr>
            </a:pPr>
            <a:r>
              <a:rPr lang="bg-BG" altLang="bg-BG" sz="2000" b="1" dirty="0" smtClean="0">
                <a:solidFill>
                  <a:prstClr val="black"/>
                </a:solidFill>
                <a:latin typeface="Calibri" panose="020F0502020204030204" pitchFamily="34" charset="0"/>
                <a:cs typeface="Calibri" panose="020F0502020204030204" pitchFamily="34" charset="0"/>
              </a:rPr>
              <a:t>Повече информация</a:t>
            </a:r>
            <a:r>
              <a:rPr lang="bg-BG" altLang="bg-BG" sz="2000" dirty="0" smtClean="0">
                <a:solidFill>
                  <a:prstClr val="black"/>
                </a:solidFill>
                <a:latin typeface="Calibri" panose="020F0502020204030204" pitchFamily="34" charset="0"/>
                <a:cs typeface="Calibri" panose="020F0502020204030204" pitchFamily="34" charset="0"/>
              </a:rPr>
              <a:t>/</a:t>
            </a:r>
            <a:r>
              <a:rPr lang="en-US" altLang="bg-BG" sz="2000" dirty="0" smtClean="0">
                <a:solidFill>
                  <a:prstClr val="black"/>
                </a:solidFill>
                <a:latin typeface="Calibri" panose="020F0502020204030204" pitchFamily="34" charset="0"/>
                <a:cs typeface="Calibri" panose="020F0502020204030204" pitchFamily="34" charset="0"/>
              </a:rPr>
              <a:t>More details: </a:t>
            </a:r>
            <a:r>
              <a:rPr lang="en-US" altLang="bg-BG" sz="2000" dirty="0" smtClean="0">
                <a:solidFill>
                  <a:prstClr val="black"/>
                </a:solidFill>
                <a:latin typeface="Calibri" panose="020F0502020204030204" pitchFamily="34" charset="0"/>
                <a:cs typeface="Calibri" panose="020F0502020204030204" pitchFamily="34" charset="0"/>
                <a:hlinkClick r:id="rId3"/>
              </a:rPr>
              <a:t>www.ceepus.info</a:t>
            </a:r>
            <a:r>
              <a:rPr lang="bg-BG" altLang="bg-BG" sz="2000" dirty="0" smtClean="0">
                <a:solidFill>
                  <a:prstClr val="black"/>
                </a:solidFill>
                <a:latin typeface="Calibri" panose="020F0502020204030204" pitchFamily="34" charset="0"/>
                <a:cs typeface="Calibri" panose="020F0502020204030204" pitchFamily="34" charset="0"/>
              </a:rPr>
              <a:t> </a:t>
            </a:r>
            <a:r>
              <a:rPr lang="en-US" altLang="bg-BG" sz="2000" dirty="0" smtClean="0">
                <a:solidFill>
                  <a:prstClr val="black"/>
                </a:solidFill>
                <a:latin typeface="Calibri" panose="020F0502020204030204" pitchFamily="34" charset="0"/>
                <a:cs typeface="Calibri" panose="020F0502020204030204" pitchFamily="34" charset="0"/>
              </a:rPr>
              <a:t> </a:t>
            </a:r>
          </a:p>
          <a:p>
            <a:pPr eaLnBrk="1" hangingPunct="1">
              <a:lnSpc>
                <a:spcPct val="80000"/>
              </a:lnSpc>
              <a:buClr>
                <a:srgbClr val="2DA2BF"/>
              </a:buClr>
            </a:pPr>
            <a:r>
              <a:rPr lang="bg-BG" altLang="bg-BG" sz="2000" b="1" dirty="0" smtClean="0">
                <a:solidFill>
                  <a:prstClr val="black"/>
                </a:solidFill>
                <a:latin typeface="Calibri" panose="020F0502020204030204" pitchFamily="34" charset="0"/>
                <a:cs typeface="Calibri" panose="020F0502020204030204" pitchFamily="34" charset="0"/>
              </a:rPr>
              <a:t>Тази година мрежата навършва 15 години. Генералния секретар на програма </a:t>
            </a:r>
            <a:r>
              <a:rPr lang="en-US" altLang="bg-BG" sz="2000" b="1" dirty="0" smtClean="0">
                <a:solidFill>
                  <a:prstClr val="black"/>
                </a:solidFill>
                <a:latin typeface="Calibri" panose="020F0502020204030204" pitchFamily="34" charset="0"/>
                <a:cs typeface="Calibri" panose="020F0502020204030204" pitchFamily="34" charset="0"/>
              </a:rPr>
              <a:t>CEEPUS </a:t>
            </a:r>
            <a:r>
              <a:rPr lang="bg-BG" altLang="bg-BG" sz="2000" b="1" dirty="0" smtClean="0">
                <a:solidFill>
                  <a:prstClr val="black"/>
                </a:solidFill>
                <a:latin typeface="Calibri" panose="020F0502020204030204" pitchFamily="34" charset="0"/>
                <a:cs typeface="Calibri" panose="020F0502020204030204" pitchFamily="34" charset="0"/>
              </a:rPr>
              <a:t>г-жа Елизабет </a:t>
            </a:r>
            <a:r>
              <a:rPr lang="bg-BG" altLang="bg-BG" sz="2000" b="1" dirty="0" err="1" smtClean="0">
                <a:solidFill>
                  <a:prstClr val="black"/>
                </a:solidFill>
                <a:latin typeface="Calibri" panose="020F0502020204030204" pitchFamily="34" charset="0"/>
                <a:cs typeface="Calibri" panose="020F0502020204030204" pitchFamily="34" charset="0"/>
              </a:rPr>
              <a:t>Сорантин</a:t>
            </a:r>
            <a:r>
              <a:rPr lang="bg-BG" altLang="bg-BG" sz="2000" b="1" dirty="0" smtClean="0">
                <a:solidFill>
                  <a:prstClr val="black"/>
                </a:solidFill>
                <a:latin typeface="Calibri" panose="020F0502020204030204" pitchFamily="34" charset="0"/>
                <a:cs typeface="Calibri" panose="020F0502020204030204" pitchFamily="34" charset="0"/>
              </a:rPr>
              <a:t> и координатора на мрежата проф. Питър </a:t>
            </a:r>
            <a:r>
              <a:rPr lang="bg-BG" altLang="bg-BG" sz="2000" b="1" dirty="0" err="1" smtClean="0">
                <a:solidFill>
                  <a:prstClr val="black"/>
                </a:solidFill>
                <a:latin typeface="Calibri" panose="020F0502020204030204" pitchFamily="34" charset="0"/>
                <a:cs typeface="Calibri" panose="020F0502020204030204" pitchFamily="34" charset="0"/>
              </a:rPr>
              <a:t>Кьортеши</a:t>
            </a:r>
            <a:r>
              <a:rPr lang="bg-BG" altLang="bg-BG" sz="2000" b="1" dirty="0" smtClean="0">
                <a:solidFill>
                  <a:prstClr val="black"/>
                </a:solidFill>
                <a:latin typeface="Calibri" panose="020F0502020204030204" pitchFamily="34" charset="0"/>
                <a:cs typeface="Calibri" panose="020F0502020204030204" pitchFamily="34" charset="0"/>
              </a:rPr>
              <a:t> бяха наградени с </a:t>
            </a:r>
            <a:r>
              <a:rPr lang="bg-BG" altLang="bg-BG" sz="2000" b="1" dirty="0" err="1" smtClean="0">
                <a:solidFill>
                  <a:prstClr val="black"/>
                </a:solidFill>
                <a:latin typeface="Calibri" panose="020F0502020204030204" pitchFamily="34" charset="0"/>
                <a:cs typeface="Calibri" panose="020F0502020204030204" pitchFamily="34" charset="0"/>
              </a:rPr>
              <a:t>плакети</a:t>
            </a:r>
            <a:r>
              <a:rPr lang="bg-BG" altLang="bg-BG" sz="2000" b="1" dirty="0" smtClean="0">
                <a:solidFill>
                  <a:prstClr val="black"/>
                </a:solidFill>
                <a:latin typeface="Calibri" panose="020F0502020204030204" pitchFamily="34" charset="0"/>
                <a:cs typeface="Calibri" panose="020F0502020204030204" pitchFamily="34" charset="0"/>
              </a:rPr>
              <a:t> от Ректора на Русенския университет „А. Кънчев“ </a:t>
            </a:r>
            <a:r>
              <a:rPr lang="bg-BG" sz="2000" b="1" dirty="0" smtClean="0">
                <a:solidFill>
                  <a:prstClr val="black"/>
                </a:solidFill>
                <a:latin typeface="Calibri" panose="020F0502020204030204" pitchFamily="34" charset="0"/>
                <a:cs typeface="Calibri" panose="020F0502020204030204" pitchFamily="34" charset="0"/>
              </a:rPr>
              <a:t>чл</a:t>
            </a:r>
            <a:r>
              <a:rPr lang="bg-BG" sz="2000" b="1" dirty="0">
                <a:solidFill>
                  <a:prstClr val="black"/>
                </a:solidFill>
                <a:latin typeface="Calibri" panose="020F0502020204030204" pitchFamily="34" charset="0"/>
                <a:cs typeface="Calibri" panose="020F0502020204030204" pitchFamily="34" charset="0"/>
              </a:rPr>
              <a:t>. кор. проф. дтн. Христо </a:t>
            </a:r>
            <a:r>
              <a:rPr lang="bg-BG" sz="2000" b="1" dirty="0" err="1">
                <a:solidFill>
                  <a:prstClr val="black"/>
                </a:solidFill>
                <a:latin typeface="Calibri" panose="020F0502020204030204" pitchFamily="34" charset="0"/>
                <a:cs typeface="Calibri" panose="020F0502020204030204" pitchFamily="34" charset="0"/>
              </a:rPr>
              <a:t>Белоев</a:t>
            </a:r>
            <a:endParaRPr lang="bg-BG" altLang="bg-BG" sz="2000" b="1" dirty="0" smtClean="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4092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Content Placeholder 1"/>
          <p:cNvSpPr>
            <a:spLocks noGrp="1"/>
          </p:cNvSpPr>
          <p:nvPr>
            <p:ph idx="1"/>
          </p:nvPr>
        </p:nvSpPr>
        <p:spPr>
          <a:xfrm>
            <a:off x="179512" y="1484784"/>
            <a:ext cx="8501122" cy="5112568"/>
          </a:xfrm>
        </p:spPr>
        <p:txBody>
          <a:bodyPr/>
          <a:lstStyle/>
          <a:p>
            <a:pPr eaLnBrk="1" hangingPunct="1">
              <a:spcBef>
                <a:spcPts val="0"/>
              </a:spcBef>
            </a:pPr>
            <a:r>
              <a:rPr lang="bg-BG" altLang="bg-BG" sz="1500" b="1" dirty="0" smtClean="0">
                <a:latin typeface="Calibri" panose="020F0502020204030204" pitchFamily="34" charset="0"/>
              </a:rPr>
              <a:t>Име</a:t>
            </a:r>
            <a:r>
              <a:rPr lang="en-US" altLang="bg-BG" sz="1500" dirty="0" smtClean="0">
                <a:latin typeface="Calibri" panose="020F0502020204030204" pitchFamily="34" charset="0"/>
              </a:rPr>
              <a:t>: </a:t>
            </a:r>
            <a:r>
              <a:rPr lang="ru-RU" altLang="bg-BG" sz="1500" dirty="0">
                <a:latin typeface="Calibri" panose="020F0502020204030204" pitchFamily="34" charset="0"/>
              </a:rPr>
              <a:t>BG161РО001.1.1-08/2010/006 “Eвропейско качество на здравеопазването чрез реконструкция и енергийна ефективност в МБАЛ Русе</a:t>
            </a:r>
            <a:r>
              <a:rPr lang="ru-RU" altLang="bg-BG" sz="1500" dirty="0" smtClean="0">
                <a:latin typeface="Calibri" panose="020F0502020204030204" pitchFamily="34" charset="0"/>
              </a:rPr>
              <a:t>”</a:t>
            </a:r>
          </a:p>
          <a:p>
            <a:pPr eaLnBrk="1" hangingPunct="1">
              <a:spcBef>
                <a:spcPts val="0"/>
              </a:spcBef>
            </a:pPr>
            <a:r>
              <a:rPr lang="en-US" altLang="bg-BG" sz="1500" i="1" dirty="0" smtClean="0">
                <a:latin typeface="Calibri" panose="020F0502020204030204" pitchFamily="34" charset="0"/>
              </a:rPr>
              <a:t>Name: </a:t>
            </a:r>
            <a:r>
              <a:rPr lang="en-US" altLang="bg-BG" sz="1500" i="1" dirty="0">
                <a:latin typeface="Calibri" panose="020F0502020204030204" pitchFamily="34" charset="0"/>
              </a:rPr>
              <a:t>BG161RO001.1.1-08/2010/006 "The European healthcare quality through reconstruction and energy efficiency in Rousse </a:t>
            </a:r>
            <a:r>
              <a:rPr lang="en-US" altLang="bg-BG" sz="1500" i="1" dirty="0" smtClean="0">
                <a:latin typeface="Calibri" panose="020F0502020204030204" pitchFamily="34" charset="0"/>
              </a:rPr>
              <a:t>Hospital"</a:t>
            </a:r>
          </a:p>
          <a:p>
            <a:pPr eaLnBrk="1" hangingPunct="1">
              <a:spcBef>
                <a:spcPts val="0"/>
              </a:spcBef>
            </a:pPr>
            <a:r>
              <a:rPr lang="bg-BG" altLang="bg-BG" sz="1500" b="1" dirty="0" smtClean="0">
                <a:latin typeface="Calibri" panose="020F0502020204030204" pitchFamily="34" charset="0"/>
              </a:rPr>
              <a:t>Програма</a:t>
            </a:r>
            <a:r>
              <a:rPr lang="bg-BG" altLang="bg-BG" sz="1500" dirty="0" smtClean="0">
                <a:latin typeface="Calibri" panose="020F0502020204030204" pitchFamily="34" charset="0"/>
              </a:rPr>
              <a:t>/</a:t>
            </a:r>
            <a:r>
              <a:rPr lang="en-US" altLang="bg-BG" sz="1500" dirty="0" smtClean="0">
                <a:latin typeface="Calibri" panose="020F0502020204030204" pitchFamily="34" charset="0"/>
              </a:rPr>
              <a:t>Fund:</a:t>
            </a:r>
            <a:r>
              <a:rPr lang="bg-BG" altLang="bg-BG" sz="1500" dirty="0" smtClean="0">
                <a:latin typeface="Calibri" panose="020F0502020204030204" pitchFamily="34" charset="0"/>
              </a:rPr>
              <a:t> </a:t>
            </a:r>
            <a:r>
              <a:rPr lang="ru-RU" altLang="bg-BG" sz="1500" dirty="0" smtClean="0">
                <a:latin typeface="Calibri" panose="020F0502020204030204" pitchFamily="34" charset="0"/>
              </a:rPr>
              <a:t>С</a:t>
            </a:r>
            <a:r>
              <a:rPr lang="bg-BG" altLang="bg-BG" sz="1500" dirty="0" smtClean="0">
                <a:latin typeface="Calibri" panose="020F0502020204030204" pitchFamily="34" charset="0"/>
              </a:rPr>
              <a:t>РИП</a:t>
            </a:r>
            <a:r>
              <a:rPr lang="ru-RU" altLang="bg-BG" sz="1500" dirty="0" smtClean="0">
                <a:latin typeface="Calibri" panose="020F0502020204030204" pitchFamily="34" charset="0"/>
              </a:rPr>
              <a:t> </a:t>
            </a:r>
            <a:r>
              <a:rPr lang="ru-RU" altLang="bg-BG" sz="1500" dirty="0">
                <a:latin typeface="Calibri" panose="020F0502020204030204" pitchFamily="34" charset="0"/>
              </a:rPr>
              <a:t>в изпълнение на Рамково споразумение BG161PO001-1.1.08-0001-1 по схема за предоставяне на безвъзмездна финансова помощ BG161 PO001/1.1-08/2010 “Подкрепа за реконструкция, обновяване и оборудване на държавните лечебни и здравни заведения в градските агломерации”, </a:t>
            </a:r>
            <a:r>
              <a:rPr lang="ru-RU" altLang="bg-BG" sz="1500" b="1" dirty="0" smtClean="0">
                <a:latin typeface="Calibri" panose="020F0502020204030204" pitchFamily="34" charset="0"/>
              </a:rPr>
              <a:t>ОП </a:t>
            </a:r>
            <a:r>
              <a:rPr lang="ru-RU" altLang="bg-BG" sz="1500" b="1" dirty="0">
                <a:latin typeface="Calibri" panose="020F0502020204030204" pitchFamily="34" charset="0"/>
              </a:rPr>
              <a:t>„Регионално развитие“ 2007-2013г., </a:t>
            </a:r>
            <a:endParaRPr lang="en-US" altLang="bg-BG" sz="1500" b="1" dirty="0" smtClean="0">
              <a:latin typeface="Calibri" panose="020F0502020204030204" pitchFamily="34" charset="0"/>
            </a:endParaRPr>
          </a:p>
          <a:p>
            <a:pPr eaLnBrk="1" hangingPunct="1">
              <a:spcBef>
                <a:spcPts val="0"/>
              </a:spcBef>
            </a:pPr>
            <a:r>
              <a:rPr lang="bg-BG" altLang="bg-BG" sz="1500" b="1" dirty="0" smtClean="0">
                <a:latin typeface="Calibri" panose="020F0502020204030204" pitchFamily="34" charset="0"/>
              </a:rPr>
              <a:t>Продължителност</a:t>
            </a:r>
            <a:r>
              <a:rPr lang="bg-BG" altLang="bg-BG" sz="1500" dirty="0" smtClean="0">
                <a:latin typeface="Calibri" panose="020F0502020204030204" pitchFamily="34" charset="0"/>
              </a:rPr>
              <a:t>/</a:t>
            </a:r>
            <a:r>
              <a:rPr lang="en-US" altLang="bg-BG" sz="1500" dirty="0" smtClean="0">
                <a:latin typeface="Calibri" panose="020F0502020204030204" pitchFamily="34" charset="0"/>
              </a:rPr>
              <a:t>Duration:201</a:t>
            </a:r>
            <a:r>
              <a:rPr lang="bg-BG" altLang="bg-BG" sz="1500" dirty="0" smtClean="0">
                <a:latin typeface="Calibri" panose="020F0502020204030204" pitchFamily="34" charset="0"/>
              </a:rPr>
              <a:t>2</a:t>
            </a:r>
            <a:r>
              <a:rPr lang="en-US" altLang="bg-BG" sz="1500" dirty="0" smtClean="0">
                <a:latin typeface="Calibri" panose="020F0502020204030204" pitchFamily="34" charset="0"/>
              </a:rPr>
              <a:t>-2015</a:t>
            </a:r>
          </a:p>
          <a:p>
            <a:pPr eaLnBrk="1" hangingPunct="1">
              <a:spcBef>
                <a:spcPts val="0"/>
              </a:spcBef>
            </a:pPr>
            <a:r>
              <a:rPr lang="bg-BG" altLang="bg-BG" sz="1500" b="1" dirty="0" smtClean="0">
                <a:latin typeface="Calibri" panose="020F0502020204030204" pitchFamily="34" charset="0"/>
              </a:rPr>
              <a:t>Цел</a:t>
            </a:r>
            <a:r>
              <a:rPr lang="en-US" altLang="bg-BG" sz="1500" dirty="0" smtClean="0">
                <a:latin typeface="Calibri" panose="020F0502020204030204" pitchFamily="34" charset="0"/>
              </a:rPr>
              <a:t>: </a:t>
            </a:r>
            <a:r>
              <a:rPr lang="bg-BG" altLang="bg-BG" sz="1500" dirty="0" smtClean="0">
                <a:latin typeface="Calibri" panose="020F0502020204030204" pitchFamily="34" charset="0"/>
              </a:rPr>
              <a:t>П</a:t>
            </a:r>
            <a:r>
              <a:rPr lang="ru-RU" altLang="bg-BG" sz="1500" dirty="0" smtClean="0">
                <a:latin typeface="Calibri" panose="020F0502020204030204" pitchFamily="34" charset="0"/>
              </a:rPr>
              <a:t>одобряване </a:t>
            </a:r>
            <a:r>
              <a:rPr lang="ru-RU" altLang="bg-BG" sz="1500" dirty="0">
                <a:latin typeface="Calibri" panose="020F0502020204030204" pitchFamily="34" charset="0"/>
              </a:rPr>
              <a:t>и </a:t>
            </a:r>
            <a:r>
              <a:rPr lang="ru-RU" altLang="bg-BG" sz="1500" dirty="0" smtClean="0">
                <a:latin typeface="Calibri" panose="020F0502020204030204" pitchFamily="34" charset="0"/>
              </a:rPr>
              <a:t>модернизиране на </a:t>
            </a:r>
            <a:r>
              <a:rPr lang="ru-RU" altLang="bg-BG" sz="1500" dirty="0">
                <a:latin typeface="Calibri" panose="020F0502020204030204" pitchFamily="34" charset="0"/>
              </a:rPr>
              <a:t>здравната инфраструктура на МБАЛ Русе АД, чрез въвеждане в експлоатация на медицинско оборудване за прилагане на високотехнологични болнични дейности по отношение на диагностика и </a:t>
            </a:r>
            <a:r>
              <a:rPr lang="ru-RU" altLang="bg-BG" sz="1500" dirty="0" smtClean="0">
                <a:latin typeface="Calibri" panose="020F0502020204030204" pitchFamily="34" charset="0"/>
              </a:rPr>
              <a:t>лечение, с цел повишаване на </a:t>
            </a:r>
            <a:r>
              <a:rPr lang="ru-RU" altLang="bg-BG" sz="1500" dirty="0">
                <a:latin typeface="Calibri" panose="020F0502020204030204" pitchFamily="34" charset="0"/>
              </a:rPr>
              <a:t>конкурентоспособността на МБАЛ Русе и </a:t>
            </a:r>
            <a:r>
              <a:rPr lang="ru-RU" altLang="bg-BG" sz="1500" dirty="0" smtClean="0">
                <a:latin typeface="Calibri" panose="020F0502020204030204" pitchFamily="34" charset="0"/>
              </a:rPr>
              <a:t>утвърждаването й </a:t>
            </a:r>
            <a:r>
              <a:rPr lang="ru-RU" altLang="bg-BG" sz="1500" dirty="0">
                <a:latin typeface="Calibri" panose="020F0502020204030204" pitchFamily="34" charset="0"/>
              </a:rPr>
              <a:t>като водещ лечебен център в  област Русе и в частност в  Северен централен </a:t>
            </a:r>
            <a:r>
              <a:rPr lang="ru-RU" altLang="bg-BG" sz="1500" dirty="0" smtClean="0">
                <a:latin typeface="Calibri" panose="020F0502020204030204" pitchFamily="34" charset="0"/>
              </a:rPr>
              <a:t>район.</a:t>
            </a:r>
            <a:endParaRPr lang="en-US" altLang="bg-BG" sz="1500" dirty="0" smtClean="0">
              <a:latin typeface="Calibri" panose="020F0502020204030204" pitchFamily="34" charset="0"/>
            </a:endParaRPr>
          </a:p>
          <a:p>
            <a:pPr eaLnBrk="1" hangingPunct="1">
              <a:spcBef>
                <a:spcPts val="0"/>
              </a:spcBef>
            </a:pPr>
            <a:r>
              <a:rPr lang="en-US" altLang="bg-BG" sz="1500" i="1" dirty="0">
                <a:latin typeface="Calibri" panose="020F0502020204030204" pitchFamily="34" charset="0"/>
              </a:rPr>
              <a:t>Aim</a:t>
            </a:r>
            <a:r>
              <a:rPr lang="en-US" altLang="bg-BG" sz="1500" i="1" dirty="0" smtClean="0">
                <a:latin typeface="Calibri" panose="020F0502020204030204" pitchFamily="34" charset="0"/>
              </a:rPr>
              <a:t>:</a:t>
            </a:r>
            <a:r>
              <a:rPr lang="bg-BG" altLang="bg-BG" sz="1500" i="1" dirty="0" smtClean="0">
                <a:latin typeface="Calibri" panose="020F0502020204030204" pitchFamily="34" charset="0"/>
              </a:rPr>
              <a:t> </a:t>
            </a:r>
            <a:r>
              <a:rPr lang="en-US" altLang="bg-BG" sz="1500" i="1" dirty="0" smtClean="0">
                <a:latin typeface="Calibri" panose="020F0502020204030204" pitchFamily="34" charset="0"/>
              </a:rPr>
              <a:t>Improvement </a:t>
            </a:r>
            <a:r>
              <a:rPr lang="en-US" altLang="bg-BG" sz="1500" i="1" dirty="0">
                <a:latin typeface="Calibri" panose="020F0502020204030204" pitchFamily="34" charset="0"/>
              </a:rPr>
              <a:t>and modernization of the health infrastructure of the </a:t>
            </a:r>
            <a:r>
              <a:rPr lang="en-GB" altLang="bg-BG" sz="1500" i="1" dirty="0">
                <a:latin typeface="Calibri" panose="020F0502020204030204" pitchFamily="34" charset="0"/>
              </a:rPr>
              <a:t>H</a:t>
            </a:r>
            <a:r>
              <a:rPr lang="en-US" altLang="bg-BG" sz="1500" i="1" dirty="0" err="1" smtClean="0">
                <a:latin typeface="Calibri" panose="020F0502020204030204" pitchFamily="34" charset="0"/>
              </a:rPr>
              <a:t>ospital</a:t>
            </a:r>
            <a:r>
              <a:rPr lang="en-US" altLang="bg-BG" sz="1500" i="1" dirty="0" smtClean="0">
                <a:latin typeface="Calibri" panose="020F0502020204030204" pitchFamily="34" charset="0"/>
              </a:rPr>
              <a:t> </a:t>
            </a:r>
            <a:r>
              <a:rPr lang="en-US" altLang="bg-BG" sz="1500" i="1" dirty="0">
                <a:latin typeface="Calibri" panose="020F0502020204030204" pitchFamily="34" charset="0"/>
              </a:rPr>
              <a:t>Rousse AD, through commissioning of medical equipment for the application of high-tech hospital activities in terms of diagnosis and treatment in order to increase the competitiveness of the Hospital Ruse and its recognition as a leading medical center in Rousse region, and particularly in the North Central </a:t>
            </a:r>
            <a:r>
              <a:rPr lang="en-US" altLang="bg-BG" sz="1500" i="1" dirty="0" smtClean="0">
                <a:latin typeface="Calibri" panose="020F0502020204030204" pitchFamily="34" charset="0"/>
              </a:rPr>
              <a:t>Region</a:t>
            </a:r>
          </a:p>
          <a:p>
            <a:pPr eaLnBrk="1" hangingPunct="1">
              <a:spcBef>
                <a:spcPts val="0"/>
              </a:spcBef>
            </a:pPr>
            <a:r>
              <a:rPr lang="bg-BG" altLang="bg-BG" sz="1500" i="1" dirty="0" smtClean="0">
                <a:latin typeface="Calibri" panose="020F0502020204030204" pitchFamily="34" charset="0"/>
              </a:rPr>
              <a:t>Повече информация/</a:t>
            </a:r>
            <a:r>
              <a:rPr lang="en-US" altLang="bg-BG" sz="1500" i="1" dirty="0">
                <a:latin typeface="Calibri" panose="020F0502020204030204" pitchFamily="34" charset="0"/>
              </a:rPr>
              <a:t>More information: </a:t>
            </a:r>
            <a:r>
              <a:rPr lang="en-US" altLang="bg-BG" sz="1500" i="1" dirty="0">
                <a:latin typeface="Calibri" panose="020F0502020204030204" pitchFamily="34" charset="0"/>
                <a:hlinkClick r:id="rId2"/>
              </a:rPr>
              <a:t>https://mribulgaria.wordpress.com/%D0%BC%D0%B1%D0%B0%D0%BB-%D1%80%D1%83%D1%81%D0%B5</a:t>
            </a:r>
            <a:r>
              <a:rPr lang="en-US" altLang="bg-BG" sz="1500" i="1" dirty="0" smtClean="0">
                <a:latin typeface="Calibri" panose="020F0502020204030204" pitchFamily="34" charset="0"/>
                <a:hlinkClick r:id="rId2"/>
              </a:rPr>
              <a:t>/</a:t>
            </a:r>
            <a:r>
              <a:rPr lang="en-US" altLang="bg-BG" sz="1500" i="1" dirty="0" smtClean="0">
                <a:latin typeface="Calibri" panose="020F0502020204030204" pitchFamily="34" charset="0"/>
              </a:rPr>
              <a:t> </a:t>
            </a:r>
          </a:p>
        </p:txBody>
      </p:sp>
      <p:sp>
        <p:nvSpPr>
          <p:cNvPr id="3" name="Title 2"/>
          <p:cNvSpPr>
            <a:spLocks noGrp="1"/>
          </p:cNvSpPr>
          <p:nvPr>
            <p:ph type="title"/>
          </p:nvPr>
        </p:nvSpPr>
        <p:spPr>
          <a:xfrm>
            <a:off x="285720" y="274638"/>
            <a:ext cx="8329642" cy="1143000"/>
          </a:xfrm>
        </p:spPr>
        <p:txBody>
          <a:bodyPr>
            <a:normAutofit/>
          </a:bodyPr>
          <a:lstStyle/>
          <a:p>
            <a:pPr eaLnBrk="1" fontAlgn="auto" hangingPunct="1">
              <a:spcAft>
                <a:spcPts val="0"/>
              </a:spcAft>
              <a:defRPr/>
            </a:pPr>
            <a:r>
              <a:rPr lang="ru-RU" sz="2000" dirty="0">
                <a:solidFill>
                  <a:schemeClr val="tx1"/>
                </a:solidFill>
                <a:latin typeface="Calibri" panose="020F0502020204030204" pitchFamily="34" charset="0"/>
              </a:rPr>
              <a:t>BG161РО001.1.1-08/2010/006 </a:t>
            </a:r>
            <a:r>
              <a:rPr lang="en-US" sz="2000" dirty="0" smtClean="0">
                <a:solidFill>
                  <a:schemeClr val="tx1"/>
                </a:solidFill>
                <a:latin typeface="Calibri" panose="020F0502020204030204" pitchFamily="34" charset="0"/>
              </a:rPr>
              <a:t/>
            </a:r>
            <a:br>
              <a:rPr lang="en-US" sz="2000" dirty="0" smtClean="0">
                <a:solidFill>
                  <a:schemeClr val="tx1"/>
                </a:solidFill>
                <a:latin typeface="Calibri" panose="020F0502020204030204" pitchFamily="34" charset="0"/>
              </a:rPr>
            </a:br>
            <a:r>
              <a:rPr lang="ru-RU" sz="2000" dirty="0" smtClean="0">
                <a:solidFill>
                  <a:schemeClr val="tx1"/>
                </a:solidFill>
                <a:latin typeface="Calibri" panose="020F0502020204030204" pitchFamily="34" charset="0"/>
              </a:rPr>
              <a:t>Eвропейско </a:t>
            </a:r>
            <a:r>
              <a:rPr lang="ru-RU" sz="2000" dirty="0">
                <a:solidFill>
                  <a:schemeClr val="tx1"/>
                </a:solidFill>
                <a:latin typeface="Calibri" panose="020F0502020204030204" pitchFamily="34" charset="0"/>
              </a:rPr>
              <a:t>качество на здравеопазването чрез реконструкция и енергийна ефективност в МБАЛ </a:t>
            </a:r>
            <a:r>
              <a:rPr lang="ru-RU" sz="2000" dirty="0" smtClean="0">
                <a:solidFill>
                  <a:schemeClr val="tx1"/>
                </a:solidFill>
                <a:latin typeface="Calibri" panose="020F0502020204030204" pitchFamily="34" charset="0"/>
              </a:rPr>
              <a:t>Русе</a:t>
            </a:r>
            <a:endParaRPr lang="bg-BG" sz="2000" dirty="0">
              <a:solidFill>
                <a:schemeClr val="tx1"/>
              </a:solidFill>
              <a:latin typeface="Calibri" panose="020F0502020204030204" pitchFamily="34" charset="0"/>
            </a:endParaRPr>
          </a:p>
        </p:txBody>
      </p:sp>
      <p:pic>
        <p:nvPicPr>
          <p:cNvPr id="10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16632"/>
            <a:ext cx="30892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4379913" y="6408738"/>
            <a:ext cx="4649514" cy="365125"/>
          </a:xfrm>
        </p:spPr>
        <p:txBody>
          <a:bodyPr/>
          <a:lstStyle/>
          <a:p>
            <a:r>
              <a:rPr lang="en-US" dirty="0" smtClean="0"/>
              <a:t>Project dissemination day, University of Ruse, Bulgaria, 10 Dec 2015</a:t>
            </a:r>
            <a:endParaRPr lang="bg-BG" dirty="0"/>
          </a:p>
        </p:txBody>
      </p:sp>
    </p:spTree>
    <p:extLst>
      <p:ext uri="{BB962C8B-B14F-4D97-AF65-F5344CB8AC3E}">
        <p14:creationId xmlns:p14="http://schemas.microsoft.com/office/powerpoint/2010/main" val="4035737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1"/>
          <p:cNvSpPr>
            <a:spLocks noGrp="1"/>
          </p:cNvSpPr>
          <p:nvPr>
            <p:ph idx="1"/>
          </p:nvPr>
        </p:nvSpPr>
        <p:spPr>
          <a:xfrm>
            <a:off x="285720" y="1481138"/>
            <a:ext cx="8401080" cy="4525962"/>
          </a:xfrm>
        </p:spPr>
        <p:txBody>
          <a:bodyPr/>
          <a:lstStyle/>
          <a:p>
            <a:pPr eaLnBrk="1" hangingPunct="1">
              <a:lnSpc>
                <a:spcPct val="80000"/>
              </a:lnSpc>
            </a:pPr>
            <a:r>
              <a:rPr lang="bg-BG" altLang="bg-BG" sz="2000" b="1" dirty="0" smtClean="0">
                <a:latin typeface="Calibri" panose="020F0502020204030204" pitchFamily="34" charset="0"/>
              </a:rPr>
              <a:t>Име</a:t>
            </a:r>
            <a:r>
              <a:rPr lang="en-US" altLang="bg-BG" sz="2000" dirty="0" smtClean="0">
                <a:latin typeface="Calibri" panose="020F0502020204030204" pitchFamily="34" charset="0"/>
              </a:rPr>
              <a:t>: </a:t>
            </a:r>
            <a:r>
              <a:rPr lang="bg-BG" altLang="bg-BG" sz="2000" dirty="0" err="1" smtClean="0">
                <a:latin typeface="Calibri" panose="020F0502020204030204" pitchFamily="34" charset="0"/>
              </a:rPr>
              <a:t>Възобновяеми</a:t>
            </a:r>
            <a:r>
              <a:rPr lang="bg-BG" altLang="bg-BG" sz="2000" dirty="0" smtClean="0">
                <a:latin typeface="Calibri" panose="020F0502020204030204" pitchFamily="34" charset="0"/>
              </a:rPr>
              <a:t> енергийни източници</a:t>
            </a:r>
            <a:endParaRPr lang="be-BY" altLang="bg-BG" sz="2000" dirty="0" smtClean="0">
              <a:latin typeface="Calibri" panose="020F0502020204030204" pitchFamily="34" charset="0"/>
            </a:endParaRPr>
          </a:p>
          <a:p>
            <a:pPr eaLnBrk="1" hangingPunct="1">
              <a:lnSpc>
                <a:spcPct val="80000"/>
              </a:lnSpc>
            </a:pPr>
            <a:r>
              <a:rPr lang="en-US" altLang="bg-BG" sz="2000" i="1" dirty="0" smtClean="0">
                <a:latin typeface="Calibri" panose="020F0502020204030204" pitchFamily="34" charset="0"/>
              </a:rPr>
              <a:t>Name: Renewable Energy Resources, CEEPUS network RES 12-13</a:t>
            </a:r>
            <a:endParaRPr lang="bg-BG" altLang="bg-BG" sz="2000" i="1" dirty="0" smtClean="0">
              <a:latin typeface="Calibri" panose="020F0502020204030204" pitchFamily="34" charset="0"/>
            </a:endParaRPr>
          </a:p>
          <a:p>
            <a:pPr eaLnBrk="1" hangingPunct="1">
              <a:lnSpc>
                <a:spcPct val="80000"/>
              </a:lnSpc>
            </a:pPr>
            <a:r>
              <a:rPr lang="bg-BG" altLang="bg-BG" sz="2000" b="1" dirty="0" smtClean="0">
                <a:latin typeface="Calibri" panose="020F0502020204030204" pitchFamily="34" charset="0"/>
              </a:rPr>
              <a:t>Програма</a:t>
            </a:r>
            <a:r>
              <a:rPr lang="bg-BG" altLang="bg-BG" sz="2000" dirty="0" smtClean="0">
                <a:latin typeface="Calibri" panose="020F0502020204030204" pitchFamily="34" charset="0"/>
              </a:rPr>
              <a:t>/</a:t>
            </a:r>
            <a:r>
              <a:rPr lang="en-US" altLang="bg-BG" sz="2000" dirty="0" smtClean="0">
                <a:latin typeface="Calibri" panose="020F0502020204030204" pitchFamily="34" charset="0"/>
              </a:rPr>
              <a:t>Fund: CEEPUS NETWORK</a:t>
            </a:r>
          </a:p>
          <a:p>
            <a:pPr eaLnBrk="1" hangingPunct="1">
              <a:lnSpc>
                <a:spcPct val="80000"/>
              </a:lnSpc>
            </a:pPr>
            <a:r>
              <a:rPr lang="bg-BG" altLang="bg-BG" sz="2000" b="1" dirty="0" smtClean="0">
                <a:latin typeface="Calibri" panose="020F0502020204030204" pitchFamily="34" charset="0"/>
              </a:rPr>
              <a:t>Продължителност</a:t>
            </a:r>
            <a:r>
              <a:rPr lang="bg-BG" altLang="bg-BG" sz="2000" dirty="0" smtClean="0">
                <a:latin typeface="Calibri" panose="020F0502020204030204" pitchFamily="34" charset="0"/>
              </a:rPr>
              <a:t>/</a:t>
            </a:r>
            <a:r>
              <a:rPr lang="en-US" altLang="bg-BG" sz="2000" dirty="0" smtClean="0">
                <a:latin typeface="Calibri" panose="020F0502020204030204" pitchFamily="34" charset="0"/>
              </a:rPr>
              <a:t>Duration:2013-2014</a:t>
            </a:r>
          </a:p>
          <a:p>
            <a:pPr eaLnBrk="1" hangingPunct="1">
              <a:lnSpc>
                <a:spcPct val="80000"/>
              </a:lnSpc>
            </a:pPr>
            <a:r>
              <a:rPr lang="bg-BG" altLang="bg-BG" sz="2000" b="1" dirty="0" smtClean="0">
                <a:latin typeface="Calibri" panose="020F0502020204030204" pitchFamily="34" charset="0"/>
              </a:rPr>
              <a:t>Цел</a:t>
            </a:r>
            <a:r>
              <a:rPr lang="en-US" altLang="bg-BG" sz="2000" dirty="0" smtClean="0">
                <a:latin typeface="Calibri" panose="020F0502020204030204" pitchFamily="34" charset="0"/>
              </a:rPr>
              <a:t>: </a:t>
            </a:r>
            <a:r>
              <a:rPr lang="ru-RU" altLang="bg-BG" sz="2000" dirty="0" err="1" smtClean="0">
                <a:latin typeface="Calibri" panose="020F0502020204030204" pitchFamily="34" charset="0"/>
              </a:rPr>
              <a:t>Основните</a:t>
            </a:r>
            <a:r>
              <a:rPr lang="ru-RU" altLang="bg-BG" sz="2000" dirty="0" smtClean="0">
                <a:latin typeface="Calibri" panose="020F0502020204030204" pitchFamily="34" charset="0"/>
              </a:rPr>
              <a:t> цели на </a:t>
            </a:r>
            <a:r>
              <a:rPr lang="ru-RU" altLang="bg-BG" sz="2000" dirty="0" err="1" smtClean="0">
                <a:latin typeface="Calibri" panose="020F0502020204030204" pitchFamily="34" charset="0"/>
              </a:rPr>
              <a:t>Сипус</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мрежата</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са</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провеждане</a:t>
            </a:r>
            <a:r>
              <a:rPr lang="ru-RU" altLang="bg-BG" sz="2000" dirty="0" smtClean="0">
                <a:latin typeface="Calibri" panose="020F0502020204030204" pitchFamily="34" charset="0"/>
              </a:rPr>
              <a:t> на </a:t>
            </a:r>
            <a:r>
              <a:rPr lang="ru-RU" altLang="bg-BG" sz="2000" dirty="0" err="1" smtClean="0">
                <a:latin typeface="Calibri" panose="020F0502020204030204" pitchFamily="34" charset="0"/>
              </a:rPr>
              <a:t>съвместни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научни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изследвания</a:t>
            </a:r>
            <a:r>
              <a:rPr lang="ru-RU" altLang="bg-BG" sz="2000" dirty="0" smtClean="0">
                <a:latin typeface="Calibri" panose="020F0502020204030204" pitchFamily="34" charset="0"/>
              </a:rPr>
              <a:t>, обмен на </a:t>
            </a:r>
            <a:r>
              <a:rPr lang="ru-RU" altLang="bg-BG" sz="2000" dirty="0" err="1" smtClean="0">
                <a:latin typeface="Calibri" panose="020F0502020204030204" pitchFamily="34" charset="0"/>
              </a:rPr>
              <a:t>студенти</a:t>
            </a:r>
            <a:r>
              <a:rPr lang="ru-RU" altLang="bg-BG" sz="2000" dirty="0" smtClean="0">
                <a:latin typeface="Calibri" panose="020F0502020204030204" pitchFamily="34" charset="0"/>
              </a:rPr>
              <a:t> и преподаватели за обучение и научна </a:t>
            </a:r>
            <a:r>
              <a:rPr lang="ru-RU" altLang="bg-BG" sz="2000" dirty="0" err="1" smtClean="0">
                <a:latin typeface="Calibri" panose="020F0502020204030204" pitchFamily="34" charset="0"/>
              </a:rPr>
              <a:t>дейност</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разработване</a:t>
            </a:r>
            <a:r>
              <a:rPr lang="ru-RU" altLang="bg-BG" sz="2000" dirty="0" smtClean="0">
                <a:latin typeface="Calibri" panose="020F0502020204030204" pitchFamily="34" charset="0"/>
              </a:rPr>
              <a:t> на </a:t>
            </a:r>
            <a:r>
              <a:rPr lang="ru-RU" altLang="bg-BG" sz="2000" dirty="0" err="1" smtClean="0">
                <a:latin typeface="Calibri" panose="020F0502020204030204" pitchFamily="34" charset="0"/>
              </a:rPr>
              <a:t>съвместни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учебни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планове</a:t>
            </a:r>
            <a:r>
              <a:rPr lang="ru-RU" altLang="bg-BG" sz="2000" dirty="0" smtClean="0">
                <a:latin typeface="Calibri" panose="020F0502020204030204" pitchFamily="34" charset="0"/>
              </a:rPr>
              <a:t> и </a:t>
            </a:r>
            <a:r>
              <a:rPr lang="ru-RU" altLang="bg-BG" sz="2000" dirty="0" err="1" smtClean="0">
                <a:latin typeface="Calibri" panose="020F0502020204030204" pitchFamily="34" charset="0"/>
              </a:rPr>
              <a:t>програми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организиране</a:t>
            </a:r>
            <a:r>
              <a:rPr lang="ru-RU" altLang="bg-BG" sz="2000" dirty="0" smtClean="0">
                <a:latin typeface="Calibri" panose="020F0502020204030204" pitchFamily="34" charset="0"/>
              </a:rPr>
              <a:t> на </a:t>
            </a:r>
            <a:r>
              <a:rPr lang="ru-RU" altLang="bg-BG" sz="2000" dirty="0" err="1" smtClean="0">
                <a:latin typeface="Calibri" panose="020F0502020204030204" pitchFamily="34" charset="0"/>
              </a:rPr>
              <a:t>научни</a:t>
            </a:r>
            <a:r>
              <a:rPr lang="ru-RU" altLang="bg-BG" sz="2000" dirty="0" smtClean="0">
                <a:latin typeface="Calibri" panose="020F0502020204030204" pitchFamily="34" charset="0"/>
              </a:rPr>
              <a:t> </a:t>
            </a:r>
            <a:r>
              <a:rPr lang="ru-RU" altLang="bg-BG" sz="2000" dirty="0" err="1" smtClean="0">
                <a:latin typeface="Calibri" panose="020F0502020204030204" pitchFamily="34" charset="0"/>
              </a:rPr>
              <a:t>форуми</a:t>
            </a:r>
            <a:r>
              <a:rPr lang="ru-RU" altLang="bg-BG" sz="2000" dirty="0" smtClean="0">
                <a:latin typeface="Calibri" panose="020F0502020204030204" pitchFamily="34" charset="0"/>
              </a:rPr>
              <a:t>.</a:t>
            </a:r>
            <a:r>
              <a:rPr lang="en-US" altLang="bg-BG" sz="2000" dirty="0" smtClean="0">
                <a:latin typeface="Calibri" panose="020F0502020204030204" pitchFamily="34" charset="0"/>
              </a:rPr>
              <a:t> </a:t>
            </a:r>
          </a:p>
          <a:p>
            <a:pPr eaLnBrk="1" hangingPunct="1">
              <a:lnSpc>
                <a:spcPct val="80000"/>
              </a:lnSpc>
            </a:pPr>
            <a:r>
              <a:rPr lang="en-US" altLang="bg-BG" sz="2000" b="1" i="1" dirty="0" smtClean="0">
                <a:latin typeface="Calibri" panose="020F0502020204030204" pitchFamily="34" charset="0"/>
              </a:rPr>
              <a:t>Aim: </a:t>
            </a:r>
            <a:r>
              <a:rPr lang="en-US" altLang="bg-BG" sz="2000" i="1" dirty="0" smtClean="0">
                <a:latin typeface="Calibri" panose="020F0502020204030204" pitchFamily="34" charset="0"/>
              </a:rPr>
              <a:t>The main aims of the CEEPUS network is to develop joint scientific research, exchange university students and teachers for research and training, developing joint curricula, organizing scientific events, etc.</a:t>
            </a:r>
            <a:endParaRPr lang="bg-BG" altLang="bg-BG" sz="2000" i="1" dirty="0" smtClean="0">
              <a:latin typeface="Calibri" panose="020F0502020204030204" pitchFamily="34" charset="0"/>
            </a:endParaRPr>
          </a:p>
          <a:p>
            <a:pPr eaLnBrk="1" hangingPunct="1">
              <a:lnSpc>
                <a:spcPct val="80000"/>
              </a:lnSpc>
            </a:pPr>
            <a:r>
              <a:rPr lang="bg-BG" altLang="bg-BG" sz="2000" b="1" dirty="0" smtClean="0">
                <a:latin typeface="Calibri" panose="020F0502020204030204" pitchFamily="34" charset="0"/>
              </a:rPr>
              <a:t>Повече информация</a:t>
            </a:r>
            <a:r>
              <a:rPr lang="bg-BG" altLang="bg-BG" sz="2000" dirty="0" smtClean="0">
                <a:latin typeface="Calibri" panose="020F0502020204030204" pitchFamily="34" charset="0"/>
              </a:rPr>
              <a:t>/</a:t>
            </a:r>
            <a:r>
              <a:rPr lang="en-US" altLang="bg-BG" sz="2000" dirty="0" smtClean="0">
                <a:latin typeface="Calibri" panose="020F0502020204030204" pitchFamily="34" charset="0"/>
              </a:rPr>
              <a:t>More details: </a:t>
            </a:r>
            <a:r>
              <a:rPr lang="en-US" altLang="bg-BG" sz="2000" dirty="0" smtClean="0">
                <a:latin typeface="Calibri" panose="020F0502020204030204" pitchFamily="34" charset="0"/>
                <a:hlinkClick r:id="rId2"/>
              </a:rPr>
              <a:t>www.ceepus.info</a:t>
            </a:r>
            <a:r>
              <a:rPr lang="bg-BG" altLang="bg-BG" sz="2000" dirty="0" smtClean="0">
                <a:latin typeface="Calibri" panose="020F0502020204030204" pitchFamily="34" charset="0"/>
              </a:rPr>
              <a:t> </a:t>
            </a:r>
            <a:endParaRPr lang="en-US" altLang="bg-BG" sz="2000" dirty="0" smtClean="0">
              <a:latin typeface="Calibri" panose="020F0502020204030204" pitchFamily="34" charset="0"/>
            </a:endParaRPr>
          </a:p>
          <a:p>
            <a:pPr eaLnBrk="1" hangingPunct="1">
              <a:lnSpc>
                <a:spcPct val="80000"/>
              </a:lnSpc>
            </a:pPr>
            <a:endParaRPr lang="bg-BG" altLang="bg-BG" sz="2000" dirty="0" smtClean="0"/>
          </a:p>
        </p:txBody>
      </p:sp>
      <p:sp>
        <p:nvSpPr>
          <p:cNvPr id="3" name="Title 2"/>
          <p:cNvSpPr>
            <a:spLocks noGrp="1"/>
          </p:cNvSpPr>
          <p:nvPr>
            <p:ph type="title"/>
          </p:nvPr>
        </p:nvSpPr>
        <p:spPr>
          <a:xfrm>
            <a:off x="285720" y="274638"/>
            <a:ext cx="8229600" cy="1143000"/>
          </a:xfrm>
        </p:spPr>
        <p:txBody>
          <a:bodyPr>
            <a:normAutofit/>
          </a:bodyPr>
          <a:lstStyle/>
          <a:p>
            <a:pPr eaLnBrk="1" fontAlgn="auto" hangingPunct="1">
              <a:spcAft>
                <a:spcPts val="0"/>
              </a:spcAft>
              <a:defRPr/>
            </a:pPr>
            <a:r>
              <a:rPr lang="en-US" sz="3200" dirty="0" smtClean="0">
                <a:solidFill>
                  <a:schemeClr val="tx1"/>
                </a:solidFill>
              </a:rPr>
              <a:t>Renewable </a:t>
            </a:r>
            <a:r>
              <a:rPr lang="en-US" sz="3200" dirty="0">
                <a:solidFill>
                  <a:schemeClr val="tx1"/>
                </a:solidFill>
              </a:rPr>
              <a:t>Energy Resources</a:t>
            </a:r>
            <a:endParaRPr lang="bg-BG" sz="3200" dirty="0">
              <a:solidFill>
                <a:schemeClr val="tx1"/>
              </a:solidFill>
            </a:endParaRPr>
          </a:p>
        </p:txBody>
      </p:sp>
      <p:sp>
        <p:nvSpPr>
          <p:cNvPr id="110596"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09 Dec 2014</a:t>
            </a:r>
            <a:endParaRPr lang="bg-BG" altLang="bg-BG" dirty="0">
              <a:solidFill>
                <a:srgbClr val="000000"/>
              </a:solidFill>
            </a:endParaRPr>
          </a:p>
        </p:txBody>
      </p:sp>
      <p:pic>
        <p:nvPicPr>
          <p:cNvPr id="110597" name="Picture 4"/>
          <p:cNvPicPr>
            <a:picLocks noChangeAspect="1"/>
          </p:cNvPicPr>
          <p:nvPr/>
        </p:nvPicPr>
        <p:blipFill>
          <a:blip r:embed="rId3" cstate="print"/>
          <a:srcRect/>
          <a:stretch>
            <a:fillRect/>
          </a:stretch>
        </p:blipFill>
        <p:spPr bwMode="auto">
          <a:xfrm>
            <a:off x="7596219" y="71414"/>
            <a:ext cx="1476375" cy="1247775"/>
          </a:xfrm>
          <a:prstGeom prst="rect">
            <a:avLst/>
          </a:prstGeom>
          <a:noFill/>
          <a:ln w="9525">
            <a:noFill/>
            <a:miter lim="800000"/>
            <a:headEnd/>
            <a:tailEnd/>
          </a:ln>
        </p:spPr>
      </p:pic>
    </p:spTree>
    <p:extLst>
      <p:ext uri="{BB962C8B-B14F-4D97-AF65-F5344CB8AC3E}">
        <p14:creationId xmlns:p14="http://schemas.microsoft.com/office/powerpoint/2010/main" val="2773388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1"/>
          <p:cNvSpPr>
            <a:spLocks noGrp="1"/>
          </p:cNvSpPr>
          <p:nvPr>
            <p:ph idx="1"/>
          </p:nvPr>
        </p:nvSpPr>
        <p:spPr>
          <a:xfrm>
            <a:off x="214282" y="1587626"/>
            <a:ext cx="8229600" cy="4152757"/>
          </a:xfrm>
        </p:spPr>
        <p:txBody>
          <a:bodyPr>
            <a:normAutofit/>
          </a:bodyPr>
          <a:lstStyle/>
          <a:p>
            <a:pPr marL="0" indent="0">
              <a:spcBef>
                <a:spcPts val="0"/>
              </a:spcBef>
              <a:buNone/>
            </a:pPr>
            <a:endParaRPr lang="bg-BG" altLang="bg-BG" sz="1900" b="1" dirty="0">
              <a:latin typeface="Calibri" panose="020F0502020204030204" pitchFamily="34" charset="0"/>
            </a:endParaRPr>
          </a:p>
          <a:p>
            <a:pPr>
              <a:spcBef>
                <a:spcPts val="0"/>
              </a:spcBef>
            </a:pPr>
            <a:r>
              <a:rPr lang="bg-BG" altLang="bg-BG" sz="1900" b="1" dirty="0" smtClean="0">
                <a:latin typeface="Calibri" panose="020F0502020204030204" pitchFamily="34" charset="0"/>
              </a:rPr>
              <a:t>Име</a:t>
            </a:r>
            <a:r>
              <a:rPr lang="en-US" altLang="bg-BG" sz="1900" dirty="0" smtClean="0">
                <a:latin typeface="Calibri" panose="020F0502020204030204" pitchFamily="34" charset="0"/>
              </a:rPr>
              <a:t>: </a:t>
            </a:r>
            <a:r>
              <a:rPr lang="bg-BG" sz="2000" dirty="0"/>
              <a:t>Образователна мобилност за граждани между програмни страни </a:t>
            </a:r>
            <a:endParaRPr lang="bg-BG" sz="2000" dirty="0" smtClean="0"/>
          </a:p>
          <a:p>
            <a:pPr>
              <a:spcBef>
                <a:spcPts val="0"/>
              </a:spcBef>
            </a:pPr>
            <a:r>
              <a:rPr lang="en-US" altLang="bg-BG" sz="1900" b="1" i="1" dirty="0" smtClean="0">
                <a:latin typeface="Calibri" panose="020F0502020204030204" pitchFamily="34" charset="0"/>
              </a:rPr>
              <a:t>Name:</a:t>
            </a:r>
            <a:r>
              <a:rPr lang="en-US" altLang="bg-BG" sz="1900" i="1" dirty="0" smtClean="0">
                <a:latin typeface="Calibri" panose="020F0502020204030204" pitchFamily="34" charset="0"/>
              </a:rPr>
              <a:t> Learning mobility of Individuals </a:t>
            </a:r>
          </a:p>
          <a:p>
            <a:pPr marL="0" indent="0">
              <a:spcBef>
                <a:spcPts val="0"/>
              </a:spcBef>
              <a:buNone/>
            </a:pPr>
            <a:r>
              <a:rPr lang="en-US" altLang="bg-BG" sz="1900" i="1" dirty="0">
                <a:latin typeface="Calibri" panose="020F0502020204030204" pitchFamily="34" charset="0"/>
              </a:rPr>
              <a:t>	</a:t>
            </a:r>
            <a:r>
              <a:rPr lang="en-US" altLang="bg-BG" sz="1900" i="1" dirty="0" smtClean="0">
                <a:latin typeface="Calibri" panose="020F0502020204030204" pitchFamily="34" charset="0"/>
              </a:rPr>
              <a:t>   </a:t>
            </a:r>
            <a:r>
              <a:rPr lang="ru-RU" altLang="bg-BG" sz="1900" i="1" dirty="0" smtClean="0">
                <a:latin typeface="Calibri" panose="020F0502020204030204" pitchFamily="34" charset="0"/>
              </a:rPr>
              <a:t>Номер на </a:t>
            </a:r>
            <a:r>
              <a:rPr lang="bg-BG" altLang="bg-BG" sz="1900" i="1" dirty="0" smtClean="0">
                <a:latin typeface="Calibri" panose="020F0502020204030204" pitchFamily="34" charset="0"/>
              </a:rPr>
              <a:t>Харта</a:t>
            </a:r>
            <a:r>
              <a:rPr lang="ru-RU" altLang="bg-BG" sz="1900" i="1" dirty="0" smtClean="0">
                <a:latin typeface="Calibri" panose="020F0502020204030204" pitchFamily="34" charset="0"/>
              </a:rPr>
              <a:t>- N </a:t>
            </a:r>
            <a:r>
              <a:rPr lang="en-US" sz="2000" dirty="0" smtClean="0">
                <a:latin typeface="Calibri" panose="020F0502020204030204" pitchFamily="34" charset="0"/>
              </a:rPr>
              <a:t>66673-LA-1-2014-1-BG-E4AKA1-ECHE</a:t>
            </a:r>
            <a:endParaRPr lang="en-US" altLang="bg-BG" sz="1900" i="1" dirty="0" smtClean="0">
              <a:latin typeface="Calibri" panose="020F0502020204030204" pitchFamily="34" charset="0"/>
            </a:endParaRPr>
          </a:p>
          <a:p>
            <a:pPr>
              <a:spcBef>
                <a:spcPts val="0"/>
              </a:spcBef>
            </a:pPr>
            <a:r>
              <a:rPr lang="bg-BG" altLang="bg-BG" sz="1900" b="1" dirty="0" smtClean="0">
                <a:latin typeface="Calibri" panose="020F0502020204030204" pitchFamily="34" charset="0"/>
              </a:rPr>
              <a:t>Програма</a:t>
            </a:r>
            <a:r>
              <a:rPr lang="bg-BG" altLang="bg-BG" sz="1900" dirty="0" smtClean="0">
                <a:latin typeface="Calibri" panose="020F0502020204030204" pitchFamily="34" charset="0"/>
              </a:rPr>
              <a:t>/</a:t>
            </a:r>
            <a:r>
              <a:rPr lang="en-US" altLang="bg-BG" sz="1900" dirty="0" smtClean="0">
                <a:latin typeface="Calibri" panose="020F0502020204030204" pitchFamily="34" charset="0"/>
              </a:rPr>
              <a:t>Fund: Erasmus+ </a:t>
            </a:r>
            <a:r>
              <a:rPr lang="en-US" sz="2000" dirty="0"/>
              <a:t>Key </a:t>
            </a:r>
            <a:r>
              <a:rPr lang="en-US" sz="2000"/>
              <a:t>Action </a:t>
            </a:r>
            <a:r>
              <a:rPr lang="en-US" sz="2000" smtClean="0"/>
              <a:t>1</a:t>
            </a:r>
            <a:endParaRPr lang="en-US" altLang="bg-BG" sz="1900" dirty="0" smtClean="0">
              <a:latin typeface="Calibri" panose="020F0502020204030204" pitchFamily="34" charset="0"/>
            </a:endParaRPr>
          </a:p>
          <a:p>
            <a:pPr eaLnBrk="1" hangingPunct="1">
              <a:spcBef>
                <a:spcPts val="0"/>
              </a:spcBef>
            </a:pPr>
            <a:r>
              <a:rPr lang="bg-BG" altLang="bg-BG" sz="1900" b="1" dirty="0" smtClean="0">
                <a:latin typeface="Calibri" panose="020F0502020204030204" pitchFamily="34" charset="0"/>
              </a:rPr>
              <a:t>Продължителност</a:t>
            </a:r>
            <a:r>
              <a:rPr lang="bg-BG" altLang="bg-BG" sz="1900" dirty="0" smtClean="0">
                <a:latin typeface="Calibri" panose="020F0502020204030204" pitchFamily="34" charset="0"/>
              </a:rPr>
              <a:t>/</a:t>
            </a:r>
            <a:r>
              <a:rPr lang="en-US" altLang="bg-BG" sz="1900" dirty="0" smtClean="0">
                <a:latin typeface="Calibri" panose="020F0502020204030204" pitchFamily="34" charset="0"/>
              </a:rPr>
              <a:t>Duration:2014-2020</a:t>
            </a:r>
          </a:p>
          <a:p>
            <a:pPr eaLnBrk="1" hangingPunct="1">
              <a:spcBef>
                <a:spcPts val="0"/>
              </a:spcBef>
            </a:pPr>
            <a:r>
              <a:rPr lang="bg-BG" altLang="bg-BG" sz="1900" b="1" dirty="0" smtClean="0">
                <a:latin typeface="Calibri" panose="020F0502020204030204" pitchFamily="34" charset="0"/>
              </a:rPr>
              <a:t>Цел</a:t>
            </a:r>
            <a:r>
              <a:rPr lang="en-US" altLang="bg-BG" sz="1900" dirty="0" smtClean="0">
                <a:latin typeface="Calibri" panose="020F0502020204030204" pitchFamily="34" charset="0"/>
              </a:rPr>
              <a:t>: </a:t>
            </a:r>
            <a:r>
              <a:rPr lang="ru-RU" altLang="bg-BG" sz="1900" dirty="0" smtClean="0">
                <a:latin typeface="Calibri" panose="020F0502020204030204" pitchFamily="34" charset="0"/>
              </a:rPr>
              <a:t>студентска мобилност с цел обучение, студентска мобилност с цел практика, преподавателска мобилност с цел </a:t>
            </a:r>
            <a:r>
              <a:rPr lang="bg-BG" altLang="bg-BG" sz="1900" dirty="0" smtClean="0">
                <a:latin typeface="Calibri" panose="020F0502020204030204" pitchFamily="34" charset="0"/>
              </a:rPr>
              <a:t>преподаване</a:t>
            </a:r>
            <a:r>
              <a:rPr lang="ru-RU" altLang="bg-BG" sz="1900" dirty="0" smtClean="0">
                <a:latin typeface="Calibri" panose="020F0502020204030204" pitchFamily="34" charset="0"/>
              </a:rPr>
              <a:t>, обучение на персонала на ВУ и мобилност на служители от предприятия</a:t>
            </a:r>
            <a:endParaRPr lang="bg-BG" altLang="bg-BG" sz="1900" dirty="0" smtClean="0">
              <a:latin typeface="Calibri" panose="020F0502020204030204" pitchFamily="34" charset="0"/>
            </a:endParaRPr>
          </a:p>
          <a:p>
            <a:pPr eaLnBrk="1" hangingPunct="1">
              <a:spcBef>
                <a:spcPts val="0"/>
              </a:spcBef>
            </a:pPr>
            <a:r>
              <a:rPr lang="en-US" altLang="bg-BG" sz="1900" i="1" dirty="0" smtClean="0">
                <a:latin typeface="Calibri" panose="020F0502020204030204" pitchFamily="34" charset="0"/>
              </a:rPr>
              <a:t>Aim: Student mobility  for studies and placement, teacher mobility for teaching, staff mobility for training and mobility of staff from enterprises to universities.</a:t>
            </a:r>
          </a:p>
          <a:p>
            <a:pPr eaLnBrk="1" hangingPunct="1">
              <a:spcBef>
                <a:spcPts val="0"/>
              </a:spcBef>
            </a:pPr>
            <a:r>
              <a:rPr lang="bg-BG" altLang="bg-BG" sz="1900" b="1" dirty="0" smtClean="0">
                <a:latin typeface="Calibri" panose="020F0502020204030204" pitchFamily="34" charset="0"/>
              </a:rPr>
              <a:t>Повече информация</a:t>
            </a:r>
            <a:r>
              <a:rPr lang="bg-BG" altLang="bg-BG" sz="1900" dirty="0" smtClean="0">
                <a:latin typeface="Calibri" panose="020F0502020204030204" pitchFamily="34" charset="0"/>
              </a:rPr>
              <a:t>/</a:t>
            </a:r>
            <a:r>
              <a:rPr lang="en-US" altLang="bg-BG" sz="1900" dirty="0" smtClean="0">
                <a:latin typeface="Calibri" panose="020F0502020204030204" pitchFamily="34" charset="0"/>
              </a:rPr>
              <a:t>More details:</a:t>
            </a:r>
            <a:r>
              <a:rPr lang="bg-BG" altLang="bg-BG" sz="1900" dirty="0" smtClean="0">
                <a:latin typeface="Calibri" panose="020F0502020204030204" pitchFamily="34" charset="0"/>
              </a:rPr>
              <a:t> </a:t>
            </a:r>
            <a:r>
              <a:rPr lang="en-US" altLang="bg-BG" sz="2000" u="sng" dirty="0" smtClean="0">
                <a:latin typeface="Calibri" panose="020F0502020204030204" pitchFamily="34" charset="0"/>
                <a:cs typeface="Times New Roman" pitchFamily="18" charset="0"/>
              </a:rPr>
              <a:t>www.hrdc.bg</a:t>
            </a:r>
            <a:endParaRPr lang="bg-BG" altLang="bg-BG" sz="1900" dirty="0" smtClean="0">
              <a:latin typeface="Calibri" panose="020F0502020204030204" pitchFamily="34" charset="0"/>
            </a:endParaRPr>
          </a:p>
        </p:txBody>
      </p:sp>
      <p:sp>
        <p:nvSpPr>
          <p:cNvPr id="3" name="Title 2"/>
          <p:cNvSpPr>
            <a:spLocks noGrp="1"/>
          </p:cNvSpPr>
          <p:nvPr>
            <p:ph type="title"/>
          </p:nvPr>
        </p:nvSpPr>
        <p:spPr>
          <a:xfrm>
            <a:off x="285720" y="274638"/>
            <a:ext cx="8401080" cy="1066130"/>
          </a:xfrm>
        </p:spPr>
        <p:txBody>
          <a:bodyPr>
            <a:normAutofit fontScale="90000"/>
          </a:bodyPr>
          <a:lstStyle/>
          <a:p>
            <a:pPr algn="l">
              <a:defRPr/>
            </a:pPr>
            <a:r>
              <a:rPr lang="en-US" sz="2700" dirty="0" smtClean="0">
                <a:solidFill>
                  <a:schemeClr val="tx1"/>
                </a:solidFill>
              </a:rPr>
              <a:t/>
            </a:r>
            <a:br>
              <a:rPr lang="en-US" sz="2700" dirty="0" smtClean="0">
                <a:solidFill>
                  <a:schemeClr val="tx1"/>
                </a:solidFill>
              </a:rPr>
            </a:br>
            <a:r>
              <a:rPr lang="en-US" sz="2700" dirty="0" smtClean="0">
                <a:solidFill>
                  <a:schemeClr val="tx1"/>
                </a:solidFill>
              </a:rPr>
              <a:t>ERASMUS+</a:t>
            </a:r>
            <a:r>
              <a:rPr lang="bg-BG" sz="2700" dirty="0" smtClean="0">
                <a:solidFill>
                  <a:schemeClr val="tx1"/>
                </a:solidFill>
              </a:rPr>
              <a:t> КА1</a:t>
            </a:r>
            <a:r>
              <a:rPr lang="en-US" sz="2700" dirty="0" smtClean="0">
                <a:solidFill>
                  <a:schemeClr val="tx1"/>
                </a:solidFill>
              </a:rPr>
              <a:t/>
            </a:r>
            <a:br>
              <a:rPr lang="en-US" sz="2700" dirty="0" smtClean="0">
                <a:solidFill>
                  <a:schemeClr val="tx1"/>
                </a:solidFill>
              </a:rPr>
            </a:br>
            <a:r>
              <a:rPr lang="bg-BG" sz="2800" dirty="0" smtClean="0"/>
              <a:t>Образователна </a:t>
            </a:r>
            <a:r>
              <a:rPr lang="bg-BG" sz="2800" dirty="0"/>
              <a:t>мобилност за </a:t>
            </a:r>
            <a:r>
              <a:rPr lang="bg-BG" sz="2800" dirty="0" smtClean="0"/>
              <a:t>граждани </a:t>
            </a:r>
            <a:br>
              <a:rPr lang="bg-BG" sz="2800" dirty="0" smtClean="0"/>
            </a:br>
            <a:r>
              <a:rPr lang="bg-BG" sz="2800" dirty="0" smtClean="0"/>
              <a:t>между програмни страни </a:t>
            </a:r>
            <a:r>
              <a:rPr lang="bg-BG" sz="2700" dirty="0" smtClean="0">
                <a:solidFill>
                  <a:schemeClr val="tx1"/>
                </a:solidFill>
              </a:rPr>
              <a:t>     </a:t>
            </a:r>
            <a:br>
              <a:rPr lang="bg-BG" sz="2700" dirty="0" smtClean="0">
                <a:solidFill>
                  <a:schemeClr val="tx1"/>
                </a:solidFill>
              </a:rPr>
            </a:br>
            <a:endParaRPr lang="bg-BG" sz="2700" dirty="0">
              <a:solidFill>
                <a:schemeClr val="tx1"/>
              </a:solidFill>
            </a:endParaRPr>
          </a:p>
        </p:txBody>
      </p:sp>
      <p:sp>
        <p:nvSpPr>
          <p:cNvPr id="124932"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09 Dec 2014</a:t>
            </a:r>
            <a:endParaRPr lang="bg-BG" altLang="bg-BG" dirty="0">
              <a:solidFill>
                <a:srgbClr val="0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4445" y="27779"/>
            <a:ext cx="3311539" cy="945913"/>
          </a:xfrm>
          <a:prstGeom prst="rect">
            <a:avLst/>
          </a:prstGeom>
        </p:spPr>
      </p:pic>
    </p:spTree>
    <p:extLst>
      <p:ext uri="{BB962C8B-B14F-4D97-AF65-F5344CB8AC3E}">
        <p14:creationId xmlns:p14="http://schemas.microsoft.com/office/powerpoint/2010/main" val="3805574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1"/>
          <p:cNvSpPr>
            <a:spLocks noGrp="1"/>
          </p:cNvSpPr>
          <p:nvPr>
            <p:ph idx="1"/>
          </p:nvPr>
        </p:nvSpPr>
        <p:spPr>
          <a:xfrm>
            <a:off x="214282" y="1587626"/>
            <a:ext cx="8229600" cy="4152757"/>
          </a:xfrm>
        </p:spPr>
        <p:txBody>
          <a:bodyPr>
            <a:normAutofit lnSpcReduction="10000"/>
          </a:bodyPr>
          <a:lstStyle/>
          <a:p>
            <a:pPr marL="0" indent="0">
              <a:spcBef>
                <a:spcPts val="0"/>
              </a:spcBef>
              <a:buNone/>
            </a:pPr>
            <a:endParaRPr lang="bg-BG" altLang="bg-BG" sz="1900" b="1" dirty="0">
              <a:latin typeface="Calibri" panose="020F0502020204030204" pitchFamily="34" charset="0"/>
            </a:endParaRPr>
          </a:p>
          <a:p>
            <a:pPr>
              <a:spcBef>
                <a:spcPts val="0"/>
              </a:spcBef>
            </a:pPr>
            <a:r>
              <a:rPr lang="bg-BG" altLang="bg-BG" sz="1900" b="1" dirty="0" smtClean="0">
                <a:latin typeface="Calibri" panose="020F0502020204030204" pitchFamily="34" charset="0"/>
              </a:rPr>
              <a:t>Име</a:t>
            </a:r>
            <a:r>
              <a:rPr lang="en-US" altLang="bg-BG" sz="1900" dirty="0" smtClean="0">
                <a:latin typeface="Calibri" panose="020F0502020204030204" pitchFamily="34" charset="0"/>
              </a:rPr>
              <a:t>: </a:t>
            </a:r>
            <a:r>
              <a:rPr lang="bg-BG" sz="2000" dirty="0"/>
              <a:t>Образователна мобилност за граждани между програмни и партниращи страни </a:t>
            </a:r>
            <a:r>
              <a:rPr lang="bg-BG" sz="2000" dirty="0" smtClean="0"/>
              <a:t>в сектор Висше образование</a:t>
            </a:r>
          </a:p>
          <a:p>
            <a:pPr>
              <a:spcBef>
                <a:spcPts val="0"/>
              </a:spcBef>
            </a:pPr>
            <a:r>
              <a:rPr lang="en-US" altLang="bg-BG" sz="1900" b="1" i="1" dirty="0" smtClean="0">
                <a:latin typeface="Calibri" panose="020F0502020204030204" pitchFamily="34" charset="0"/>
              </a:rPr>
              <a:t>Name:</a:t>
            </a:r>
            <a:r>
              <a:rPr lang="en-US" altLang="bg-BG" sz="1900" i="1" dirty="0" smtClean="0">
                <a:latin typeface="Calibri" panose="020F0502020204030204" pitchFamily="34" charset="0"/>
              </a:rPr>
              <a:t> Learning mobility of Individuals </a:t>
            </a:r>
            <a:r>
              <a:rPr lang="bg-BG" altLang="bg-BG" sz="1900" i="1" dirty="0" smtClean="0">
                <a:latin typeface="Calibri" panose="020F0502020204030204" pitchFamily="34" charset="0"/>
              </a:rPr>
              <a:t>(</a:t>
            </a:r>
            <a:r>
              <a:rPr lang="en-US" altLang="bg-BG" sz="1900" i="1" dirty="0" smtClean="0">
                <a:latin typeface="Calibri" panose="020F0502020204030204" pitchFamily="34" charset="0"/>
              </a:rPr>
              <a:t>International Credit Mobility</a:t>
            </a:r>
            <a:r>
              <a:rPr lang="bg-BG" altLang="bg-BG" sz="1900" i="1" dirty="0" smtClean="0">
                <a:latin typeface="Calibri" panose="020F0502020204030204" pitchFamily="34" charset="0"/>
              </a:rPr>
              <a:t>)</a:t>
            </a:r>
            <a:endParaRPr lang="en-US" altLang="bg-BG" sz="1900" i="1" dirty="0" smtClean="0">
              <a:latin typeface="Calibri" panose="020F0502020204030204" pitchFamily="34" charset="0"/>
            </a:endParaRPr>
          </a:p>
          <a:p>
            <a:pPr marL="0" indent="0">
              <a:spcBef>
                <a:spcPts val="0"/>
              </a:spcBef>
              <a:buNone/>
            </a:pPr>
            <a:r>
              <a:rPr lang="en-US" altLang="bg-BG" sz="1900" i="1" dirty="0">
                <a:latin typeface="Calibri" panose="020F0502020204030204" pitchFamily="34" charset="0"/>
              </a:rPr>
              <a:t>	</a:t>
            </a:r>
            <a:r>
              <a:rPr lang="en-US" altLang="bg-BG" sz="1900" i="1" dirty="0" smtClean="0">
                <a:latin typeface="Calibri" panose="020F0502020204030204" pitchFamily="34" charset="0"/>
              </a:rPr>
              <a:t>   </a:t>
            </a:r>
            <a:r>
              <a:rPr lang="ru-RU" altLang="bg-BG" sz="1900" i="1" dirty="0" smtClean="0">
                <a:latin typeface="Calibri" panose="020F0502020204030204" pitchFamily="34" charset="0"/>
              </a:rPr>
              <a:t>Номер на </a:t>
            </a:r>
            <a:r>
              <a:rPr lang="bg-BG" altLang="bg-BG" sz="1900" i="1" dirty="0" smtClean="0">
                <a:latin typeface="Calibri" panose="020F0502020204030204" pitchFamily="34" charset="0"/>
              </a:rPr>
              <a:t>Харта</a:t>
            </a:r>
            <a:r>
              <a:rPr lang="ru-RU" altLang="bg-BG" sz="1900" i="1" dirty="0" smtClean="0">
                <a:latin typeface="Calibri" panose="020F0502020204030204" pitchFamily="34" charset="0"/>
              </a:rPr>
              <a:t>- N </a:t>
            </a:r>
            <a:r>
              <a:rPr lang="en-US" sz="2000" dirty="0" smtClean="0">
                <a:latin typeface="Calibri" panose="020F0502020204030204" pitchFamily="34" charset="0"/>
              </a:rPr>
              <a:t>66673-LA-1-2014-1-BG-E4AKA1-ECHE</a:t>
            </a:r>
            <a:endParaRPr lang="en-US" altLang="bg-BG" sz="1900" i="1" dirty="0" smtClean="0">
              <a:latin typeface="Calibri" panose="020F0502020204030204" pitchFamily="34" charset="0"/>
            </a:endParaRPr>
          </a:p>
          <a:p>
            <a:pPr>
              <a:spcBef>
                <a:spcPts val="0"/>
              </a:spcBef>
            </a:pPr>
            <a:r>
              <a:rPr lang="bg-BG" altLang="bg-BG" sz="1900" b="1" dirty="0" smtClean="0">
                <a:latin typeface="Calibri" panose="020F0502020204030204" pitchFamily="34" charset="0"/>
              </a:rPr>
              <a:t>Програма</a:t>
            </a:r>
            <a:r>
              <a:rPr lang="bg-BG" altLang="bg-BG" sz="1900" dirty="0" smtClean="0">
                <a:latin typeface="Calibri" panose="020F0502020204030204" pitchFamily="34" charset="0"/>
              </a:rPr>
              <a:t>/</a:t>
            </a:r>
            <a:r>
              <a:rPr lang="en-US" altLang="bg-BG" sz="1900" dirty="0" smtClean="0">
                <a:latin typeface="Calibri" panose="020F0502020204030204" pitchFamily="34" charset="0"/>
              </a:rPr>
              <a:t>Fund: Erasmus+ </a:t>
            </a:r>
            <a:r>
              <a:rPr lang="en-US" sz="2000" dirty="0"/>
              <a:t>Key Action </a:t>
            </a:r>
            <a:r>
              <a:rPr lang="en-US" sz="2000" dirty="0" smtClean="0"/>
              <a:t>1</a:t>
            </a:r>
            <a:endParaRPr lang="en-US" altLang="bg-BG" sz="1900" dirty="0" smtClean="0">
              <a:latin typeface="Calibri" panose="020F0502020204030204" pitchFamily="34" charset="0"/>
            </a:endParaRPr>
          </a:p>
          <a:p>
            <a:pPr eaLnBrk="1" hangingPunct="1">
              <a:spcBef>
                <a:spcPts val="0"/>
              </a:spcBef>
            </a:pPr>
            <a:r>
              <a:rPr lang="bg-BG" altLang="bg-BG" sz="1900" b="1" dirty="0" smtClean="0">
                <a:latin typeface="Calibri" panose="020F0502020204030204" pitchFamily="34" charset="0"/>
              </a:rPr>
              <a:t>Продължителност</a:t>
            </a:r>
            <a:r>
              <a:rPr lang="bg-BG" altLang="bg-BG" sz="1900" dirty="0" smtClean="0">
                <a:latin typeface="Calibri" panose="020F0502020204030204" pitchFamily="34" charset="0"/>
              </a:rPr>
              <a:t>/</a:t>
            </a:r>
            <a:r>
              <a:rPr lang="en-US" altLang="bg-BG" sz="1900" dirty="0" smtClean="0">
                <a:latin typeface="Calibri" panose="020F0502020204030204" pitchFamily="34" charset="0"/>
              </a:rPr>
              <a:t>Duration:2014-2020</a:t>
            </a:r>
          </a:p>
          <a:p>
            <a:pPr eaLnBrk="1" hangingPunct="1">
              <a:spcBef>
                <a:spcPts val="0"/>
              </a:spcBef>
            </a:pPr>
            <a:r>
              <a:rPr lang="bg-BG" altLang="bg-BG" sz="1900" b="1" dirty="0" smtClean="0">
                <a:latin typeface="Calibri" panose="020F0502020204030204" pitchFamily="34" charset="0"/>
              </a:rPr>
              <a:t>Цел</a:t>
            </a:r>
            <a:r>
              <a:rPr lang="en-US" altLang="bg-BG" sz="1900" dirty="0" smtClean="0">
                <a:latin typeface="Calibri" panose="020F0502020204030204" pitchFamily="34" charset="0"/>
              </a:rPr>
              <a:t>: </a:t>
            </a:r>
            <a:r>
              <a:rPr lang="ru-RU" altLang="bg-BG" sz="1900" dirty="0" smtClean="0">
                <a:latin typeface="Calibri" panose="020F0502020204030204" pitchFamily="34" charset="0"/>
              </a:rPr>
              <a:t>студентска мобилност с цел обучение, студентска мобилност с цел практика, преподавателска мобилност с цел </a:t>
            </a:r>
            <a:r>
              <a:rPr lang="bg-BG" altLang="bg-BG" sz="1900" dirty="0" smtClean="0">
                <a:latin typeface="Calibri" panose="020F0502020204030204" pitchFamily="34" charset="0"/>
              </a:rPr>
              <a:t>преподаване</a:t>
            </a:r>
            <a:r>
              <a:rPr lang="ru-RU" altLang="bg-BG" sz="1900" dirty="0" smtClean="0">
                <a:latin typeface="Calibri" panose="020F0502020204030204" pitchFamily="34" charset="0"/>
              </a:rPr>
              <a:t>, обучение на персонала на ВУ и мобилност на служители от предприятия</a:t>
            </a:r>
            <a:endParaRPr lang="bg-BG" altLang="bg-BG" sz="1900" dirty="0" smtClean="0">
              <a:latin typeface="Calibri" panose="020F0502020204030204" pitchFamily="34" charset="0"/>
            </a:endParaRPr>
          </a:p>
          <a:p>
            <a:pPr eaLnBrk="1" hangingPunct="1">
              <a:spcBef>
                <a:spcPts val="0"/>
              </a:spcBef>
            </a:pPr>
            <a:r>
              <a:rPr lang="en-US" altLang="bg-BG" sz="1900" i="1" dirty="0" smtClean="0">
                <a:latin typeface="Calibri" panose="020F0502020204030204" pitchFamily="34" charset="0"/>
              </a:rPr>
              <a:t>Aim: Student mobility  for studies and placement, teacher mobility for teaching, staff mobility for training and mobility of staff from enterprises to universities.</a:t>
            </a:r>
          </a:p>
          <a:p>
            <a:pPr eaLnBrk="1" hangingPunct="1">
              <a:spcBef>
                <a:spcPts val="0"/>
              </a:spcBef>
            </a:pPr>
            <a:r>
              <a:rPr lang="bg-BG" altLang="bg-BG" sz="1900" b="1" dirty="0" smtClean="0">
                <a:latin typeface="Calibri" panose="020F0502020204030204" pitchFamily="34" charset="0"/>
              </a:rPr>
              <a:t>Повече информация</a:t>
            </a:r>
            <a:r>
              <a:rPr lang="bg-BG" altLang="bg-BG" sz="1900" dirty="0" smtClean="0">
                <a:latin typeface="Calibri" panose="020F0502020204030204" pitchFamily="34" charset="0"/>
              </a:rPr>
              <a:t>/</a:t>
            </a:r>
            <a:r>
              <a:rPr lang="en-US" altLang="bg-BG" sz="1900" dirty="0" smtClean="0">
                <a:latin typeface="Calibri" panose="020F0502020204030204" pitchFamily="34" charset="0"/>
              </a:rPr>
              <a:t>More details:</a:t>
            </a:r>
            <a:r>
              <a:rPr lang="bg-BG" altLang="bg-BG" sz="1900" dirty="0" smtClean="0">
                <a:latin typeface="Calibri" panose="020F0502020204030204" pitchFamily="34" charset="0"/>
              </a:rPr>
              <a:t> </a:t>
            </a:r>
            <a:r>
              <a:rPr lang="en-US" altLang="bg-BG" sz="2000" u="sng" dirty="0" smtClean="0">
                <a:latin typeface="Calibri" panose="020F0502020204030204" pitchFamily="34" charset="0"/>
                <a:cs typeface="Times New Roman" pitchFamily="18" charset="0"/>
              </a:rPr>
              <a:t>www.hrdc.bg</a:t>
            </a:r>
            <a:endParaRPr lang="bg-BG" altLang="bg-BG" sz="1900" dirty="0" smtClean="0">
              <a:latin typeface="Calibri" panose="020F0502020204030204" pitchFamily="34" charset="0"/>
            </a:endParaRPr>
          </a:p>
        </p:txBody>
      </p:sp>
      <p:sp>
        <p:nvSpPr>
          <p:cNvPr id="3" name="Title 2"/>
          <p:cNvSpPr>
            <a:spLocks noGrp="1"/>
          </p:cNvSpPr>
          <p:nvPr>
            <p:ph type="title"/>
          </p:nvPr>
        </p:nvSpPr>
        <p:spPr>
          <a:xfrm>
            <a:off x="285720" y="274638"/>
            <a:ext cx="8401080" cy="1066130"/>
          </a:xfrm>
        </p:spPr>
        <p:txBody>
          <a:bodyPr>
            <a:normAutofit fontScale="90000"/>
          </a:bodyPr>
          <a:lstStyle/>
          <a:p>
            <a:pPr algn="l">
              <a:defRPr/>
            </a:pPr>
            <a:r>
              <a:rPr lang="en-US" sz="2700" dirty="0" smtClean="0">
                <a:solidFill>
                  <a:schemeClr val="tx1"/>
                </a:solidFill>
              </a:rPr>
              <a:t/>
            </a:r>
            <a:br>
              <a:rPr lang="en-US" sz="2700" dirty="0" smtClean="0">
                <a:solidFill>
                  <a:schemeClr val="tx1"/>
                </a:solidFill>
              </a:rPr>
            </a:br>
            <a:r>
              <a:rPr lang="en-US" sz="2700" dirty="0" smtClean="0">
                <a:solidFill>
                  <a:schemeClr val="tx1"/>
                </a:solidFill>
              </a:rPr>
              <a:t>ERASMUS+</a:t>
            </a:r>
            <a:r>
              <a:rPr lang="bg-BG" sz="2700" dirty="0" smtClean="0">
                <a:solidFill>
                  <a:schemeClr val="tx1"/>
                </a:solidFill>
              </a:rPr>
              <a:t> КА1</a:t>
            </a:r>
            <a:r>
              <a:rPr lang="en-US" sz="2700" dirty="0" smtClean="0">
                <a:solidFill>
                  <a:schemeClr val="tx1"/>
                </a:solidFill>
              </a:rPr>
              <a:t/>
            </a:r>
            <a:br>
              <a:rPr lang="en-US" sz="2700" dirty="0" smtClean="0">
                <a:solidFill>
                  <a:schemeClr val="tx1"/>
                </a:solidFill>
              </a:rPr>
            </a:br>
            <a:r>
              <a:rPr lang="bg-BG" sz="2800" dirty="0" smtClean="0"/>
              <a:t>Образователна </a:t>
            </a:r>
            <a:r>
              <a:rPr lang="bg-BG" sz="2800" dirty="0"/>
              <a:t>мобилност за </a:t>
            </a:r>
            <a:r>
              <a:rPr lang="bg-BG" sz="2800" dirty="0" smtClean="0"/>
              <a:t>граждани </a:t>
            </a:r>
            <a:br>
              <a:rPr lang="bg-BG" sz="2800" dirty="0" smtClean="0"/>
            </a:br>
            <a:r>
              <a:rPr lang="bg-BG" sz="2800" dirty="0" smtClean="0"/>
              <a:t>между програмни и партниращи страни </a:t>
            </a:r>
            <a:r>
              <a:rPr lang="bg-BG" sz="2700" dirty="0" smtClean="0">
                <a:solidFill>
                  <a:schemeClr val="tx1"/>
                </a:solidFill>
              </a:rPr>
              <a:t>     </a:t>
            </a:r>
            <a:br>
              <a:rPr lang="bg-BG" sz="2700" dirty="0" smtClean="0">
                <a:solidFill>
                  <a:schemeClr val="tx1"/>
                </a:solidFill>
              </a:rPr>
            </a:br>
            <a:endParaRPr lang="bg-BG" sz="2700" dirty="0">
              <a:solidFill>
                <a:schemeClr val="tx1"/>
              </a:solidFill>
            </a:endParaRPr>
          </a:p>
        </p:txBody>
      </p:sp>
      <p:sp>
        <p:nvSpPr>
          <p:cNvPr id="124932"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solidFill>
                  <a:srgbClr val="000000"/>
                </a:solidFill>
              </a:rPr>
              <a:t>Project dissemination day, University of Ruse, Bulgaria, 09 Dec 2014</a:t>
            </a:r>
            <a:endParaRPr lang="bg-BG" altLang="bg-BG" dirty="0">
              <a:solidFill>
                <a:srgbClr val="0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4445" y="27779"/>
            <a:ext cx="3311539" cy="945913"/>
          </a:xfrm>
          <a:prstGeom prst="rect">
            <a:avLst/>
          </a:prstGeom>
        </p:spPr>
      </p:pic>
    </p:spTree>
    <p:extLst>
      <p:ext uri="{BB962C8B-B14F-4D97-AF65-F5344CB8AC3E}">
        <p14:creationId xmlns:p14="http://schemas.microsoft.com/office/powerpoint/2010/main" val="1795555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1"/>
          <p:cNvSpPr>
            <a:spLocks noGrp="1"/>
          </p:cNvSpPr>
          <p:nvPr>
            <p:ph idx="1"/>
          </p:nvPr>
        </p:nvSpPr>
        <p:spPr>
          <a:xfrm>
            <a:off x="142844" y="1071546"/>
            <a:ext cx="8372476" cy="4661710"/>
          </a:xfrm>
        </p:spPr>
        <p:txBody>
          <a:bodyPr/>
          <a:lstStyle/>
          <a:p>
            <a:pPr eaLnBrk="1" hangingPunct="1">
              <a:spcBef>
                <a:spcPts val="0"/>
              </a:spcBef>
            </a:pPr>
            <a:r>
              <a:rPr lang="bg-BG" altLang="bg-BG" sz="1800" b="1" dirty="0" smtClean="0">
                <a:latin typeface="Calibri" panose="020F0502020204030204" pitchFamily="34" charset="0"/>
              </a:rPr>
              <a:t>Име</a:t>
            </a:r>
            <a:r>
              <a:rPr lang="en-US" altLang="bg-BG" sz="1800" dirty="0" smtClean="0">
                <a:latin typeface="Calibri" panose="020F0502020204030204" pitchFamily="34" charset="0"/>
              </a:rPr>
              <a:t>: </a:t>
            </a:r>
            <a:r>
              <a:rPr lang="bg-BG" altLang="bg-BG" sz="1800" dirty="0" smtClean="0">
                <a:latin typeface="Calibri" panose="020F0502020204030204" pitchFamily="34" charset="0"/>
              </a:rPr>
              <a:t>Бъдещо образование и обучение по </a:t>
            </a:r>
            <a:r>
              <a:rPr lang="bg-BG" altLang="bg-BG" sz="1800" dirty="0" err="1" smtClean="0">
                <a:latin typeface="Calibri" panose="020F0502020204030204" pitchFamily="34" charset="0"/>
              </a:rPr>
              <a:t>компютинг</a:t>
            </a:r>
            <a:r>
              <a:rPr lang="bg-BG" altLang="bg-BG" sz="1800" dirty="0" smtClean="0">
                <a:latin typeface="Calibri" panose="020F0502020204030204" pitchFamily="34" charset="0"/>
              </a:rPr>
              <a:t>: как да подпомагаме</a:t>
            </a:r>
            <a:r>
              <a:rPr lang="en-US" altLang="bg-BG" sz="1800" dirty="0" smtClean="0">
                <a:latin typeface="Calibri" panose="020F0502020204030204" pitchFamily="34" charset="0"/>
              </a:rPr>
              <a:t> </a:t>
            </a:r>
            <a:r>
              <a:rPr lang="bg-BG" altLang="bg-BG" sz="1800" dirty="0" smtClean="0">
                <a:latin typeface="Calibri" panose="020F0502020204030204" pitchFamily="34" charset="0"/>
              </a:rPr>
              <a:t>обучението по всяко време и навсякъде</a:t>
            </a:r>
          </a:p>
          <a:p>
            <a:pPr eaLnBrk="1" hangingPunct="1">
              <a:spcBef>
                <a:spcPts val="0"/>
              </a:spcBef>
            </a:pPr>
            <a:r>
              <a:rPr lang="en-US" altLang="bg-BG" sz="1800" i="1" dirty="0" smtClean="0">
                <a:latin typeface="Calibri" panose="020F0502020204030204" pitchFamily="34" charset="0"/>
              </a:rPr>
              <a:t>Name: Future Education and Training in Computing: How to support learning at anytime anywhere</a:t>
            </a:r>
            <a:r>
              <a:rPr lang="bg-BG" altLang="bg-BG" sz="1800" i="1" dirty="0" smtClean="0">
                <a:latin typeface="Calibri" panose="020F0502020204030204" pitchFamily="34" charset="0"/>
              </a:rPr>
              <a:t>.</a:t>
            </a:r>
            <a:r>
              <a:rPr lang="en-US" altLang="bg-BG" sz="1800" i="1" dirty="0" smtClean="0">
                <a:latin typeface="Calibri" panose="020F0502020204030204" pitchFamily="34" charset="0"/>
              </a:rPr>
              <a:t> 539461-LLP-1-2013-1-BG-ERASMUS-ENW  </a:t>
            </a:r>
          </a:p>
          <a:p>
            <a:pPr eaLnBrk="1" hangingPunct="1">
              <a:spcBef>
                <a:spcPts val="0"/>
              </a:spcBef>
            </a:pPr>
            <a:r>
              <a:rPr lang="bg-BG" altLang="bg-BG" sz="1800" b="1" dirty="0" smtClean="0">
                <a:latin typeface="Calibri" panose="020F0502020204030204" pitchFamily="34" charset="0"/>
              </a:rPr>
              <a:t>Програма</a:t>
            </a:r>
            <a:r>
              <a:rPr lang="bg-BG" altLang="bg-BG" sz="1800" dirty="0" smtClean="0">
                <a:latin typeface="Calibri" panose="020F0502020204030204" pitchFamily="34" charset="0"/>
              </a:rPr>
              <a:t>/</a:t>
            </a:r>
            <a:r>
              <a:rPr lang="en-US" altLang="bg-BG" sz="1800" dirty="0" smtClean="0">
                <a:latin typeface="Calibri" panose="020F0502020204030204" pitchFamily="34" charset="0"/>
              </a:rPr>
              <a:t>Fund: ERASMUS</a:t>
            </a:r>
            <a:endParaRPr lang="bg-BG" altLang="bg-BG" sz="1800" dirty="0" smtClean="0">
              <a:latin typeface="Calibri" panose="020F0502020204030204" pitchFamily="34" charset="0"/>
            </a:endParaRPr>
          </a:p>
          <a:p>
            <a:pPr eaLnBrk="1" hangingPunct="1">
              <a:spcBef>
                <a:spcPts val="0"/>
              </a:spcBef>
            </a:pPr>
            <a:r>
              <a:rPr lang="bg-BG" altLang="bg-BG" sz="1800" b="1" dirty="0" smtClean="0">
                <a:latin typeface="Calibri" panose="020F0502020204030204" pitchFamily="34" charset="0"/>
              </a:rPr>
              <a:t>Продължителност</a:t>
            </a:r>
            <a:r>
              <a:rPr lang="bg-BG" altLang="bg-BG" sz="1800" dirty="0" smtClean="0">
                <a:latin typeface="Calibri" panose="020F0502020204030204" pitchFamily="34" charset="0"/>
              </a:rPr>
              <a:t>/</a:t>
            </a:r>
            <a:r>
              <a:rPr lang="en-US" altLang="bg-BG" sz="1800" dirty="0" smtClean="0">
                <a:latin typeface="Calibri" panose="020F0502020204030204" pitchFamily="34" charset="0"/>
              </a:rPr>
              <a:t>Duration: 201</a:t>
            </a:r>
            <a:r>
              <a:rPr lang="bg-BG" altLang="bg-BG" sz="1800" dirty="0" smtClean="0">
                <a:latin typeface="Calibri" panose="020F0502020204030204" pitchFamily="34" charset="0"/>
              </a:rPr>
              <a:t>3</a:t>
            </a:r>
            <a:r>
              <a:rPr lang="en-US" altLang="bg-BG" sz="1800" dirty="0" smtClean="0">
                <a:latin typeface="Calibri" panose="020F0502020204030204" pitchFamily="34" charset="0"/>
              </a:rPr>
              <a:t>-201</a:t>
            </a:r>
            <a:r>
              <a:rPr lang="bg-BG" altLang="bg-BG" sz="1800" dirty="0" smtClean="0">
                <a:latin typeface="Calibri" panose="020F0502020204030204" pitchFamily="34" charset="0"/>
              </a:rPr>
              <a:t>6</a:t>
            </a:r>
            <a:endParaRPr lang="en-US" altLang="bg-BG" sz="1800" dirty="0" smtClean="0">
              <a:latin typeface="Calibri" panose="020F0502020204030204" pitchFamily="34" charset="0"/>
            </a:endParaRPr>
          </a:p>
          <a:p>
            <a:pPr eaLnBrk="1" hangingPunct="1">
              <a:spcBef>
                <a:spcPts val="0"/>
              </a:spcBef>
            </a:pPr>
            <a:r>
              <a:rPr lang="bg-BG" altLang="bg-BG" sz="1800" b="1" dirty="0" smtClean="0">
                <a:latin typeface="Calibri" panose="020F0502020204030204" pitchFamily="34" charset="0"/>
              </a:rPr>
              <a:t>Цел</a:t>
            </a:r>
            <a:r>
              <a:rPr lang="en-US" altLang="bg-BG" sz="1800" dirty="0" smtClean="0">
                <a:latin typeface="Calibri" panose="020F0502020204030204" pitchFamily="34" charset="0"/>
              </a:rPr>
              <a:t>: </a:t>
            </a:r>
            <a:r>
              <a:rPr lang="bg-BG" altLang="bg-BG" sz="1800" dirty="0" smtClean="0">
                <a:latin typeface="Calibri" panose="020F0502020204030204" pitchFamily="34" charset="0"/>
              </a:rPr>
              <a:t>Постигане на интелигентен растеж и построяване на компютърно общество, базирано на знания и иновации, чрез повишаване на качеството на компютърното образование, въвеждане на съвременни иновативни технологии в образованието, споделяне на знания, обсъждане на методологии, подкрепа на разпространение на добри практики между всички страни.</a:t>
            </a:r>
          </a:p>
          <a:p>
            <a:pPr eaLnBrk="1" hangingPunct="1">
              <a:spcBef>
                <a:spcPts val="0"/>
              </a:spcBef>
            </a:pPr>
            <a:r>
              <a:rPr lang="en-US" altLang="bg-BG" sz="1800" b="1" i="1" dirty="0" smtClean="0">
                <a:latin typeface="Calibri" panose="020F0502020204030204" pitchFamily="34" charset="0"/>
              </a:rPr>
              <a:t>Aim</a:t>
            </a:r>
            <a:r>
              <a:rPr lang="en-US" altLang="bg-BG" sz="1800" i="1" dirty="0" smtClean="0">
                <a:latin typeface="Calibri" panose="020F0502020204030204" pitchFamily="34" charset="0"/>
              </a:rPr>
              <a:t>: </a:t>
            </a:r>
            <a:r>
              <a:rPr lang="en-GB" altLang="bg-BG" sz="1800" i="1" dirty="0" smtClean="0">
                <a:latin typeface="Calibri" panose="020F0502020204030204" pitchFamily="34" charset="0"/>
              </a:rPr>
              <a:t>The achievement of intelligent growth, and building a knowledge and innovation based computer society through raising the quality of computing education, introducing modern innovative technologies in education, sharing knowledge, discussing methodologies, promoting exchange of good practice between all parties.</a:t>
            </a:r>
            <a:endParaRPr lang="en-US" altLang="bg-BG" sz="1800" i="1" dirty="0" smtClean="0">
              <a:latin typeface="Calibri" panose="020F0502020204030204" pitchFamily="34" charset="0"/>
            </a:endParaRPr>
          </a:p>
          <a:p>
            <a:pPr eaLnBrk="1" hangingPunct="1">
              <a:spcBef>
                <a:spcPts val="0"/>
              </a:spcBef>
            </a:pPr>
            <a:r>
              <a:rPr lang="bg-BG" altLang="bg-BG" sz="1800" b="1" i="1" dirty="0">
                <a:latin typeface="Calibri" panose="020F0502020204030204" pitchFamily="34" charset="0"/>
              </a:rPr>
              <a:t>Сайт на проекта</a:t>
            </a:r>
            <a:r>
              <a:rPr lang="bg-BG" altLang="bg-BG" sz="1800" b="1" i="1" dirty="0" smtClean="0">
                <a:latin typeface="Calibri" panose="020F0502020204030204" pitchFamily="34" charset="0"/>
              </a:rPr>
              <a:t>:</a:t>
            </a:r>
            <a:r>
              <a:rPr lang="en-US" altLang="bg-BG" sz="1800" b="1" i="1" dirty="0">
                <a:latin typeface="Calibri" panose="020F0502020204030204" pitchFamily="34" charset="0"/>
              </a:rPr>
              <a:t> </a:t>
            </a:r>
            <a:r>
              <a:rPr lang="en-US" altLang="bg-BG" sz="1800" b="1" i="1" dirty="0" smtClean="0">
                <a:latin typeface="Calibri" panose="020F0502020204030204" pitchFamily="34" charset="0"/>
              </a:rPr>
              <a:t>http</a:t>
            </a:r>
            <a:r>
              <a:rPr lang="en-US" altLang="bg-BG" sz="1800" b="1" i="1" dirty="0">
                <a:latin typeface="Calibri" panose="020F0502020204030204" pitchFamily="34" charset="0"/>
              </a:rPr>
              <a:t>://</a:t>
            </a:r>
            <a:r>
              <a:rPr lang="en-US" altLang="bg-BG" sz="1800" b="1" i="1" dirty="0" smtClean="0">
                <a:latin typeface="Calibri" panose="020F0502020204030204" pitchFamily="34" charset="0"/>
              </a:rPr>
              <a:t>fetch.ecs.uni-ruse.bg</a:t>
            </a:r>
            <a:endParaRPr lang="bg-BG" altLang="bg-BG" sz="1800" dirty="0" smtClean="0">
              <a:solidFill>
                <a:srgbClr val="FF0000"/>
              </a:solidFill>
            </a:endParaRPr>
          </a:p>
        </p:txBody>
      </p:sp>
      <p:sp>
        <p:nvSpPr>
          <p:cNvPr id="3" name="Title 2"/>
          <p:cNvSpPr>
            <a:spLocks noGrp="1"/>
          </p:cNvSpPr>
          <p:nvPr>
            <p:ph type="title"/>
          </p:nvPr>
        </p:nvSpPr>
        <p:spPr>
          <a:xfrm>
            <a:off x="539552" y="260648"/>
            <a:ext cx="8329642" cy="796908"/>
          </a:xfrm>
        </p:spPr>
        <p:txBody>
          <a:bodyPr/>
          <a:lstStyle/>
          <a:p>
            <a:pPr eaLnBrk="1" fontAlgn="auto" hangingPunct="1">
              <a:spcAft>
                <a:spcPts val="0"/>
              </a:spcAft>
              <a:defRPr/>
            </a:pPr>
            <a:r>
              <a:rPr lang="en-US" sz="3100" dirty="0" smtClean="0">
                <a:solidFill>
                  <a:schemeClr val="tx1"/>
                </a:solidFill>
              </a:rPr>
              <a:t>FETCH  </a:t>
            </a:r>
            <a:r>
              <a:rPr lang="en-US" sz="3100" dirty="0" smtClean="0">
                <a:solidFill>
                  <a:srgbClr val="FF0000"/>
                </a:solidFill>
              </a:rPr>
              <a:t>     </a:t>
            </a:r>
            <a:r>
              <a:rPr lang="bg-BG" sz="3100" dirty="0" smtClean="0">
                <a:solidFill>
                  <a:srgbClr val="FF0000"/>
                </a:solidFill>
              </a:rPr>
              <a:t>                   </a:t>
            </a:r>
            <a:r>
              <a:rPr lang="en-US" sz="3100" dirty="0" smtClean="0">
                <a:solidFill>
                  <a:srgbClr val="FF0000"/>
                </a:solidFill>
              </a:rPr>
              <a:t> </a:t>
            </a:r>
            <a:endParaRPr lang="bg-BG" sz="3100" dirty="0">
              <a:solidFill>
                <a:srgbClr val="FF0000"/>
              </a:solidFill>
            </a:endParaRPr>
          </a:p>
        </p:txBody>
      </p:sp>
      <p:sp>
        <p:nvSpPr>
          <p:cNvPr id="117764"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t>Project dissemination day, University of Ruse, Bulgaria, 10 Dec 2015</a:t>
            </a:r>
            <a:endParaRPr lang="bg-BG" altLang="bg-BG" dirty="0"/>
          </a:p>
        </p:txBody>
      </p:sp>
      <p:pic>
        <p:nvPicPr>
          <p:cNvPr id="117765" name="Picture 5" descr="Logo-novo"/>
          <p:cNvPicPr>
            <a:picLocks noChangeAspect="1" noChangeArrowheads="1"/>
          </p:cNvPicPr>
          <p:nvPr/>
        </p:nvPicPr>
        <p:blipFill>
          <a:blip r:embed="rId2" cstate="print"/>
          <a:srcRect/>
          <a:stretch>
            <a:fillRect/>
          </a:stretch>
        </p:blipFill>
        <p:spPr bwMode="auto">
          <a:xfrm>
            <a:off x="7956376" y="44624"/>
            <a:ext cx="1152128" cy="1152128"/>
          </a:xfrm>
          <a:prstGeom prst="rect">
            <a:avLst/>
          </a:prstGeom>
          <a:noFill/>
          <a:ln w="9525">
            <a:noFill/>
            <a:miter lim="800000"/>
            <a:headEnd/>
            <a:tailEnd/>
          </a:ln>
        </p:spPr>
      </p:pic>
    </p:spTree>
    <p:extLst>
      <p:ext uri="{BB962C8B-B14F-4D97-AF65-F5344CB8AC3E}">
        <p14:creationId xmlns:p14="http://schemas.microsoft.com/office/powerpoint/2010/main" val="2024621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1"/>
          <p:cNvSpPr>
            <a:spLocks noGrp="1"/>
          </p:cNvSpPr>
          <p:nvPr>
            <p:ph idx="1"/>
          </p:nvPr>
        </p:nvSpPr>
        <p:spPr>
          <a:xfrm>
            <a:off x="142844" y="1000108"/>
            <a:ext cx="8643998" cy="5021180"/>
          </a:xfrm>
        </p:spPr>
        <p:txBody>
          <a:bodyPr/>
          <a:lstStyle/>
          <a:p>
            <a:pPr eaLnBrk="1" hangingPunct="1">
              <a:spcBef>
                <a:spcPts val="0"/>
              </a:spcBef>
            </a:pPr>
            <a:r>
              <a:rPr lang="bg-BG" altLang="bg-BG" sz="2400" b="1" dirty="0" smtClean="0">
                <a:latin typeface="Calibri" panose="020F0502020204030204" pitchFamily="34" charset="0"/>
              </a:rPr>
              <a:t>Име</a:t>
            </a:r>
            <a:r>
              <a:rPr lang="en-US" altLang="bg-BG" sz="2400" dirty="0" smtClean="0">
                <a:latin typeface="Calibri" panose="020F0502020204030204" pitchFamily="34" charset="0"/>
              </a:rPr>
              <a:t>: </a:t>
            </a:r>
            <a:r>
              <a:rPr lang="ru-RU" altLang="bg-BG" sz="2400" dirty="0">
                <a:latin typeface="Calibri" panose="020F0502020204030204" pitchFamily="34" charset="0"/>
              </a:rPr>
              <a:t>DESK – Разработване, оценяване и запазване на знания – приемственост на знанията в професионалното образование</a:t>
            </a:r>
            <a:endParaRPr lang="en-US" altLang="bg-BG" sz="2400" dirty="0" smtClean="0">
              <a:solidFill>
                <a:srgbClr val="FF0000"/>
              </a:solidFill>
              <a:latin typeface="Calibri" panose="020F0502020204030204" pitchFamily="34" charset="0"/>
            </a:endParaRPr>
          </a:p>
          <a:p>
            <a:pPr eaLnBrk="1" hangingPunct="1">
              <a:spcBef>
                <a:spcPts val="0"/>
              </a:spcBef>
            </a:pPr>
            <a:r>
              <a:rPr lang="en-US" altLang="bg-BG" sz="2400" b="1" i="1" dirty="0" smtClean="0">
                <a:latin typeface="Calibri" panose="020F0502020204030204" pitchFamily="34" charset="0"/>
              </a:rPr>
              <a:t>Name</a:t>
            </a:r>
            <a:r>
              <a:rPr lang="en-US" altLang="bg-BG" sz="2400" i="1" dirty="0">
                <a:latin typeface="Calibri" panose="020F0502020204030204" pitchFamily="34" charset="0"/>
              </a:rPr>
              <a:t>: DESK - Develop, Evaluate and Safe Knowledge </a:t>
            </a:r>
            <a:r>
              <a:rPr lang="en-US" altLang="bg-BG" sz="2400" i="1" dirty="0" smtClean="0">
                <a:latin typeface="Calibri" panose="020F0502020204030204" pitchFamily="34" charset="0"/>
              </a:rPr>
              <a:t>- </a:t>
            </a:r>
            <a:r>
              <a:rPr lang="en-US" altLang="bg-BG" sz="2400" i="1" dirty="0">
                <a:latin typeface="Calibri" panose="020F0502020204030204" pitchFamily="34" charset="0"/>
              </a:rPr>
              <a:t>Knowledge Continuity in Vocational </a:t>
            </a:r>
            <a:r>
              <a:rPr lang="en-US" altLang="bg-BG" sz="2400" i="1" dirty="0" smtClean="0">
                <a:latin typeface="Calibri" panose="020F0502020204030204" pitchFamily="34" charset="0"/>
              </a:rPr>
              <a:t>Education</a:t>
            </a:r>
          </a:p>
          <a:p>
            <a:pPr eaLnBrk="1" hangingPunct="1">
              <a:spcBef>
                <a:spcPts val="0"/>
              </a:spcBef>
            </a:pPr>
            <a:r>
              <a:rPr lang="bg-BG" altLang="bg-BG" sz="2400" b="1" dirty="0" smtClean="0">
                <a:latin typeface="Calibri" panose="020F0502020204030204" pitchFamily="34" charset="0"/>
              </a:rPr>
              <a:t>Програма</a:t>
            </a:r>
            <a:r>
              <a:rPr lang="bg-BG" altLang="bg-BG" sz="2400" dirty="0" smtClean="0">
                <a:latin typeface="Calibri" panose="020F0502020204030204" pitchFamily="34" charset="0"/>
              </a:rPr>
              <a:t>/</a:t>
            </a:r>
            <a:r>
              <a:rPr lang="en-US" altLang="bg-BG" sz="2400" dirty="0" smtClean="0">
                <a:latin typeface="Calibri" panose="020F0502020204030204" pitchFamily="34" charset="0"/>
              </a:rPr>
              <a:t>Fund: Erasmus+</a:t>
            </a:r>
          </a:p>
          <a:p>
            <a:pPr eaLnBrk="1" hangingPunct="1">
              <a:spcBef>
                <a:spcPts val="0"/>
              </a:spcBef>
            </a:pPr>
            <a:r>
              <a:rPr lang="bg-BG" altLang="bg-BG" sz="2400" b="1" dirty="0" smtClean="0">
                <a:latin typeface="Calibri" panose="020F0502020204030204" pitchFamily="34" charset="0"/>
              </a:rPr>
              <a:t>Продължителност</a:t>
            </a:r>
            <a:r>
              <a:rPr lang="bg-BG" altLang="bg-BG" sz="2400" dirty="0" smtClean="0">
                <a:latin typeface="Calibri" panose="020F0502020204030204" pitchFamily="34" charset="0"/>
              </a:rPr>
              <a:t>/</a:t>
            </a:r>
            <a:r>
              <a:rPr lang="en-US" altLang="bg-BG" sz="2400" dirty="0" smtClean="0">
                <a:latin typeface="Calibri" panose="020F0502020204030204" pitchFamily="34" charset="0"/>
              </a:rPr>
              <a:t>Duration: 2014-2017</a:t>
            </a:r>
          </a:p>
          <a:p>
            <a:pPr eaLnBrk="1" hangingPunct="1">
              <a:spcBef>
                <a:spcPts val="0"/>
              </a:spcBef>
            </a:pPr>
            <a:r>
              <a:rPr lang="bg-BG" altLang="bg-BG" sz="2400" b="1" dirty="0" smtClean="0">
                <a:latin typeface="Calibri" panose="020F0502020204030204" pitchFamily="34" charset="0"/>
              </a:rPr>
              <a:t>Цел</a:t>
            </a:r>
            <a:r>
              <a:rPr lang="en-US" altLang="bg-BG" sz="2400" dirty="0" smtClean="0">
                <a:latin typeface="Calibri" panose="020F0502020204030204" pitchFamily="34" charset="0"/>
              </a:rPr>
              <a:t>: </a:t>
            </a:r>
            <a:r>
              <a:rPr lang="ru-RU" altLang="bg-BG" sz="2400" dirty="0">
                <a:latin typeface="Calibri" panose="020F0502020204030204" pitchFamily="34" charset="0"/>
              </a:rPr>
              <a:t>Съхранение и развитие на знанието в областта на професионалното образование</a:t>
            </a:r>
            <a:r>
              <a:rPr lang="bg-BG" altLang="bg-BG" sz="2400" dirty="0" smtClean="0">
                <a:latin typeface="Calibri" panose="020F0502020204030204" pitchFamily="34" charset="0"/>
              </a:rPr>
              <a:t>.</a:t>
            </a:r>
          </a:p>
          <a:p>
            <a:r>
              <a:rPr lang="en-US" altLang="bg-BG" sz="2400" b="1" i="1" dirty="0" smtClean="0">
                <a:latin typeface="Calibri" panose="020F0502020204030204" pitchFamily="34" charset="0"/>
              </a:rPr>
              <a:t>Aim:</a:t>
            </a:r>
            <a:r>
              <a:rPr lang="en-US" altLang="bg-BG" sz="2400" i="1" dirty="0" smtClean="0">
                <a:latin typeface="Calibri" panose="020F0502020204030204" pitchFamily="34" charset="0"/>
              </a:rPr>
              <a:t> </a:t>
            </a:r>
            <a:r>
              <a:rPr lang="en-US" sz="2400" i="1" dirty="0">
                <a:latin typeface="Calibri" panose="020F0502020204030204" pitchFamily="34" charset="0"/>
              </a:rPr>
              <a:t>Retain and develop knowledge in the vocational training system</a:t>
            </a:r>
          </a:p>
          <a:p>
            <a:pPr eaLnBrk="1" hangingPunct="1">
              <a:spcBef>
                <a:spcPts val="0"/>
              </a:spcBef>
            </a:pPr>
            <a:r>
              <a:rPr lang="bg-BG" altLang="bg-BG" sz="2400" b="1" dirty="0" smtClean="0">
                <a:latin typeface="Calibri" panose="020F0502020204030204" pitchFamily="34" charset="0"/>
              </a:rPr>
              <a:t>Повече информация</a:t>
            </a:r>
            <a:r>
              <a:rPr lang="bg-BG" altLang="bg-BG" sz="2400" dirty="0" smtClean="0">
                <a:latin typeface="Calibri" panose="020F0502020204030204" pitchFamily="34" charset="0"/>
              </a:rPr>
              <a:t>/</a:t>
            </a:r>
            <a:r>
              <a:rPr lang="en-US" altLang="bg-BG" sz="2400" dirty="0" smtClean="0">
                <a:latin typeface="Calibri" panose="020F0502020204030204" pitchFamily="34" charset="0"/>
              </a:rPr>
              <a:t>More details:</a:t>
            </a:r>
            <a:r>
              <a:rPr lang="en-US" altLang="bg-BG" sz="2400" dirty="0" smtClean="0">
                <a:solidFill>
                  <a:srgbClr val="FF0000"/>
                </a:solidFill>
                <a:latin typeface="Calibri" panose="020F0502020204030204" pitchFamily="34" charset="0"/>
              </a:rPr>
              <a:t> </a:t>
            </a:r>
            <a:r>
              <a:rPr lang="en-US" altLang="bg-BG" sz="2400" dirty="0" smtClean="0">
                <a:latin typeface="Calibri" panose="020F0502020204030204" pitchFamily="34" charset="0"/>
              </a:rPr>
              <a:t>www.desk4u.eu</a:t>
            </a:r>
            <a:endParaRPr lang="bg-BG" altLang="bg-BG" sz="2400" dirty="0" smtClean="0">
              <a:latin typeface="Calibri" panose="020F0502020204030204" pitchFamily="34" charset="0"/>
            </a:endParaRPr>
          </a:p>
        </p:txBody>
      </p:sp>
      <p:sp>
        <p:nvSpPr>
          <p:cNvPr id="3" name="Title 2"/>
          <p:cNvSpPr>
            <a:spLocks noGrp="1"/>
          </p:cNvSpPr>
          <p:nvPr>
            <p:ph type="title"/>
          </p:nvPr>
        </p:nvSpPr>
        <p:spPr>
          <a:xfrm>
            <a:off x="467544" y="138107"/>
            <a:ext cx="8229600" cy="725470"/>
          </a:xfrm>
        </p:spPr>
        <p:txBody>
          <a:bodyPr/>
          <a:lstStyle/>
          <a:p>
            <a:pPr eaLnBrk="1" fontAlgn="auto" hangingPunct="1">
              <a:spcAft>
                <a:spcPts val="0"/>
              </a:spcAft>
              <a:defRPr/>
            </a:pPr>
            <a:r>
              <a:rPr lang="en-US" sz="2900" dirty="0" smtClean="0">
                <a:latin typeface="Calibri" panose="020F0502020204030204" pitchFamily="34" charset="0"/>
              </a:rPr>
              <a:t>DESK</a:t>
            </a:r>
            <a:endParaRPr lang="bg-BG" sz="3100" dirty="0">
              <a:solidFill>
                <a:srgbClr val="FF0000"/>
              </a:solidFill>
              <a:latin typeface="Calibri" panose="020F0502020204030204" pitchFamily="34" charset="0"/>
            </a:endParaRPr>
          </a:p>
        </p:txBody>
      </p:sp>
      <p:sp>
        <p:nvSpPr>
          <p:cNvPr id="139268" name="Footer Placeholder 3"/>
          <p:cNvSpPr>
            <a:spLocks noGrp="1"/>
          </p:cNvSpPr>
          <p:nvPr>
            <p:ph type="ftr" sz="quarter" idx="11"/>
          </p:nvPr>
        </p:nvSpPr>
        <p:spPr bwMode="auto">
          <a:xfrm>
            <a:off x="3779838" y="6408738"/>
            <a:ext cx="5113337" cy="365125"/>
          </a:xfrm>
          <a:noFill/>
          <a:ln>
            <a:miter lim="800000"/>
            <a:headEnd/>
            <a:tailEnd/>
          </a:ln>
        </p:spPr>
        <p:txBody>
          <a:bodyPr/>
          <a:lstStyle/>
          <a:p>
            <a:r>
              <a:rPr lang="en-US" altLang="bg-BG" smtClean="0"/>
              <a:t>Project dissemination day, University of Ruse, Bulgaria, 10 Dec 2015</a:t>
            </a:r>
            <a:endParaRPr lang="bg-BG" altLang="bg-BG" dirty="0"/>
          </a:p>
        </p:txBody>
      </p:sp>
      <p:pic>
        <p:nvPicPr>
          <p:cNvPr id="6" name="Bild 158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410062" y="0"/>
            <a:ext cx="1714286" cy="980952"/>
          </a:xfrm>
          <a:prstGeom prst="rect">
            <a:avLst/>
          </a:prstGeom>
          <a:noFill/>
          <a:ln w="9525">
            <a:noFill/>
            <a:miter lim="800000"/>
            <a:headEnd/>
            <a:tailEnd/>
          </a:ln>
        </p:spPr>
      </p:pic>
    </p:spTree>
    <p:extLst>
      <p:ext uri="{BB962C8B-B14F-4D97-AF65-F5344CB8AC3E}">
        <p14:creationId xmlns:p14="http://schemas.microsoft.com/office/powerpoint/2010/main" val="3327497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1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Документ" ma:contentTypeID="0x0101006814912DB77CD7449F10744CD1937796" ma:contentTypeVersion="0" ma:contentTypeDescription="Създаване на нов документ" ma:contentTypeScope="" ma:versionID="c7a4a66c90bd58c22ea97b5f403a8371">
  <xsd:schema xmlns:xsd="http://www.w3.org/2001/XMLSchema" xmlns:xs="http://www.w3.org/2001/XMLSchema" xmlns:p="http://schemas.microsoft.com/office/2006/metadata/properties" xmlns:ns2="03018842-667b-43b7-b3a8-873e095a590a" targetNamespace="http://schemas.microsoft.com/office/2006/metadata/properties" ma:root="true" ma:fieldsID="f275bb9764d1d93c070c5c62aafcef28" ns2:_="">
    <xsd:import namespace="03018842-667b-43b7-b3a8-873e095a590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018842-667b-43b7-b3a8-873e095a590a" elementFormDefault="qualified">
    <xsd:import namespace="http://schemas.microsoft.com/office/2006/documentManagement/types"/>
    <xsd:import namespace="http://schemas.microsoft.com/office/infopath/2007/PartnerControls"/>
    <xsd:element name="_dlc_DocId" ma:index="8" nillable="true" ma:displayName="Стойност на ИД на документ" ma:description="Стойността на ИД на документ, присвоен на този елемент." ma:internalName="_dlc_DocId" ma:readOnly="true">
      <xsd:simpleType>
        <xsd:restriction base="dms:Text"/>
      </xsd:simpleType>
    </xsd:element>
    <xsd:element name="_dlc_DocIdUrl" ma:index="9" nillable="true" ma:displayName="ИД на документ" ma:description="Постоянна връзка към този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ъдържание"/>
        <xsd:element ref="dc:title" minOccurs="0" maxOccurs="1" ma:index="4" ma:displayName="Заглав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3018842-667b-43b7-b3a8-873e095a590a">TZ5HWECJZ27U-7-99</_dlc_DocId>
    <_dlc_DocIdUrl xmlns="03018842-667b-43b7-b3a8-873e095a590a">
      <Url>https://www.uni-ruse.bg/international/_layouts/15/DocIdRedir.aspx?ID=TZ5HWECJZ27U-7-99</Url>
      <Description>TZ5HWECJZ27U-7-99</Description>
    </_dlc_DocIdUrl>
  </documentManagement>
</p:properties>
</file>

<file path=customXml/itemProps1.xml><?xml version="1.0" encoding="utf-8"?>
<ds:datastoreItem xmlns:ds="http://schemas.openxmlformats.org/officeDocument/2006/customXml" ds:itemID="{889CA4ED-788B-4915-AA40-A95AF922FFCC}">
  <ds:schemaRefs>
    <ds:schemaRef ds:uri="http://schemas.microsoft.com/sharepoint/events"/>
  </ds:schemaRefs>
</ds:datastoreItem>
</file>

<file path=customXml/itemProps2.xml><?xml version="1.0" encoding="utf-8"?>
<ds:datastoreItem xmlns:ds="http://schemas.openxmlformats.org/officeDocument/2006/customXml" ds:itemID="{B67B2C2D-474B-4DDC-959A-B98BFA5926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018842-667b-43b7-b3a8-873e095a59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2AC4CE-73B2-4C72-92DD-B1FA904690A1}">
  <ds:schemaRefs>
    <ds:schemaRef ds:uri="http://schemas.microsoft.com/sharepoint/v3/contenttype/forms"/>
  </ds:schemaRefs>
</ds:datastoreItem>
</file>

<file path=customXml/itemProps4.xml><?xml version="1.0" encoding="utf-8"?>
<ds:datastoreItem xmlns:ds="http://schemas.openxmlformats.org/officeDocument/2006/customXml" ds:itemID="{1CF9A4BA-A217-4A54-8D0B-4E9209C864C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03018842-667b-43b7-b3a8-873e095a590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Concourse</Template>
  <TotalTime>5400</TotalTime>
  <Words>5237</Words>
  <Application>Microsoft Office PowerPoint</Application>
  <PresentationFormat>On-screen Show (4:3)</PresentationFormat>
  <Paragraphs>374</Paragraphs>
  <Slides>40</Slides>
  <Notes>1</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40</vt:i4>
      </vt:variant>
    </vt:vector>
  </HeadingPairs>
  <TitlesOfParts>
    <vt:vector size="57" baseType="lpstr">
      <vt:lpstr>Arial</vt:lpstr>
      <vt:lpstr>Calibri</vt:lpstr>
      <vt:lpstr>Lucida Sans Unicode</vt:lpstr>
      <vt:lpstr>Times New Roman</vt:lpstr>
      <vt:lpstr>Verdana</vt:lpstr>
      <vt:lpstr>Wingdings 2</vt:lpstr>
      <vt:lpstr>Wingdings 3</vt:lpstr>
      <vt:lpstr>Concourse</vt:lpstr>
      <vt:lpstr>7_Concourse</vt:lpstr>
      <vt:lpstr>11_Concourse</vt:lpstr>
      <vt:lpstr>1_Concourse</vt:lpstr>
      <vt:lpstr>12_Concourse</vt:lpstr>
      <vt:lpstr>13_Concourse</vt:lpstr>
      <vt:lpstr>14_Concourse</vt:lpstr>
      <vt:lpstr>Office Theme</vt:lpstr>
      <vt:lpstr>1_Office Theme</vt:lpstr>
      <vt:lpstr>2_Concourse</vt:lpstr>
      <vt:lpstr>PROJECT DISSEMINATION DAY  EU Funded Projects at the University of Ruse “Angel Kanchev” in 2015</vt:lpstr>
      <vt:lpstr>Programs/Програми</vt:lpstr>
      <vt:lpstr>Technical Characteristics Researching  of Modern Products in Machine Industry </vt:lpstr>
      <vt:lpstr>Active Method in Teaching and  Learning Mathematics and Informatics </vt:lpstr>
      <vt:lpstr>Renewable Energy Resources</vt:lpstr>
      <vt:lpstr> ERASMUS+ КА1 Образователна мобилност за граждани  между програмни страни       </vt:lpstr>
      <vt:lpstr> ERASMUS+ КА1 Образователна мобилност за граждани  между програмни и партниращи страни       </vt:lpstr>
      <vt:lpstr>FETCH                           </vt:lpstr>
      <vt:lpstr>DESK</vt:lpstr>
      <vt:lpstr>IPnet                           </vt:lpstr>
      <vt:lpstr>HOPE</vt:lpstr>
      <vt:lpstr>PowerPoint Presentation</vt:lpstr>
      <vt:lpstr>  SALEIE                                      </vt:lpstr>
      <vt:lpstr>FUSION</vt:lpstr>
      <vt:lpstr>RESITA</vt:lpstr>
      <vt:lpstr>LeAGUe</vt:lpstr>
      <vt:lpstr>JMEE</vt:lpstr>
      <vt:lpstr>MATcHES</vt:lpstr>
      <vt:lpstr>   NUTRILAB </vt:lpstr>
      <vt:lpstr>  Novel Methods in Computational Finance                      </vt:lpstr>
      <vt:lpstr>PLEEC                              </vt:lpstr>
      <vt:lpstr>   Danube-INCO.NET           </vt:lpstr>
      <vt:lpstr>   K- TRIO  2                           </vt:lpstr>
      <vt:lpstr>ARTS                          </vt:lpstr>
      <vt:lpstr>Smart Energy Regions              </vt:lpstr>
      <vt:lpstr>NVH analysis</vt:lpstr>
      <vt:lpstr> Софтуерна платформа за анaлиз и          управление на енергийната ефективност</vt:lpstr>
      <vt:lpstr>Платформа за икономически          анализ за ефективно управление на          машинопарка в агробизнес фирми                                                                                                                 </vt:lpstr>
      <vt:lpstr>Модификатори за намаляване на триенето и износването на индустриално оборудване</vt:lpstr>
      <vt:lpstr> Повишаване на конкурентността и насърчаване на устойчивото развитие на Клъстер " Автономна платформа за граждански въздушни услуги" </vt:lpstr>
      <vt:lpstr>Студентски практики</vt:lpstr>
      <vt:lpstr>Евростипендии       </vt:lpstr>
      <vt:lpstr>Подпомагане израстването  на научните кадри в инженерните науки и информационните технологии       </vt:lpstr>
      <vt:lpstr> Актуализиране на учебни програми  във факултет Електротехника, електроника и автоматика в съответствие с изикванията на пазара на труда</vt:lpstr>
      <vt:lpstr> Проект „Наука и бизнес”</vt:lpstr>
      <vt:lpstr>      Clean Access in Calarasi-Silistra Cross-border Area</vt:lpstr>
      <vt:lpstr>Мрежа и уеб платформа за подобряване на обществената информираност за опазване и регулиране на в трансграничния регион Гюргево- Русе и прилежащите има области.</vt:lpstr>
      <vt:lpstr>СИСТЕМА ЗА КВАЛИФИКАЦИЯ И  КАРИЕРНО ИЗРАСТВАНЕ НА  ПРЕПОДАВАТЕЛИТЕ В РУСЕНСКИ УНИВЕРСИТЕТ "АНГЕЛ КЪНЧЕВ”</vt:lpstr>
      <vt:lpstr>Разработване на метод и инструментална среда за генериране, верификация и оценка на бързодействието на бизнес процеси от избрана приложна област</vt:lpstr>
      <vt:lpstr>BG161РО001.1.1-08/2010/006  Eвропейско качество на здравеопазването чрез реконструкция и енергийна ефективност в МБАЛ Русе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projects, participated by the Faculty of Business and Management, University of Ruse, in the period of 2009-2012</dc:title>
  <dc:creator>user</dc:creator>
  <cp:lastModifiedBy>Милена Богданова</cp:lastModifiedBy>
  <cp:revision>335</cp:revision>
  <cp:lastPrinted>2015-12-10T06:45:18Z</cp:lastPrinted>
  <dcterms:created xsi:type="dcterms:W3CDTF">2013-03-01T15:02:41Z</dcterms:created>
  <dcterms:modified xsi:type="dcterms:W3CDTF">2021-02-05T07:26:02Z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0x0101006814912DB77CD7449F10744CD1937796</vt:lpwstr>
  </property>
  <property fmtid="{D5CDD505-2E9C-101B-9397-08002B2CF9AE}" pid="3" name="_dlc_DocIdItemGuid">
    <vt:lpwstr>4d5e59ae-df08-4b50-a368-5c5462ae59c6</vt:lpwstr>
  </property>
</Properties>
</file>