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759" r:id="rId3"/>
    <p:sldMasterId id="2147483774" r:id="rId4"/>
  </p:sldMasterIdLst>
  <p:notesMasterIdLst>
    <p:notesMasterId r:id="rId49"/>
  </p:notesMasterIdLst>
  <p:handoutMasterIdLst>
    <p:handoutMasterId r:id="rId50"/>
  </p:handoutMasterIdLst>
  <p:sldIdLst>
    <p:sldId id="514" r:id="rId5"/>
    <p:sldId id="575" r:id="rId6"/>
    <p:sldId id="576" r:id="rId7"/>
    <p:sldId id="565" r:id="rId8"/>
    <p:sldId id="569" r:id="rId9"/>
    <p:sldId id="580" r:id="rId10"/>
    <p:sldId id="631" r:id="rId11"/>
    <p:sldId id="567" r:id="rId12"/>
    <p:sldId id="579" r:id="rId13"/>
    <p:sldId id="539" r:id="rId14"/>
    <p:sldId id="543" r:id="rId15"/>
    <p:sldId id="533" r:id="rId16"/>
    <p:sldId id="553" r:id="rId17"/>
    <p:sldId id="548" r:id="rId18"/>
    <p:sldId id="547" r:id="rId19"/>
    <p:sldId id="586" r:id="rId20"/>
    <p:sldId id="588" r:id="rId21"/>
    <p:sldId id="584" r:id="rId22"/>
    <p:sldId id="587" r:id="rId23"/>
    <p:sldId id="549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28" r:id="rId40"/>
    <p:sldId id="629" r:id="rId41"/>
    <p:sldId id="630" r:id="rId42"/>
    <p:sldId id="551" r:id="rId43"/>
    <p:sldId id="566" r:id="rId44"/>
    <p:sldId id="574" r:id="rId45"/>
    <p:sldId id="585" r:id="rId46"/>
    <p:sldId id="555" r:id="rId47"/>
    <p:sldId id="554" r:id="rId4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4386"/>
    <a:srgbClr val="CC00CC"/>
    <a:srgbClr val="008000"/>
    <a:srgbClr val="404040"/>
    <a:srgbClr val="E4B4B2"/>
    <a:srgbClr val="FFFFBD"/>
    <a:srgbClr val="FDE6D3"/>
    <a:srgbClr val="B9CDE5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294" autoAdjust="0"/>
  </p:normalViewPr>
  <p:slideViewPr>
    <p:cSldViewPr>
      <p:cViewPr>
        <p:scale>
          <a:sx n="75" d="100"/>
          <a:sy n="75" d="100"/>
        </p:scale>
        <p:origin x="-109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ustomXml" Target="../customXml/item2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6584980F-E21E-43FB-9BE1-1296A8D4C5E9}" type="datetimeFigureOut">
              <a:rPr lang="en-GB"/>
              <a:pPr>
                <a:defRPr/>
              </a:pPr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E4FFDAB2-45AE-480B-B707-9EE5EA154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25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99AB071D-0373-4578-9285-D4D70F3B4A1D}" type="datetimeFigureOut">
              <a:rPr lang="en-GB"/>
              <a:pPr>
                <a:defRPr/>
              </a:pPr>
              <a:t>08/02/2016</a:t>
            </a:fld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4DAE8817-8887-4514-BF0E-170309878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58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GB" b="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73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0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4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1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5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None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B1A24-7C5D-42A4-9FD4-2D0B2F45255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1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6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00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95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501ED-F541-402F-BCDF-FAF6AF425F56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8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bg-BG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BFE9B-83C4-4BA3-BC74-98701EF1C4D6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674D23-4B51-4F27-904F-DDD9021A54C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4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5BD9F-F136-4876-B12E-7CE74C918087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36603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0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340768"/>
            <a:ext cx="9197976" cy="556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4211960" y="6430963"/>
            <a:ext cx="685801" cy="4635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0" descr="logo_ce-eac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139952" y="6381328"/>
            <a:ext cx="811536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E183-A342-45DB-9E43-A5E8790D3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6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ＭＳ Ｐゴシック" pitchFamily="1" charset="-128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D3C9-BC57-45F8-8070-E38F68510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5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23BD-2C86-40A6-82EE-7E5F1B606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8A1F-A118-40BB-A2D0-702BE683F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9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D032-1DC5-4E35-B250-9E73183E8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3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E407-67A4-4F07-98BF-77E88FA31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8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6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F2D1-7EC7-452D-9A43-772811A75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6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0538-F6CD-4E94-8434-DB422FE58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9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06D1-CA2F-4380-AEE8-6FEC218E3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2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613A-E93B-408A-B8C6-1CE573E75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0F1C-0C87-4C0B-8981-6AAA375DC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C4BC-022B-498B-87AA-D6AB0E361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2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990763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4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5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9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14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0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382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6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0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41563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8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2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9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7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0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2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1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7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1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7" r:id="rId12"/>
    <p:sldLayoutId id="2147483788" r:id="rId13"/>
    <p:sldLayoutId id="214748378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ADD9C052-4FB5-4A66-8BED-D9E720873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REA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horizon2020" TargetMode="External"/><Relationship Id="rId2" Type="http://schemas.openxmlformats.org/officeDocument/2006/relationships/hyperlink" Target="http://ec.europa.eu/mariecurieactions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mariecuriealumni.e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dex.cfm?pg=enquirie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51520" y="2132856"/>
            <a:ext cx="8642350" cy="82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eaLnBrk="1" hangingPunct="1"/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</a:t>
            </a:r>
            <a:r>
              <a:rPr lang="en-GB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-Curie 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r>
              <a:rPr lang="bg-BG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research career in Europe</a:t>
            </a:r>
            <a:endParaRPr lang="en-GB" sz="3200" b="1" dirty="0" smtClean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1"/>
          </p:nvPr>
        </p:nvSpPr>
        <p:spPr bwMode="auto">
          <a:xfrm>
            <a:off x="5148064" y="4797152"/>
            <a:ext cx="44561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51920" y="4437112"/>
            <a:ext cx="5292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buClr>
                <a:srgbClr val="FF6600"/>
              </a:buClr>
            </a:pP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Dr. Desislava KOLAROVA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European Commission</a:t>
            </a:r>
            <a:r>
              <a:rPr lang="bg-BG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Research 	Executive Agency -</a:t>
            </a:r>
            <a:r>
              <a:rPr lang="en-GB" altLang="en-US" sz="1800" i="1" dirty="0" smtClean="0">
                <a:solidFill>
                  <a:schemeClr val="bg1"/>
                </a:solidFill>
              </a:rPr>
              <a:t>Excellent Science </a:t>
            </a:r>
            <a:r>
              <a:rPr lang="bg-BG" altLang="en-US" sz="1800" i="1" dirty="0" smtClean="0">
                <a:solidFill>
                  <a:schemeClr val="bg1"/>
                </a:solidFill>
              </a:rPr>
              <a:t> 	</a:t>
            </a:r>
            <a:r>
              <a:rPr lang="en-GB" altLang="en-US" sz="1800" i="1" dirty="0" smtClean="0">
                <a:solidFill>
                  <a:schemeClr val="bg1"/>
                </a:solidFill>
              </a:rPr>
              <a:t>Department</a:t>
            </a: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bg-BG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bg-BG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10000"/>
              </a:lnSpc>
              <a:buClr>
                <a:srgbClr val="FF6600"/>
              </a:buClr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453336"/>
            <a:ext cx="884448" cy="2880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6453336"/>
            <a:ext cx="756084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buClr>
                <a:srgbClr val="FF6600"/>
              </a:buClr>
            </a:pPr>
            <a:r>
              <a:rPr lang="bg-BG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8 February 2016, Sofia    	</a:t>
            </a:r>
            <a:r>
              <a:rPr lang="bg-BG" sz="2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UNWE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190794" y="5445224"/>
            <a:ext cx="1116000" cy="68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5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Universities</a:t>
            </a:r>
            <a:endParaRPr lang="en-GB" sz="95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429987" y="5445224"/>
            <a:ext cx="1116000" cy="684000"/>
          </a:xfrm>
          <a:prstGeom prst="ellipse">
            <a:avLst/>
          </a:prstGeom>
          <a:solidFill>
            <a:srgbClr val="B9CDE5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IEIOs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57023" y="5445223"/>
            <a:ext cx="1116000" cy="68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56539" y="1988840"/>
            <a:ext cx="3960000" cy="4218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and non-academia</a:t>
            </a:r>
            <a:endParaRPr lang="en-GB" sz="2000" b="1" dirty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860032" y="1988841"/>
            <a:ext cx="3960208" cy="4218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Academia</a:t>
            </a:r>
            <a:endParaRPr lang="en-GB" sz="2000" b="1" dirty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89023" y="5445223"/>
            <a:ext cx="1116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socio-economic actors</a:t>
            </a:r>
            <a:endParaRPr lang="en-GB" sz="9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773023" y="5445223"/>
            <a:ext cx="1116000" cy="68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1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SMEs</a:t>
            </a:r>
            <a:endParaRPr lang="en-GB" sz="11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827" y="3428999"/>
            <a:ext cx="35283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Broad </a:t>
            </a:r>
            <a:r>
              <a:rPr lang="en-GB" sz="20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  <a:r>
              <a:rPr lang="en-GB" sz="2000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Any socio-economic actor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 included in the academic sector definition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9891" y="3098140"/>
            <a:ext cx="35283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private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HEI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awarding academic </a:t>
            </a: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degrees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private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non-profit research </a:t>
            </a:r>
            <a:r>
              <a:rPr lang="en-GB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</a:p>
          <a:p>
            <a:pPr>
              <a:spcAft>
                <a:spcPts val="1800"/>
              </a:spcAft>
              <a:buClr>
                <a:srgbClr val="008000"/>
              </a:buClr>
            </a:pPr>
            <a:r>
              <a:rPr lang="en-GB" sz="1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</a:t>
            </a:r>
            <a:r>
              <a:rPr lang="en-GB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interest </a:t>
            </a:r>
            <a:r>
              <a:rPr lang="en-GB" sz="18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</a:p>
        </p:txBody>
      </p:sp>
      <p:sp>
        <p:nvSpPr>
          <p:cNvPr id="81" name="Oval 80"/>
          <p:cNvSpPr/>
          <p:nvPr/>
        </p:nvSpPr>
        <p:spPr>
          <a:xfrm>
            <a:off x="6306794" y="5445224"/>
            <a:ext cx="1116000" cy="684000"/>
          </a:xfrm>
          <a:prstGeom prst="ellipse">
            <a:avLst/>
          </a:prstGeom>
          <a:solidFill>
            <a:srgbClr val="FFF1B7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0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Non-profit research</a:t>
            </a:r>
          </a:p>
          <a:p>
            <a:r>
              <a:rPr lang="en-US" sz="1000" b="1" dirty="0" smtClean="0">
                <a:solidFill>
                  <a:srgbClr val="3434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institutes</a:t>
            </a:r>
            <a:endParaRPr lang="en-GB" sz="1000" b="1" dirty="0">
              <a:solidFill>
                <a:srgbClr val="3434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" y="404664"/>
            <a:ext cx="37079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Who can participate?</a:t>
            </a:r>
            <a:endParaRPr lang="en-US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5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4" grpId="0" animBg="1"/>
      <p:bldP spid="87" grpId="0" animBg="1"/>
      <p:bldP spid="83" grpId="0" animBg="1"/>
      <p:bldP spid="2" grpId="0"/>
      <p:bldP spid="19" grpId="0" uiExpand="1" build="p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1605" y="1886010"/>
            <a:ext cx="8184851" cy="140400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19" y="260648"/>
            <a:ext cx="3312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What can be funded?</a:t>
            </a:r>
            <a:endParaRPr lang="en-GB" sz="2800" b="1" dirty="0" smtClean="0">
              <a:solidFill>
                <a:srgbClr val="F7C943"/>
              </a:solidFill>
              <a:effectLst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17549" y="190173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bg-BG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Institutional 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1605" y="3687690"/>
            <a:ext cx="8184851" cy="1404000"/>
          </a:xfrm>
          <a:prstGeom prst="roundRect">
            <a:avLst/>
          </a:prstGeom>
          <a:noFill/>
          <a:ln w="15875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95961" y="3687690"/>
            <a:ext cx="642472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Costs of researchers and seconded staff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82502" y="5373216"/>
            <a:ext cx="8640960" cy="1016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100% in Innovative Training Networks, Individual </a:t>
            </a:r>
            <a:r>
              <a:rPr lang="en-US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ellowships and RISE</a:t>
            </a:r>
          </a:p>
          <a:p>
            <a:pPr marL="342900" indent="-342900"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Co-funding for doctoral and fellowship </a:t>
            </a:r>
            <a:r>
              <a:rPr lang="en-US" sz="1600" b="1" dirty="0" err="1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endParaRPr lang="en-GB" sz="16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639" y="2561604"/>
            <a:ext cx="3600000" cy="468000"/>
          </a:xfrm>
          <a:prstGeom prst="roundRect">
            <a:avLst/>
          </a:prstGeom>
          <a:solidFill>
            <a:srgbClr val="D7E4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networking and training costs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9699" y="2561604"/>
            <a:ext cx="3600000" cy="46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and indirect costs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5961" y="4335762"/>
            <a:ext cx="3600000" cy="468000"/>
          </a:xfrm>
          <a:prstGeom prst="roundRect">
            <a:avLst/>
          </a:prstGeom>
          <a:solidFill>
            <a:srgbClr val="E4B4B2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allowance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Top-up allowance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0021" y="4330032"/>
            <a:ext cx="1692000" cy="468000"/>
          </a:xfrm>
          <a:prstGeom prst="roundRect">
            <a:avLst/>
          </a:prstGeom>
          <a:solidFill>
            <a:srgbClr val="FDE6D3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 allowance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8021" y="4335762"/>
            <a:ext cx="1692000" cy="468000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allowance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5" grpId="0"/>
      <p:bldP spid="10" grpId="0" animBg="1"/>
      <p:bldP spid="16" grpId="0"/>
      <p:bldP spid="17" grpId="0"/>
      <p:bldP spid="9" grpId="0" animBg="1"/>
      <p:bldP spid="11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>
            <a:off x="977130" y="2327677"/>
            <a:ext cx="7128792" cy="4176831"/>
          </a:xfrm>
          <a:prstGeom prst="swooshArrow">
            <a:avLst>
              <a:gd name="adj1" fmla="val 16106"/>
              <a:gd name="adj2" fmla="val 40051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47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1717" y="3507148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095" y="4470289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1311" y="2561945"/>
            <a:ext cx="2340000" cy="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rnd"/>
          <a:scene3d>
            <a:camera prst="orthographicFront"/>
            <a:lightRig rig="soft" dir="t"/>
          </a:scene3d>
          <a:sp3d prstMaterial="matte"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8524" y="3556292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involved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43137" y="2561945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capacities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92922" y="1595434"/>
            <a:ext cx="2196777" cy="732243"/>
          </a:xfrm>
          <a:prstGeom prst="roundRect">
            <a:avLst/>
          </a:prstGeom>
          <a:solidFill>
            <a:srgbClr val="FFFFBD"/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long-term partnerships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3143" y="4852456"/>
            <a:ext cx="2340001" cy="13747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Host secondments and internships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Provide specific training modules</a:t>
            </a:r>
            <a:endParaRPr lang="en-GB" sz="10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391717" y="3874351"/>
            <a:ext cx="2620442" cy="26571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Recruit one or more researchers during their entire fellowship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Build around a common research project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Get co-funding for your fellowship </a:t>
            </a:r>
            <a:r>
              <a:rPr lang="en-US" sz="1400" dirty="0" err="1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521310" y="2947877"/>
            <a:ext cx="2443177" cy="34265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Gain and transfer knowledge/expertise through staff exchange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Take part in shaping the training of researchers you would like to hire</a:t>
            </a: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 a European Industrial Doctorate with academic partner(s) from another country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1519" y="260648"/>
            <a:ext cx="3312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  <a:effectLst/>
              </a:rPr>
              <a:t>Levels of involvement</a:t>
            </a:r>
            <a:endParaRPr lang="en-GB" sz="2800" b="1" dirty="0" smtClean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8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2" grpId="0" animBg="1"/>
      <p:bldP spid="25" grpId="0" animBg="1"/>
      <p:bldP spid="35" grpId="0" animBg="1"/>
      <p:bldP spid="36" grpId="0" uiExpand="1" build="allAtOnce"/>
      <p:bldP spid="37" grpId="0" uiExpand="1" build="allAtOnce"/>
      <p:bldP spid="38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36080" y="1969479"/>
            <a:ext cx="421246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Early-stage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(ESR)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454" y="2617551"/>
            <a:ext cx="3614257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four years of research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</a:t>
            </a:r>
          </a:p>
          <a:p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788024" y="1969480"/>
            <a:ext cx="4212468" cy="507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Experienced</a:t>
            </a: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(ER)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1398" y="2617552"/>
            <a:ext cx="3614257" cy="1656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four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of research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/ or </a:t>
            </a:r>
          </a:p>
          <a:p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569218" y="5163610"/>
            <a:ext cx="1253036" cy="1308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ITN</a:t>
            </a:r>
            <a:endParaRPr lang="en-US" sz="1800" b="1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RISE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COFUND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5736" y="4442222"/>
            <a:ext cx="0" cy="504056"/>
          </a:xfrm>
          <a:prstGeom prst="straightConnector1">
            <a:avLst/>
          </a:prstGeom>
          <a:ln w="38100" cap="rnd">
            <a:solidFill>
              <a:schemeClr val="accent1">
                <a:shade val="95000"/>
                <a:satMod val="105000"/>
              </a:schemeClr>
            </a:solidFill>
            <a:tailEnd type="arrow"/>
          </a:ln>
          <a:scene3d>
            <a:camera prst="orthographicFront"/>
            <a:lightRig rig="threePt" dir="t"/>
          </a:scene3d>
          <a:sp3d prstMaterial="matte">
            <a:bevelT w="1905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202008" y="5163610"/>
            <a:ext cx="1253036" cy="1308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RISE</a:t>
            </a:r>
          </a:p>
          <a:p>
            <a:pPr eaLnBrk="1" hangingPunct="1"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COFUND</a:t>
            </a:r>
            <a:endParaRPr lang="en-GB" sz="1800" b="1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28526" y="4442222"/>
            <a:ext cx="0" cy="504056"/>
          </a:xfrm>
          <a:prstGeom prst="straightConnector1">
            <a:avLst/>
          </a:prstGeom>
          <a:ln w="38100" cap="rnd">
            <a:solidFill>
              <a:schemeClr val="accent1">
                <a:shade val="95000"/>
                <a:satMod val="105000"/>
              </a:schemeClr>
            </a:solidFill>
            <a:tailEnd type="arrow"/>
          </a:ln>
          <a:scene3d>
            <a:camera prst="orthographicFront"/>
            <a:lightRig rig="threePt" dir="t"/>
          </a:scene3d>
          <a:sp3d prstMaterial="matte">
            <a:bevelT w="1905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404664"/>
            <a:ext cx="377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Eligible researchers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8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7" grpId="0"/>
      <p:bldP spid="20" grpId="0" animBg="1"/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512113" y="1857364"/>
            <a:ext cx="4611856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Innovative Training Networks - </a:t>
            </a:r>
            <a:r>
              <a:rPr lang="en-US" sz="1900" b="1" dirty="0" smtClean="0">
                <a:solidFill>
                  <a:srgbClr val="CC00CC"/>
                </a:solidFill>
              </a:rPr>
              <a:t>ITN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0" y="2257271"/>
            <a:ext cx="5220072" cy="1589"/>
          </a:xfrm>
          <a:prstGeom prst="straightConnector1">
            <a:avLst/>
          </a:prstGeom>
          <a:ln w="25400" cap="rnd">
            <a:solidFill>
              <a:srgbClr val="004386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17917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65858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3110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03835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just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Innovative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doctoral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-level 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training for </a:t>
            </a:r>
            <a:r>
              <a:rPr lang="en-US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early-stage</a:t>
            </a:r>
            <a:r>
              <a:rPr lang="en-US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researchers based on cross-sector and cross-border partnerships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providing range of skills to maximise employability </a:t>
            </a:r>
            <a:endParaRPr lang="en-US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512" y="4077072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28184" y="1484784"/>
            <a:ext cx="2915816" cy="53758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Opportunities:</a:t>
            </a:r>
            <a:endParaRPr lang="en-US" sz="1600" dirty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algn="l" eaLnBrk="1" hangingPunct="1">
              <a:lnSpc>
                <a:spcPts val="1000"/>
              </a:lnSpc>
              <a:buClr>
                <a:srgbClr val="008000"/>
              </a:buClr>
              <a:buSzPct val="100000"/>
            </a:pPr>
            <a:endParaRPr lang="en-GB" sz="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Training Networks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Joint Doctorates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Industrial Doctorates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1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1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endParaRPr lang="hr-HR" sz="8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AU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 researcher recruitment 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3-36 months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Joint supervision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(also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business and industry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4 years with 540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researcher-months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Vacancies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EURAXESS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MSCAs website</a:t>
            </a:r>
            <a:endParaRPr lang="en-US" sz="14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3844" y="6021288"/>
            <a:ext cx="5320284" cy="7463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 base rate is multiplied by Country Correction </a:t>
            </a:r>
            <a:r>
              <a:rPr lang="en-US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Coefficient</a:t>
            </a: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living, mobility and family allowances are paid to the researcher per month</a:t>
            </a:r>
            <a:endParaRPr lang="en-GB" sz="10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1182687" cy="9017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82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  <p:bldP spid="13" grpId="0" animBg="1"/>
      <p:bldP spid="15" grpId="0" animBg="1"/>
      <p:bldP spid="16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512113" y="1857364"/>
            <a:ext cx="4611856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Individual Fellowships - </a:t>
            </a:r>
            <a:r>
              <a:rPr lang="en-US" sz="1900" b="1" dirty="0" smtClean="0">
                <a:solidFill>
                  <a:srgbClr val="CC00CC"/>
                </a:solidFill>
              </a:rPr>
              <a:t>IF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0" y="2257271"/>
            <a:ext cx="4760584" cy="1588"/>
          </a:xfrm>
          <a:prstGeom prst="straightConnector1">
            <a:avLst/>
          </a:prstGeom>
          <a:ln w="25400" cap="rnd">
            <a:solidFill>
              <a:srgbClr val="FF0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10709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92D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7048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4650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b="1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DE6D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4240164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r>
              <a:rPr lang="bg-BG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8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(for all IF)</a:t>
            </a:r>
            <a:endParaRPr lang="en-GB" sz="1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2930" y="2420888"/>
            <a:ext cx="5038352" cy="10746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just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cross-border</a:t>
            </a:r>
            <a:r>
              <a:rPr lang="hr-HR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 </a:t>
            </a:r>
            <a:r>
              <a:rPr lang="hr-HR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most</a:t>
            </a:r>
            <a:r>
              <a:rPr lang="hr-HR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promising </a:t>
            </a:r>
            <a:r>
              <a:rPr lang="en-GB" sz="1600" b="1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experienced </a:t>
            </a:r>
            <a:r>
              <a:rPr lang="en-GB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r>
              <a:rPr lang="bg-BG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diversify and aquire new skills through advanced training, international and inter-sectoral mobility</a:t>
            </a:r>
            <a:endParaRPr lang="en-US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28184" y="908720"/>
            <a:ext cx="3096344" cy="6068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Opportunities:</a:t>
            </a:r>
            <a:endParaRPr lang="en-US" sz="18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algn="l" eaLnBrk="1" hangingPunct="1">
              <a:lnSpc>
                <a:spcPts val="1000"/>
              </a:lnSpc>
              <a:buClr>
                <a:srgbClr val="008000"/>
              </a:buClr>
              <a:buSzPct val="100000"/>
            </a:pPr>
            <a:endParaRPr lang="en-GB" sz="8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Fellowships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bg-BG" sz="11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(+ 2 separate panels Reintegration and Restart)  </a:t>
            </a: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into  the EU</a:t>
            </a:r>
            <a:endParaRPr lang="hr-HR" sz="1100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hr-HR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Global </a:t>
            </a:r>
            <a:r>
              <a:rPr lang="en-GB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AU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bg-BG" sz="11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utside of the EU</a:t>
            </a:r>
            <a:endParaRPr lang="en-GB" sz="1100" b="1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12-36 </a:t>
            </a: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months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fellowships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Proposal submitted via a host institution in MS/AC 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Ealuation in one of 8 main scietific panels (or 2 multidisciplinary- CAR or RG)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to academic and non-academic hosts</a:t>
            </a: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000"/>
              </a:lnSpc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Strengthening networking capabilities for involved organizations and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en-GB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6233533"/>
            <a:ext cx="5536308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 base rate is multiplied by Country Correction </a:t>
            </a:r>
            <a:r>
              <a:rPr lang="en-US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Coefficient</a:t>
            </a:r>
            <a:r>
              <a:rPr lang="bg-BG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bg-BG" sz="10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living, mobility and family allowances are paid to the researcher per month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707789" cy="66917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  <p:bldP spid="24" grpId="0" animBg="1"/>
      <p:bldP spid="25" grpId="0" animBg="1"/>
      <p:bldP spid="12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b="1" dirty="0" smtClean="0">
                <a:solidFill>
                  <a:srgbClr val="FFC000"/>
                </a:solidFill>
              </a:rPr>
              <a:t>Which action?</a:t>
            </a:r>
            <a:endParaRPr lang="en-GB" b="1" dirty="0" smtClean="0">
              <a:solidFill>
                <a:srgbClr val="FFC000"/>
              </a:solidFill>
            </a:endParaRPr>
          </a:p>
          <a:p>
            <a:pPr algn="l"/>
            <a:r>
              <a:rPr lang="en-GB" b="1" dirty="0" smtClean="0">
                <a:solidFill>
                  <a:srgbClr val="FF00FF"/>
                </a:solidFill>
              </a:rPr>
              <a:t>European Fellowships</a:t>
            </a:r>
            <a:endParaRPr lang="bg-BG" b="1" dirty="0" smtClean="0">
              <a:solidFill>
                <a:srgbClr val="FF00FF"/>
              </a:solidFill>
            </a:endParaRP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614" cy="4824536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algn="just" eaLnBrk="1" hangingPunct="1">
              <a:defRPr/>
            </a:pPr>
            <a:r>
              <a:rPr lang="bg-BG" sz="18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Objective: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opportunities to acquire new knowledge, work on research projects </a:t>
            </a:r>
            <a:r>
              <a:rPr lang="en-GB" sz="180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Europe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resume a career or return to Europe </a:t>
            </a:r>
          </a:p>
          <a:p>
            <a:pPr eaLnBrk="1" hangingPunct="1">
              <a:defRPr/>
            </a:pPr>
            <a:r>
              <a:rPr lang="en-GB" sz="16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 Features</a:t>
            </a:r>
            <a:r>
              <a:rPr lang="bg-BG" sz="160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Focus on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</a:t>
            </a:r>
            <a:endParaRPr lang="bg-BG" sz="1600" dirty="0" smtClean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Duration</a:t>
            </a:r>
            <a:r>
              <a:rPr lang="en-GB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project: 1-2 years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or 6 month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secondment option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within Europe and in another sector </a:t>
            </a:r>
            <a:r>
              <a:rPr lang="bg-BG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(clearly justified in Part B in order to claim costs)</a:t>
            </a:r>
            <a:endParaRPr lang="en-GB" sz="1600" b="0" dirty="0" smtClean="0">
              <a:solidFill>
                <a:srgbClr val="0043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 mobility </a:t>
            </a:r>
            <a:r>
              <a:rPr lang="en-I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within or into 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 States (MS) and Associated Countries (AC)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researchers of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 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Applicants must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have resided 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carried out their </a:t>
            </a:r>
            <a:r>
              <a:rPr lang="en-IE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 activity </a:t>
            </a:r>
            <a:r>
              <a:rPr lang="en-IE" sz="16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country of the host organisation</a:t>
            </a:r>
            <a:r>
              <a:rPr lang="en-IE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en-IE" sz="1600" b="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than 12 months in the 3 years immediately prior to the call deadline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panels for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Restart </a:t>
            </a: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GB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Reintegration</a:t>
            </a:r>
            <a:r>
              <a:rPr lang="en-GB" sz="1600" dirty="0" smtClean="0">
                <a:solidFill>
                  <a:srgbClr val="AA447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" y="260648"/>
            <a:ext cx="4067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  <a:r>
              <a:rPr lang="bg-BG" sz="2800" dirty="0" smtClean="0"/>
              <a:t> </a:t>
            </a:r>
          </a:p>
          <a:p>
            <a:pPr algn="l"/>
            <a:r>
              <a:rPr lang="bg-BG" sz="2200" b="1" dirty="0" smtClean="0">
                <a:solidFill>
                  <a:srgbClr val="FF00FF"/>
                </a:solidFill>
              </a:rPr>
              <a:t>Career Restart </a:t>
            </a:r>
            <a:r>
              <a:rPr lang="bg-BG" sz="2200" b="1" dirty="0" err="1" smtClean="0">
                <a:solidFill>
                  <a:srgbClr val="FF00FF"/>
                </a:solidFill>
              </a:rPr>
              <a:t>Panel</a:t>
            </a:r>
            <a:r>
              <a:rPr lang="bg-BG" sz="2200" b="1" dirty="0" smtClean="0">
                <a:solidFill>
                  <a:srgbClr val="FF00FF"/>
                </a:solidFill>
              </a:rPr>
              <a:t> </a:t>
            </a:r>
            <a:endParaRPr lang="fr-BE" sz="2200" b="1" dirty="0" smtClean="0">
              <a:solidFill>
                <a:srgbClr val="FF00FF"/>
              </a:solidFill>
            </a:endParaRPr>
          </a:p>
          <a:p>
            <a:pPr algn="l"/>
            <a:r>
              <a:rPr lang="bg-BG" sz="2000" b="1" dirty="0" smtClean="0">
                <a:solidFill>
                  <a:srgbClr val="FF00FF"/>
                </a:solidFill>
              </a:rPr>
              <a:t>(CAR)</a:t>
            </a: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614" cy="4464496"/>
          </a:xfrm>
        </p:spPr>
        <p:txBody>
          <a:bodyPr/>
          <a:lstStyle/>
          <a:p>
            <a:pPr algn="just" eaLnBrk="1" hangingPunct="1">
              <a:defRPr/>
            </a:pP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Resume research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Europe </a:t>
            </a:r>
            <a:r>
              <a:rPr lang="bg-BG" sz="2000" b="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a career break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(e.g. parental leave, working outside research) - </a:t>
            </a:r>
            <a:r>
              <a:rPr lang="bg-BG" sz="20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active in research for at least 12 months</a:t>
            </a:r>
          </a:p>
          <a:p>
            <a:pPr eaLnBrk="1" hangingPunct="1">
              <a:defRPr/>
            </a:pPr>
            <a:endParaRPr lang="bg-BG" sz="2000" b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 (8 scientific areas), </a:t>
            </a:r>
            <a:r>
              <a:rPr lang="bg-BG" sz="18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sz="1800" dirty="0" err="1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uration</a:t>
            </a:r>
            <a:r>
              <a:rPr lang="en-GB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projects: 1-2 years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researcher, </a:t>
            </a:r>
            <a:r>
              <a:rPr lang="bg-BG" sz="18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Beneficiery must be located in MS/AC</a:t>
            </a:r>
          </a:p>
          <a:p>
            <a:pPr eaLnBrk="1" hangingPunct="1"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4386"/>
              </a:buClr>
              <a:buFont typeface="Arial" pitchFamily="34" charset="0"/>
              <a:buChar char="•"/>
              <a:defRPr/>
            </a:pPr>
            <a:r>
              <a:rPr lang="bg-BG" sz="1800" b="0" u="sng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Mobility rule: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researcher must not have resided or carried out the main activity  in the country of her/his host organisation for 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3 years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last </a:t>
            </a:r>
            <a:r>
              <a:rPr lang="bg-BG" sz="18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years </a:t>
            </a:r>
            <a:r>
              <a:rPr lang="bg-BG" sz="18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immediately prior to the deadline for submission of proposal</a:t>
            </a: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</a:p>
          <a:p>
            <a:pPr marL="0" lvl="1" algn="l"/>
            <a:r>
              <a:rPr lang="en-GB" b="1" dirty="0" smtClean="0">
                <a:solidFill>
                  <a:srgbClr val="FF00FF"/>
                </a:solidFill>
              </a:rPr>
              <a:t>Reintegration Panel</a:t>
            </a: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lvl="0" eaLnBrk="1" hangingPunct="1">
              <a:defRPr/>
            </a:pP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Return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reintegration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researchers </a:t>
            </a:r>
            <a:r>
              <a:rPr lang="en-IE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 a longer term </a:t>
            </a:r>
            <a:r>
              <a:rPr lang="en-IE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research position </a:t>
            </a:r>
            <a:r>
              <a:rPr lang="en-I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Europe</a:t>
            </a:r>
            <a:endParaRPr lang="bg-BG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researchrs must move or have moved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a TC to the MS/AC (where the beneficiery is located)</a:t>
            </a:r>
          </a:p>
          <a:p>
            <a:pPr lvl="0" eaLnBrk="1" hangingPunct="1">
              <a:defRPr/>
            </a:pPr>
            <a:endParaRPr lang="en-I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Separate multidisciplinary panel (8 scientific areas), </a:t>
            </a:r>
            <a:r>
              <a:rPr lang="bg-BG" sz="2000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sz="2000" dirty="0" err="1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uration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projects: 1-2 years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0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researcher, </a:t>
            </a:r>
            <a:r>
              <a:rPr lang="bg-BG" sz="20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nationality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researchers must be a 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nationals of EU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MS/AC</a:t>
            </a:r>
            <a:r>
              <a:rPr lang="en-GB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countries </a:t>
            </a:r>
            <a:r>
              <a:rPr lang="bg-BG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GB" sz="20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long-term residents </a:t>
            </a:r>
            <a:r>
              <a:rPr lang="bg-BG" sz="2000" b="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least 5 consecutive years reserach activity in one or more MS/AC)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1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4386"/>
              </a:buClr>
              <a:buFont typeface="Arial" pitchFamily="34" charset="0"/>
              <a:buChar char="•"/>
              <a:defRPr/>
            </a:pPr>
            <a:r>
              <a:rPr lang="bg-BG" sz="2000" b="0" u="sng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Mobility rule: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researcher must not have resided or carried out the main activity  in the country of her/his host organisation for 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3 years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last </a:t>
            </a:r>
            <a:r>
              <a:rPr lang="bg-BG" sz="2000" b="0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years </a:t>
            </a:r>
            <a:r>
              <a:rPr lang="bg-BG" sz="2000" b="0" dirty="0" smtClean="0">
                <a:solidFill>
                  <a:srgbClr val="0043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immediately prior to the deadline for submission of proposal</a:t>
            </a:r>
            <a:endParaRPr lang="bg-BG" sz="20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FC000"/>
                </a:solidFill>
              </a:rPr>
              <a:t>Which action?</a:t>
            </a:r>
            <a:endParaRPr lang="en-GB" sz="2800" b="1" dirty="0" smtClean="0">
              <a:solidFill>
                <a:srgbClr val="FFC000"/>
              </a:solidFill>
            </a:endParaRPr>
          </a:p>
          <a:p>
            <a:pPr algn="l"/>
            <a:r>
              <a:rPr lang="bg-BG" b="1" dirty="0" smtClean="0">
                <a:solidFill>
                  <a:srgbClr val="FF00FF"/>
                </a:solidFill>
              </a:rPr>
              <a:t>Global </a:t>
            </a:r>
            <a:r>
              <a:rPr lang="en-GB" b="1" dirty="0" smtClean="0">
                <a:solidFill>
                  <a:srgbClr val="FF00FF"/>
                </a:solidFill>
              </a:rPr>
              <a:t>Fellowships</a:t>
            </a:r>
            <a:endParaRPr lang="bg-BG" b="1" dirty="0" smtClean="0">
              <a:solidFill>
                <a:srgbClr val="FF00FF"/>
              </a:solidFill>
            </a:endParaRPr>
          </a:p>
          <a:p>
            <a:pPr algn="l"/>
            <a:endParaRPr lang="en-GB" b="1" dirty="0" smtClean="0">
              <a:solidFill>
                <a:srgbClr val="F7C94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614" cy="5040560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algn="just" eaLnBrk="1" hangingPunct="1">
              <a:defRPr/>
            </a:pPr>
            <a:r>
              <a:rPr lang="bg-BG" sz="18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Objective: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provide opportunities to acquire new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competences and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knowledge, work on research project </a:t>
            </a:r>
            <a:r>
              <a:rPr lang="en-GB" sz="18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outside Europe</a:t>
            </a:r>
            <a:r>
              <a:rPr lang="bg-BG" sz="18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and to </a:t>
            </a:r>
            <a:r>
              <a:rPr lang="en-GB" sz="18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enhance the creative and innovative potential of experienced researchers </a:t>
            </a:r>
          </a:p>
          <a:p>
            <a:pPr eaLnBrk="1" hangingPunct="1">
              <a:defRPr/>
            </a:pPr>
            <a:r>
              <a:rPr lang="en-GB" sz="1600" b="0" dirty="0" smtClean="0">
                <a:solidFill>
                  <a:srgbClr val="004386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Main Features</a:t>
            </a:r>
            <a:r>
              <a:rPr lang="bg-BG" sz="160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: </a:t>
            </a: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Focus on </a:t>
            </a:r>
            <a:r>
              <a:rPr lang="en-GB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career</a:t>
            </a:r>
            <a:r>
              <a:rPr lang="en-GB" sz="1600" dirty="0" smtClean="0">
                <a:solidFill>
                  <a:srgbClr val="AA44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development</a:t>
            </a:r>
            <a:endParaRPr lang="bg-BG" sz="1600" b="0" dirty="0" smtClean="0">
              <a:solidFill>
                <a:srgbClr val="004386"/>
              </a:solidFill>
              <a:ea typeface="Verdana" pitchFamily="34" charset="0"/>
              <a:cs typeface="Verdan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Duration</a:t>
            </a:r>
            <a:r>
              <a:rPr lang="en-GB" sz="1600" b="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of projects: 1-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2</a:t>
            </a:r>
            <a:r>
              <a:rPr lang="en-GB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years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6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outgoing phase to the TC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plus 1 year </a:t>
            </a:r>
            <a:r>
              <a:rPr lang="bg-BG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mandatory return phase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 the host organisation in MS/AC-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public or private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host).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Total duration </a:t>
            </a:r>
            <a:r>
              <a:rPr lang="bg-BG" sz="1600" b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between </a:t>
            </a:r>
            <a:r>
              <a:rPr lang="bg-BG" sz="160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24-36 months</a:t>
            </a:r>
            <a:endParaRPr lang="en-GB" sz="1600" dirty="0" smtClean="0">
              <a:solidFill>
                <a:srgbClr val="004386"/>
              </a:solidFill>
              <a:ea typeface="Verdana" pitchFamily="34" charset="0"/>
              <a:cs typeface="Verdana" pitchFamily="34" charset="0"/>
            </a:endParaRPr>
          </a:p>
          <a:p>
            <a:pPr marL="347662" lvl="1" indent="-342900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i="0" dirty="0" smtClean="0">
                <a:ea typeface="Verdana" pitchFamily="34" charset="0"/>
                <a:cs typeface="Verdana" pitchFamily="34" charset="0"/>
              </a:rPr>
              <a:t>International mobility 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from</a:t>
            </a:r>
            <a:r>
              <a:rPr lang="en-GB" sz="1600" i="0" dirty="0" smtClean="0">
                <a:ea typeface="Verdana" pitchFamily="34" charset="0"/>
                <a:cs typeface="Verdana" pitchFamily="34" charset="0"/>
              </a:rPr>
              <a:t> M</a:t>
            </a:r>
            <a:r>
              <a:rPr lang="bg-BG" sz="1600" i="0" dirty="0" smtClean="0">
                <a:ea typeface="Verdana" pitchFamily="34" charset="0"/>
                <a:cs typeface="Verdana" pitchFamily="34" charset="0"/>
              </a:rPr>
              <a:t>S and AC t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o a </a:t>
            </a:r>
            <a:r>
              <a:rPr lang="bg-BG" sz="1600" b="1" i="0" dirty="0" smtClean="0">
                <a:ea typeface="Verdana" pitchFamily="34" charset="0"/>
                <a:cs typeface="Verdana" pitchFamily="34" charset="0"/>
              </a:rPr>
              <a:t>TC</a:t>
            </a:r>
            <a:r>
              <a:rPr lang="en-GB" sz="1600" b="1" i="0" dirty="0" smtClean="0">
                <a:ea typeface="Verdana" pitchFamily="34" charset="0"/>
                <a:cs typeface="Verdana" pitchFamily="34" charset="0"/>
              </a:rPr>
              <a:t>/return </a:t>
            </a:r>
            <a:r>
              <a:rPr lang="bg-BG" sz="1600" b="1" i="0" dirty="0" smtClean="0">
                <a:ea typeface="Verdana" pitchFamily="34" charset="0"/>
                <a:cs typeface="Verdana" pitchFamily="34" charset="0"/>
              </a:rPr>
              <a:t>to EU</a:t>
            </a:r>
            <a:endParaRPr lang="bg-BG" sz="1600" i="0" dirty="0" smtClean="0">
              <a:ea typeface="Verdana" pitchFamily="34" charset="0"/>
              <a:cs typeface="Verdana" pitchFamily="34" charset="0"/>
            </a:endParaRPr>
          </a:p>
          <a:p>
            <a:pPr marL="347662" lvl="1" indent="-342900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GB" sz="1600" i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Support to experienced researchers of </a:t>
            </a:r>
            <a:r>
              <a:rPr lang="en-GB" sz="1600" b="1" i="0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any nationality</a:t>
            </a:r>
            <a:r>
              <a:rPr lang="en-GB" sz="1600" i="0" dirty="0" smtClean="0">
                <a:solidFill>
                  <a:srgbClr val="004386"/>
                </a:solidFill>
                <a:ea typeface="Verdana" pitchFamily="34" charset="0"/>
                <a:cs typeface="Verdana" pitchFamily="34" charset="0"/>
              </a:rPr>
              <a:t>: nationals of EU countries and </a:t>
            </a:r>
            <a:r>
              <a:rPr lang="en-GB" sz="1600" b="1" i="0" u="sng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long-term residents </a:t>
            </a:r>
            <a:r>
              <a:rPr lang="bg-BG" sz="1600" b="1" i="0" u="sng" dirty="0" smtClean="0">
                <a:solidFill>
                  <a:srgbClr val="CC00CC"/>
                </a:solidFill>
                <a:ea typeface="Verdana" pitchFamily="34" charset="0"/>
                <a:cs typeface="Verdana" pitchFamily="34" charset="0"/>
              </a:rPr>
              <a:t>of MS/AC</a:t>
            </a:r>
          </a:p>
          <a:p>
            <a:pPr marL="347662" algn="just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Applicants must </a:t>
            </a:r>
            <a:r>
              <a:rPr lang="en-IE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not have resided </a:t>
            </a: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or carried out their </a:t>
            </a:r>
            <a:r>
              <a:rPr lang="en-IE" sz="1600" dirty="0" smtClean="0">
                <a:solidFill>
                  <a:srgbClr val="FF00FF"/>
                </a:solidFill>
                <a:ea typeface="Verdana" pitchFamily="34" charset="0"/>
                <a:cs typeface="Verdana" pitchFamily="34" charset="0"/>
              </a:rPr>
              <a:t>main activity </a:t>
            </a:r>
            <a:r>
              <a:rPr lang="en-IE" sz="1600" b="0" u="sng" dirty="0" smtClean="0">
                <a:ea typeface="Verdana" pitchFamily="34" charset="0"/>
                <a:cs typeface="Verdana" pitchFamily="34" charset="0"/>
              </a:rPr>
              <a:t>in the </a:t>
            </a:r>
            <a:r>
              <a:rPr lang="bg-BG" sz="1600" b="0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TC </a:t>
            </a:r>
            <a:r>
              <a:rPr lang="en-IE" sz="1600" b="0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country </a:t>
            </a:r>
            <a:r>
              <a:rPr lang="en-IE" sz="1600" b="0" u="sng" dirty="0" smtClean="0">
                <a:ea typeface="Verdana" pitchFamily="34" charset="0"/>
                <a:cs typeface="Verdana" pitchFamily="34" charset="0"/>
              </a:rPr>
              <a:t>of the </a:t>
            </a:r>
            <a:r>
              <a:rPr lang="bg-BG" sz="1600" b="0" u="sng" dirty="0" smtClean="0">
                <a:ea typeface="Verdana" pitchFamily="34" charset="0"/>
                <a:cs typeface="Verdana" pitchFamily="34" charset="0"/>
              </a:rPr>
              <a:t>outgoing </a:t>
            </a:r>
            <a:r>
              <a:rPr lang="en-IE" sz="1600" u="sng" dirty="0" smtClean="0">
                <a:ea typeface="Verdana" pitchFamily="34" charset="0"/>
                <a:cs typeface="Verdana" pitchFamily="34" charset="0"/>
              </a:rPr>
              <a:t>host organisation</a:t>
            </a:r>
            <a:r>
              <a:rPr lang="en-IE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IE" sz="1600" b="0" dirty="0" smtClean="0">
                <a:ea typeface="Verdana" pitchFamily="34" charset="0"/>
                <a:cs typeface="Verdana" pitchFamily="34" charset="0"/>
              </a:rPr>
              <a:t>for </a:t>
            </a:r>
            <a:r>
              <a:rPr lang="en-IE" sz="1600" b="0" i="1" dirty="0" smtClean="0">
                <a:ea typeface="Verdana" pitchFamily="34" charset="0"/>
                <a:cs typeface="Verdana" pitchFamily="34" charset="0"/>
              </a:rPr>
              <a:t>more than 12 months in the 3 years immediately prior to the call deadline</a:t>
            </a:r>
          </a:p>
          <a:p>
            <a:pPr marL="347662">
              <a:spcAft>
                <a:spcPts val="1425"/>
              </a:spcAft>
              <a:buSzPct val="110000"/>
              <a:defRPr/>
            </a:pP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143172" y="2071678"/>
            <a:ext cx="3131840" cy="4176464"/>
          </a:xfrm>
          <a:prstGeom prst="roundRect">
            <a:avLst/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50216" y="245954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218" y="31966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b="1" dirty="0" smtClean="0">
                <a:solidFill>
                  <a:srgbClr val="F7C943"/>
                </a:solidFill>
                <a:effectLst/>
              </a:rPr>
              <a:t>Summary</a:t>
            </a:r>
            <a:endParaRPr lang="en-GB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9390" y="39438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826476" y="51655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420716" y="2204864"/>
            <a:ext cx="720080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+mj-lt"/>
              <a:buAutoNum type="arabicPeriod"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+mj-lt"/>
              <a:buAutoNum type="arabicPeriod"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bg-BG" sz="2000" dirty="0" smtClean="0">
              <a:latin typeface="Arial" pitchFamily="34" charset="0"/>
              <a:ea typeface="MS PGothic" pitchFamily="34" charset="-128"/>
            </a:endParaRPr>
          </a:p>
          <a:p>
            <a:pPr marL="457200" indent="-457200" eaLnBrk="1" hangingPunct="1">
              <a:buClr>
                <a:srgbClr val="008000"/>
              </a:buClr>
              <a:buSzPct val="130000"/>
              <a:buFont typeface="Wingdings" pitchFamily="2" charset="2"/>
              <a:buChar char="ü"/>
            </a:pPr>
            <a:r>
              <a:rPr lang="en-GB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context: EU2020 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Innovation Union Flagship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 - </a:t>
            </a:r>
            <a:r>
              <a:rPr lang="bg-BG" altLang="en-US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Horozon</a:t>
            </a:r>
            <a:r>
              <a:rPr lang="bg-BG" sz="20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</a:p>
          <a:p>
            <a:pPr marL="457200" indent="-457200" eaLnBrk="1" hangingPunct="1">
              <a:buClr>
                <a:srgbClr val="008000"/>
              </a:buClr>
              <a:buSzPct val="130000"/>
            </a:pPr>
            <a:endParaRPr lang="bg-BG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Font typeface="Wingdings" pitchFamily="2" charset="2"/>
              <a:buChar char="ü"/>
            </a:pPr>
            <a:r>
              <a:rPr lang="bg-BG" dirty="0" smtClean="0">
                <a:solidFill>
                  <a:srgbClr val="008000"/>
                </a:solidFill>
                <a:latin typeface="Arial" pitchFamily="34" charset="0"/>
                <a:ea typeface="MS PGothic" pitchFamily="34" charset="-128"/>
              </a:rPr>
              <a:t>   </a:t>
            </a:r>
            <a:r>
              <a:rPr lang="en-GB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</a:t>
            </a:r>
            <a:r>
              <a:rPr lang="en-GB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GB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-Curie actions in Horizon 2020</a:t>
            </a:r>
            <a:endParaRPr lang="bg-BG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 eaLnBrk="1" hangingPunct="1">
              <a:buClr>
                <a:srgbClr val="008000"/>
              </a:buClr>
              <a:buSzPct val="130000"/>
              <a:buNone/>
            </a:pPr>
            <a:endParaRPr lang="bg-BG" sz="180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8000"/>
              </a:buClr>
              <a:buSzPct val="130000"/>
            </a:pPr>
            <a:endParaRPr lang="en-GB" sz="2000" dirty="0" smtClean="0">
              <a:latin typeface="Arial" pitchFamily="34" charset="0"/>
              <a:ea typeface="MS PGothic" pitchFamily="34" charset="-128"/>
            </a:endParaRPr>
          </a:p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GB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331640" y="3196600"/>
            <a:ext cx="7200800" cy="6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GB" sz="180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475656" y="3861048"/>
            <a:ext cx="72008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Main features of MSCAs,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and their specifics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modalities of 	participation </a:t>
            </a:r>
            <a:endParaRPr lang="en-US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426145" y="4604962"/>
            <a:ext cx="7200800" cy="5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endParaRPr lang="en-US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405631" y="4869160"/>
            <a:ext cx="7200800" cy="11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alls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timetable and information on possibilities </a:t>
            </a:r>
            <a:r>
              <a:rPr lang="bg-BG" kern="0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bg-BG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bg-BG" kern="0" dirty="0" err="1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experts</a:t>
            </a:r>
            <a:endParaRPr lang="en-GB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3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79512" y="1857363"/>
            <a:ext cx="6076112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/>
              <a:t>Research and Innovation Staff Exchange - </a:t>
            </a:r>
            <a:r>
              <a:rPr lang="en-US" sz="1900" b="1" dirty="0" smtClean="0">
                <a:solidFill>
                  <a:srgbClr val="CC00CC"/>
                </a:solidFill>
              </a:rPr>
              <a:t>RISE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0" y="2257272"/>
            <a:ext cx="6255624" cy="1588"/>
          </a:xfrm>
          <a:prstGeom prst="straightConnector1">
            <a:avLst/>
          </a:prstGeom>
          <a:ln w="25400" cap="rnd">
            <a:solidFill>
              <a:srgbClr val="FFC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60078"/>
              </p:ext>
            </p:extLst>
          </p:nvPr>
        </p:nvGraphicFramePr>
        <p:xfrm>
          <a:off x="370556" y="4873966"/>
          <a:ext cx="2712876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Research,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networking, training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D7E4BD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and indirect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01039"/>
              </p:ext>
            </p:extLst>
          </p:nvPr>
        </p:nvGraphicFramePr>
        <p:xfrm>
          <a:off x="3176386" y="4869160"/>
          <a:ext cx="2579748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1080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Top-up allowance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4221088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03835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l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i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1600" b="1" i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inter-sector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collaboration through </a:t>
            </a:r>
            <a:r>
              <a:rPr lang="en-GB" sz="1600" b="1" dirty="0" smtClean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exchange of staff 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working on a joint research project</a:t>
            </a:r>
            <a:endParaRPr lang="en-GB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16216" y="620688"/>
            <a:ext cx="2520280" cy="61452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hr-HR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80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Involve staff working in support of research 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innovation activities of the 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(ESR, ER, administrative staff)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in emlpoyed by their sending organisation and receives top-up allowances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 with partners from Europe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 with partners from third countries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4 </a:t>
            </a:r>
            <a:r>
              <a:rPr lang="en-US" sz="14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ears and 540 researcher-months</a:t>
            </a: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exchanges between 1 and 12 months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(can be split)</a:t>
            </a:r>
            <a:endParaRPr lang="hr-HR" sz="14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pic>
        <p:nvPicPr>
          <p:cNvPr id="15" name="Picture 14" descr="http://www.fbk.eu/sites/www.fbk.eu/files/archive/uploaded/images/newsevent/2012/FBK_Mobility_pro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1224136" cy="87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3844" y="6233533"/>
            <a:ext cx="5248276" cy="3231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0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allowances </a:t>
            </a:r>
            <a:r>
              <a:rPr lang="bg-BG" sz="10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paid per </a:t>
            </a:r>
            <a:r>
              <a:rPr lang="bg-BG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secondment/month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2" grpId="0" animBg="1"/>
      <p:bldP spid="23" grpId="0"/>
      <p:bldP spid="13" grpId="0" animBg="1"/>
      <p:bldP spid="14" grpId="0" uiExpand="1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" y="260648"/>
            <a:ext cx="3347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</a:rPr>
              <a:t>Purpose of RISE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Joint research and innovation activities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alt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 and/or non-Academic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participants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secondment of staff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 recruitments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 eaLnBrk="1" hangingPunct="1">
              <a:spcBef>
                <a:spcPts val="2400"/>
              </a:spcBef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both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trans-national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sectoral</a:t>
            </a:r>
            <a:endParaRPr lang="en-GB" altLang="en-US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 eaLnBrk="1" hangingPunct="1">
              <a:buClr>
                <a:srgbClr val="800080"/>
              </a:buClr>
              <a:buFont typeface="Wingdings" pitchFamily="2" charset="2"/>
              <a:buChar char="ü"/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Opening research careers at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level </a:t>
            </a:r>
          </a:p>
          <a:p>
            <a:pPr marL="742950" lvl="1" indent="-285750" algn="just" eaLnBrk="1" hangingPunct="1">
              <a:buClr>
                <a:srgbClr val="800080"/>
              </a:buClr>
              <a:buFont typeface="Wingdings" pitchFamily="2" charset="2"/>
              <a:buChar char="ü"/>
            </a:pP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Enhanced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business-academia collaboration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staff exchange</a:t>
            </a:r>
            <a:endParaRPr lang="en-GB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BE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  <a:r>
              <a:rPr lang="fr-BE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-up</a:t>
            </a: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fr-BE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Evaluation panels</a:t>
            </a: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1" y="33265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</a:rPr>
              <a:t>General Aspects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1905506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800" b="1" dirty="0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can participate in RISE?</a:t>
            </a:r>
            <a:endParaRPr lang="bg-BG" altLang="en-US" sz="2800" b="1" dirty="0" smtClean="0">
              <a:solidFill>
                <a:srgbClr val="CC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bg-BG" altLang="en-US" b="1" dirty="0" smtClean="0">
              <a:solidFill>
                <a:srgbClr val="8E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bg-BG" altLang="en-US" b="1" dirty="0" smtClean="0">
              <a:solidFill>
                <a:srgbClr val="8E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bg-BG" altLang="en-US" dirty="0" smtClean="0">
                <a:solidFill>
                  <a:srgbClr val="8E165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GB" altLang="en-US" sz="28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Countries</a:t>
            </a:r>
            <a:endParaRPr lang="bg-BG" altLang="en-US" sz="28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defRPr/>
            </a:pPr>
            <a:endParaRPr lang="bg-BG" altLang="en-US" sz="2800" dirty="0" smtClean="0">
              <a:solidFill>
                <a:srgbClr val="8E165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nationalities</a:t>
            </a:r>
            <a:endParaRPr lang="bg-BG" altLang="en-US" sz="2800" kern="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endParaRPr lang="bg-BG" altLang="en-US" sz="2800" dirty="0" smtClean="0">
              <a:solidFill>
                <a:srgbClr val="8E165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buClr>
                <a:srgbClr val="8E165D"/>
              </a:buClr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institutions </a:t>
            </a:r>
            <a:r>
              <a:rPr lang="en-GB" altLang="en-US" sz="28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fulfilling the requirements of the Horizon 2020 Rules for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79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Countries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for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funding</a:t>
            </a:r>
            <a:endParaRPr lang="bg-BG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700808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 Member States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Overseas Countries and Territories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linked to the MS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(As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efined on page 3 of General Annex A to the Horizon 2020 Work Programme 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Horizon 2020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Associated Countries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(In principle, the same as FP7, but subject to the adoption of the association agreements)</a:t>
            </a:r>
          </a:p>
          <a:p>
            <a:pPr algn="l" eaLnBrk="1" hangingPunct="1">
              <a:spcBef>
                <a:spcPts val="3000"/>
              </a:spcBef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Third Countries listed</a:t>
            </a:r>
          </a:p>
          <a:p>
            <a:pPr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(On page 3 of </a:t>
            </a: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General Annex A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to the Horizon 2020 Work Programme 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>
              <a:spcBef>
                <a:spcPts val="1800"/>
              </a:spcBef>
            </a:pPr>
            <a:endParaRPr lang="en-GB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Institutions</a:t>
            </a:r>
            <a:endParaRPr lang="bg-BG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12775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GB" alt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 Sector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Higher education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establishments (public or private)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Non-profit research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organizations (public or private)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European interest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organizations (CERN, EMBL,…)</a:t>
            </a:r>
          </a:p>
          <a:p>
            <a:pPr marL="342900" indent="-342900" algn="l">
              <a:spcBef>
                <a:spcPts val="2400"/>
              </a:spcBef>
            </a:pPr>
            <a:r>
              <a:rPr lang="en-GB" altLang="en-US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Non-Academic Sector</a:t>
            </a: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All other organizations by default (SMEs, multinationals, NGOs, museums, etc.).</a:t>
            </a:r>
            <a:endParaRPr lang="bg-BG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9138" lvl="1" indent="-285750" algn="l">
              <a:spcBef>
                <a:spcPct val="20000"/>
              </a:spcBef>
              <a:buClr>
                <a:srgbClr val="0F5494"/>
              </a:buClr>
            </a:pPr>
            <a:endParaRPr lang="en-GB" alt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6612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All actors are classified in one of the two sectors on the basis of a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validated Participant Identification Code (PIC)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via URF (Horizon 2020 Rules for Participation).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34076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Institutions</a:t>
            </a:r>
            <a:endParaRPr lang="bg-BG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80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endParaRPr lang="bg-BG" altLang="en-US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Beneficiaries</a:t>
            </a:r>
            <a:r>
              <a:rPr lang="en-GB" alt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are established in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MS/AC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Declaration of Honour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Grant Agreement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responsible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for the </a:t>
            </a: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execution of the programme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laim</a:t>
            </a:r>
            <a:r>
              <a:rPr lang="en-GB" altLang="en-US" dirty="0" smtClean="0">
                <a:solidFill>
                  <a:srgbClr val="99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bg-BG" altLang="en-US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5338" lvl="1" indent="-342900" algn="l" eaLnBrk="1" hangingPunct="1">
              <a:buClr>
                <a:srgbClr val="0F5494"/>
              </a:buClr>
              <a:defRPr/>
            </a:pPr>
            <a:endParaRPr lang="bg-BG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l" eaLnBrk="1" hangingPunct="1">
              <a:buClr>
                <a:srgbClr val="0F5494"/>
              </a:buClr>
              <a:buFontTx/>
              <a:buNone/>
              <a:defRPr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Partner Organisations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are established in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TC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letter of commitment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included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in the proposal</a:t>
            </a:r>
          </a:p>
          <a:p>
            <a:pPr marL="795338" lvl="1" indent="-342900" algn="l" eaLnBrk="1" hangingPunct="1">
              <a:buClr>
                <a:srgbClr val="0F5494"/>
              </a:buClr>
              <a:buFontTx/>
              <a:buChar char="-"/>
              <a:defRPr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sign the Grant Agreement and do </a:t>
            </a:r>
            <a:r>
              <a:rPr lang="en-GB" alt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claim costs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56"/>
            <a:ext cx="3732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Minimum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participation</a:t>
            </a:r>
            <a:endParaRPr lang="bg-BG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556793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eaLnBrk="1" hangingPunct="1">
              <a:buClr>
                <a:schemeClr val="bg1"/>
              </a:buClr>
              <a:buFontTx/>
              <a:buNone/>
              <a:defRPr/>
            </a:pPr>
            <a:endParaRPr lang="bg-BG" altLang="en-US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At least </a:t>
            </a:r>
            <a:r>
              <a:rPr lang="en-GB" altLang="en-US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independent participants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altLang="en-US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different countries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eaLnBrk="1" hangingPunct="1">
              <a:buFontTx/>
              <a:buChar char="-"/>
            </a:pPr>
            <a:r>
              <a:rPr lang="fr-BE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practice, 2 possible </a:t>
            </a:r>
            <a:r>
              <a:rPr lang="fr-BE" altLang="en-US" b="1" u="sng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fr-BE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r>
              <a:rPr lang="bg-BG" altLang="en-US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fr-BE" altLang="en-US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Tx/>
              <a:buChar char="-"/>
            </a:pPr>
            <a:endParaRPr lang="fr-BE" altLang="en-US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79388" y="3789040"/>
            <a:ext cx="8137525" cy="864096"/>
            <a:chOff x="539552" y="2348880"/>
            <a:chExt cx="8136904" cy="932483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539552" y="2348880"/>
              <a:ext cx="8136904" cy="8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at least 2 MS/AC and 1 TC</a:t>
              </a:r>
            </a:p>
            <a:p>
              <a:pPr algn="just"/>
              <a:endParaRPr lang="fr-BE" alt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231"/>
            <p:cNvSpPr txBox="1">
              <a:spLocks noChangeArrowheads="1"/>
            </p:cNvSpPr>
            <p:nvPr/>
          </p:nvSpPr>
          <p:spPr bwMode="auto">
            <a:xfrm>
              <a:off x="994409" y="2861118"/>
              <a:ext cx="907387" cy="338629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/>
                </a:rPr>
                <a:t>MS/AC 1</a:t>
              </a:r>
            </a:p>
          </p:txBody>
        </p:sp>
        <p:sp>
          <p:nvSpPr>
            <p:cNvPr id="14" name="TextBox 251"/>
            <p:cNvSpPr txBox="1">
              <a:spLocks noChangeArrowheads="1"/>
            </p:cNvSpPr>
            <p:nvPr/>
          </p:nvSpPr>
          <p:spPr bwMode="auto">
            <a:xfrm>
              <a:off x="2469223" y="2861118"/>
              <a:ext cx="935538" cy="338629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/>
                </a:rPr>
                <a:t>MS/AC 2</a:t>
              </a:r>
            </a:p>
          </p:txBody>
        </p:sp>
        <p:sp>
          <p:nvSpPr>
            <p:cNvPr id="15" name="TextBox 181"/>
            <p:cNvSpPr txBox="1">
              <a:spLocks noChangeArrowheads="1"/>
            </p:cNvSpPr>
            <p:nvPr/>
          </p:nvSpPr>
          <p:spPr bwMode="auto">
            <a:xfrm>
              <a:off x="4068143" y="2861118"/>
              <a:ext cx="503857" cy="338629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prstClr val="white"/>
                  </a:solidFill>
                  <a:latin typeface="Calibri" pitchFamily="34" charset="0"/>
                </a:rPr>
                <a:t>TC</a:t>
              </a:r>
            </a:p>
          </p:txBody>
        </p:sp>
        <p:sp>
          <p:nvSpPr>
            <p:cNvPr id="16" name="Text Placeholder 4"/>
            <p:cNvSpPr txBox="1">
              <a:spLocks/>
            </p:cNvSpPr>
            <p:nvPr/>
          </p:nvSpPr>
          <p:spPr bwMode="auto">
            <a:xfrm>
              <a:off x="1990725" y="2781300"/>
              <a:ext cx="3524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FF"/>
                </a:buClr>
                <a:tabLst>
                  <a:tab pos="1343025" algn="l"/>
                </a:tabLst>
              </a:pPr>
              <a:r>
                <a:rPr lang="fr-BE" altLang="en-US" sz="2800" b="1">
                  <a:latin typeface="Calibri" pitchFamily="34" charset="0"/>
                </a:rPr>
                <a:t>+</a:t>
              </a:r>
              <a:endParaRPr lang="fr-BE" altLang="en-US" sz="2800">
                <a:latin typeface="Calibri" pitchFamily="34" charset="0"/>
              </a:endParaRPr>
            </a:p>
          </p:txBody>
        </p:sp>
        <p:sp>
          <p:nvSpPr>
            <p:cNvPr id="17" name="Text Placeholder 4"/>
            <p:cNvSpPr txBox="1">
              <a:spLocks/>
            </p:cNvSpPr>
            <p:nvPr/>
          </p:nvSpPr>
          <p:spPr bwMode="auto">
            <a:xfrm>
              <a:off x="3562350" y="2781300"/>
              <a:ext cx="3524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FF"/>
                </a:buClr>
                <a:tabLst>
                  <a:tab pos="1343025" algn="l"/>
                </a:tabLst>
              </a:pPr>
              <a:r>
                <a:rPr lang="fr-BE" altLang="en-US" sz="2800" b="1">
                  <a:latin typeface="Calibri" pitchFamily="34" charset="0"/>
                </a:rPr>
                <a:t>+</a:t>
              </a:r>
              <a:endParaRPr lang="fr-BE" altLang="en-US" sz="2800">
                <a:latin typeface="Calibri" pitchFamily="34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46050" y="2924174"/>
            <a:ext cx="7594302" cy="3933825"/>
            <a:chOff x="146087" y="2924944"/>
            <a:chExt cx="7593684" cy="2591619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572071" y="2924944"/>
              <a:ext cx="4071937" cy="2591619"/>
              <a:chOff x="2352499" y="3760232"/>
              <a:chExt cx="4073151" cy="2428112"/>
            </a:xfrm>
          </p:grpSpPr>
          <p:sp>
            <p:nvSpPr>
              <p:cNvPr id="22" name="TextBox 235"/>
              <p:cNvSpPr txBox="1">
                <a:spLocks noChangeArrowheads="1"/>
              </p:cNvSpPr>
              <p:nvPr/>
            </p:nvSpPr>
            <p:spPr bwMode="auto">
              <a:xfrm>
                <a:off x="2352499" y="5840461"/>
                <a:ext cx="1081579" cy="338554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Academic</a:t>
                </a:r>
              </a:p>
            </p:txBody>
          </p:sp>
          <p:sp>
            <p:nvSpPr>
              <p:cNvPr id="23" name="TextBox 234"/>
              <p:cNvSpPr txBox="1">
                <a:spLocks noChangeArrowheads="1"/>
              </p:cNvSpPr>
              <p:nvPr/>
            </p:nvSpPr>
            <p:spPr bwMode="auto">
              <a:xfrm>
                <a:off x="3676683" y="5849790"/>
                <a:ext cx="1410972" cy="338554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Non-Academic</a:t>
                </a:r>
              </a:p>
            </p:txBody>
          </p:sp>
          <p:sp>
            <p:nvSpPr>
              <p:cNvPr id="24" name="TextBox 231"/>
              <p:cNvSpPr txBox="1">
                <a:spLocks noChangeArrowheads="1"/>
              </p:cNvSpPr>
              <p:nvPr/>
            </p:nvSpPr>
            <p:spPr bwMode="auto">
              <a:xfrm>
                <a:off x="2439599" y="5421078"/>
                <a:ext cx="907381" cy="33855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1</a:t>
                </a:r>
              </a:p>
            </p:txBody>
          </p:sp>
          <p:sp>
            <p:nvSpPr>
              <p:cNvPr id="25" name="TextBox 251"/>
              <p:cNvSpPr txBox="1">
                <a:spLocks noChangeArrowheads="1"/>
              </p:cNvSpPr>
              <p:nvPr/>
            </p:nvSpPr>
            <p:spPr bwMode="auto">
              <a:xfrm>
                <a:off x="3914403" y="5421078"/>
                <a:ext cx="935532" cy="338554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2</a:t>
                </a:r>
              </a:p>
            </p:txBody>
          </p:sp>
          <p:sp>
            <p:nvSpPr>
              <p:cNvPr id="26" name="Text Placeholder 4"/>
              <p:cNvSpPr txBox="1">
                <a:spLocks/>
              </p:cNvSpPr>
              <p:nvPr/>
            </p:nvSpPr>
            <p:spPr bwMode="auto">
              <a:xfrm>
                <a:off x="3436938" y="5340350"/>
                <a:ext cx="352425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FF"/>
                  </a:buClr>
                  <a:tabLst>
                    <a:tab pos="1343025" algn="l"/>
                  </a:tabLst>
                </a:pPr>
                <a:r>
                  <a:rPr lang="fr-BE" altLang="en-US" sz="2800" b="1">
                    <a:latin typeface="Calibri" pitchFamily="34" charset="0"/>
                  </a:rPr>
                  <a:t>+</a:t>
                </a:r>
                <a:endParaRPr lang="fr-BE" altLang="en-US" sz="2800">
                  <a:latin typeface="Calibri" pitchFamily="34" charset="0"/>
                </a:endParaRPr>
              </a:p>
            </p:txBody>
          </p:sp>
          <p:sp>
            <p:nvSpPr>
              <p:cNvPr id="27" name="Text Placeholder 4"/>
              <p:cNvSpPr txBox="1">
                <a:spLocks/>
              </p:cNvSpPr>
              <p:nvPr/>
            </p:nvSpPr>
            <p:spPr bwMode="auto">
              <a:xfrm>
                <a:off x="5006975" y="5340350"/>
                <a:ext cx="352425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FF"/>
                  </a:buClr>
                  <a:tabLst>
                    <a:tab pos="1343025" algn="l"/>
                  </a:tabLst>
                </a:pPr>
                <a:r>
                  <a:rPr lang="fr-BE" altLang="en-US" sz="2800" b="1">
                    <a:latin typeface="Calibri" pitchFamily="34" charset="0"/>
                  </a:rPr>
                  <a:t>+</a:t>
                </a:r>
                <a:endParaRPr lang="fr-BE" altLang="en-US" sz="2800">
                  <a:latin typeface="Calibri" pitchFamily="34" charset="0"/>
                </a:endParaRPr>
              </a:p>
            </p:txBody>
          </p:sp>
          <p:sp>
            <p:nvSpPr>
              <p:cNvPr id="28" name="TextBox 253"/>
              <p:cNvSpPr txBox="1">
                <a:spLocks noChangeArrowheads="1"/>
              </p:cNvSpPr>
              <p:nvPr/>
            </p:nvSpPr>
            <p:spPr bwMode="auto">
              <a:xfrm>
                <a:off x="5513312" y="5421077"/>
                <a:ext cx="912338" cy="33855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kern="0" dirty="0" smtClean="0">
                    <a:solidFill>
                      <a:prstClr val="white"/>
                    </a:solidFill>
                    <a:latin typeface="Calibri"/>
                  </a:rPr>
                  <a:t>MS/AC 3</a:t>
                </a:r>
              </a:p>
            </p:txBody>
          </p:sp>
          <p:sp>
            <p:nvSpPr>
              <p:cNvPr id="29" name="TextBox 2"/>
              <p:cNvSpPr txBox="1">
                <a:spLocks noChangeArrowheads="1"/>
              </p:cNvSpPr>
              <p:nvPr/>
            </p:nvSpPr>
            <p:spPr bwMode="auto">
              <a:xfrm>
                <a:off x="2771274" y="3760232"/>
                <a:ext cx="90226" cy="461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BE" altLang="en-US">
                  <a:solidFill>
                    <a:srgbClr val="004386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146087" y="4016552"/>
              <a:ext cx="7593684" cy="75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g-BG" altLang="en-US" i="1" dirty="0" smtClean="0">
                  <a:latin typeface="Calibri" pitchFamily="34" charset="0"/>
                </a:rPr>
                <a:t>                       </a:t>
              </a:r>
              <a:r>
                <a:rPr lang="fr-BE" altLang="en-US" b="1" i="1" dirty="0" smtClean="0">
                  <a:solidFill>
                    <a:srgbClr val="C00000"/>
                  </a:solidFill>
                  <a:latin typeface="Calibri" pitchFamily="34" charset="0"/>
                </a:rPr>
                <a:t>Or</a:t>
              </a:r>
              <a:endParaRPr lang="fr-BE" altLang="en-US" b="1" i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algn="just"/>
              <a:r>
                <a:rPr lang="fr-BE" altLang="en-US" sz="2000" b="1" i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If all in MS/AC</a:t>
              </a:r>
              <a:r>
                <a:rPr lang="en-GB" altLang="en-US" sz="2000" dirty="0">
                  <a:solidFill>
                    <a:srgbClr val="00438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: at least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academic </a:t>
              </a:r>
              <a:r>
                <a:rPr lang="en-GB" altLang="en-US" sz="2000" dirty="0">
                  <a:solidFill>
                    <a:srgbClr val="00438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r>
                <a:rPr lang="en-GB" altLang="en-US" sz="2000" b="1" dirty="0">
                  <a:solidFill>
                    <a:srgbClr val="FF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non-academic</a:t>
              </a:r>
            </a:p>
            <a:p>
              <a:endParaRPr lang="en-GB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3923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fr-BE" altLang="en-US" sz="2800" b="1" dirty="0" smtClean="0">
                <a:solidFill>
                  <a:srgbClr val="F7C943"/>
                </a:solidFill>
                <a:latin typeface="Calibri" pitchFamily="34" charset="0"/>
              </a:rPr>
              <a:t> </a:t>
            </a:r>
            <a:r>
              <a:rPr lang="fr-BE" altLang="en-US" sz="2800" b="1" dirty="0" err="1" smtClean="0">
                <a:solidFill>
                  <a:srgbClr val="F7C943"/>
                </a:solidFill>
                <a:ea typeface="PMingLiU" panose="02020500000000000000" pitchFamily="18" charset="-120"/>
              </a:rPr>
              <a:t>Secondments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1772816"/>
            <a:ext cx="896448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spcAft>
                <a:spcPts val="600"/>
              </a:spcAft>
            </a:pPr>
            <a:r>
              <a:rPr lang="bg-BG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Secondments from a MS/AC organisation to a partner located in a TC;</a:t>
            </a: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</a:pP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Secondments between an </a:t>
            </a:r>
            <a:r>
              <a:rPr lang="en-GB" altLang="en-US" sz="25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en-GB" altLang="en-US" sz="25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organisation in one MS/AC to a </a:t>
            </a:r>
            <a:r>
              <a:rPr lang="en-GB" altLang="en-US" sz="25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non-academic </a:t>
            </a: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organisation in another MS/AS and vice versa;</a:t>
            </a: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bg-BG" altLang="en-US" sz="2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en-GB" altLang="en-US" sz="2500" dirty="0" smtClean="0">
                <a:ea typeface="Tahoma" panose="020B0604030504040204" pitchFamily="34" charset="0"/>
                <a:cs typeface="Tahoma" panose="020B0604030504040204" pitchFamily="34" charset="0"/>
              </a:rPr>
              <a:t> Secondments from an organisation located in a TC to a MS/AC on the condition that the TC is eligible for funding, as specified in the </a:t>
            </a:r>
            <a:r>
              <a:rPr lang="en-GB" altLang="en-US" sz="25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Annex A to the Work Programme (low income countries). </a:t>
            </a: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n-GB" alt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</a:pPr>
            <a:endParaRPr lang="en-GB" altLang="en-US" dirty="0" smtClean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4544" y="548680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BE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No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t</a:t>
            </a:r>
            <a:r>
              <a:rPr lang="fr-BE" altLang="en-US" sz="2800" b="1" kern="0" dirty="0" smtClean="0">
                <a:solidFill>
                  <a:srgbClr val="F7C943"/>
                </a:solidFill>
                <a:latin typeface="Calibri" panose="020F0502020204030204" pitchFamily="34" charset="0"/>
              </a:rPr>
              <a:t> 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reimboursed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00808"/>
            <a:ext cx="91440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institutions located within the same MS/AC or the same TC;</a:t>
            </a:r>
          </a:p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two academic or between two non-academic organisations located in different MS/AC;</a:t>
            </a:r>
          </a:p>
          <a:p>
            <a:pPr marL="0" indent="0" algn="l" eaLnBrk="1" hangingPunct="1">
              <a:spcAft>
                <a:spcPts val="600"/>
              </a:spcAft>
            </a:pP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between organisations located in different TC;</a:t>
            </a:r>
          </a:p>
          <a:p>
            <a:pPr marL="0" indent="0"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Secondments to a MS/AC from organisations located in a TC not eligible for funding according to the Annex A to the Work Programme.</a:t>
            </a:r>
          </a:p>
          <a:p>
            <a:pPr marL="0" indent="0" algn="l" eaLnBrk="1" hangingPunct="1"/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 In practice, the unfunded countries are mainly: Australia, Brazil, Canada, China, India, Japan, Mexico, New Zealand, Republic of Korea, Russia, United States.</a:t>
            </a:r>
          </a:p>
          <a:p>
            <a:pPr marL="0" indent="0" eaLnBrk="1" hangingPunct="1"/>
            <a:r>
              <a:rPr lang="en-GB" altLang="en-US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188640"/>
            <a:ext cx="3635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Institutions</a:t>
            </a:r>
            <a:endParaRPr lang="bg-BG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556792"/>
            <a:ext cx="7668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g-BG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Letter of Commitment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(Guide for Applicants)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492895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Each partner organisation established in a Third Country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must include an </a:t>
            </a:r>
            <a:r>
              <a:rPr lang="en-GB" altLang="en-US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up-to-date letter of commitment</a:t>
            </a:r>
            <a:r>
              <a:rPr lang="bg-BG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altLang="en-US" sz="2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signed by its legal representative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in the proposal (section 8) to demonstrate their real and active participation in the proposed network. </a:t>
            </a:r>
          </a:p>
          <a:p>
            <a:pPr algn="l"/>
            <a:endParaRPr lang="fr-BE" altLang="en-US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In case of international organisation or entity established in a country not listed in Annex A to the Work Programme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planning secondments to MS/AC beneficiaries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financial commitment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must also be mentioned in the letter of commitment. </a:t>
            </a:r>
            <a:endParaRPr lang="en-GB" alt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80526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Beneficieries are 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required </a:t>
            </a: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to conclude a 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Consortium </a:t>
            </a:r>
            <a:r>
              <a:rPr lang="en-GB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  <a:r>
              <a:rPr lang="bg-BG" altLang="en-US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prior to the signature of the GA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AU" sz="850" i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19" y="188640"/>
            <a:ext cx="3456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altLang="en-US" sz="2800" b="1" dirty="0" err="1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olicy</a:t>
            </a:r>
            <a:r>
              <a:rPr lang="en-GB" altLang="en-US" sz="28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framework</a:t>
            </a:r>
            <a:endParaRPr lang="bg-BG" altLang="en-US" sz="2800" b="1" dirty="0" smtClean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altLang="en-US" sz="2800" b="1" u="sng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 2020</a:t>
            </a:r>
            <a:r>
              <a:rPr lang="bg-BG" altLang="en-US" sz="2800" b="1" u="sng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alt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</a:p>
        </p:txBody>
      </p:sp>
      <p:sp>
        <p:nvSpPr>
          <p:cNvPr id="1777" name="Rectangle 7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36408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7" y="2132856"/>
            <a:ext cx="3779913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4" cy="4968552"/>
          </a:xfrm>
        </p:spPr>
        <p:txBody>
          <a:bodyPr/>
          <a:lstStyle/>
          <a:p>
            <a:pPr eaLnBrk="1" hangingPunct="1">
              <a:defRPr/>
            </a:pPr>
            <a:endParaRPr lang="bg-BG" sz="2000" b="0" dirty="0" smtClean="0">
              <a:solidFill>
                <a:srgbClr val="CC00CC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altLang="en-US" sz="2400" dirty="0" smtClean="0">
              <a:solidFill>
                <a:srgbClr val="F7C943"/>
              </a:solidFill>
              <a:latin typeface="Tahoma" pitchFamily="34" charset="0"/>
              <a:ea typeface="PMingLiU" panose="02020500000000000000" pitchFamily="18" charset="-12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32656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Staff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Members</a:t>
            </a:r>
            <a:endParaRPr lang="bg-BG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1484784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defRPr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Types of </a:t>
            </a:r>
            <a:r>
              <a:rPr lang="en-GB" sz="20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members 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supporting the research and innovation activities of the project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bg-BG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2400"/>
              </a:spcBef>
              <a:defRPr/>
            </a:pPr>
            <a:endParaRPr lang="en-GB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ESR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(no PhD and &lt; 4 years experience from the 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degree which would formally entitle him or her to embark on a doctorate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(PhD or &gt; 4 years experience)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Managerial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Administrative</a:t>
            </a:r>
            <a:r>
              <a:rPr lang="en-GB" sz="2000" dirty="0" smtClean="0">
                <a:solidFill>
                  <a:srgbClr val="99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endParaRPr lang="en-GB" sz="2000" dirty="0" smtClean="0">
              <a:solidFill>
                <a:srgbClr val="9933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3038" indent="-457200" algn="l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Technical 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</a:p>
          <a:p>
            <a:pPr algn="l">
              <a:buFontTx/>
              <a:buChar char="-"/>
              <a:defRPr/>
            </a:pP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People are considered as </a:t>
            </a:r>
            <a:r>
              <a:rPr lang="en-GB" sz="2000" u="sng" kern="0" dirty="0" smtClean="0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r>
              <a:rPr lang="en-GB" sz="2000" kern="0" dirty="0" smtClean="0">
                <a:ea typeface="Tahoma" panose="020B0604030504040204" pitchFamily="34" charset="0"/>
                <a:cs typeface="Tahoma" panose="020B0604030504040204" pitchFamily="34" charset="0"/>
              </a:rPr>
              <a:t> based on applicable </a:t>
            </a:r>
            <a:r>
              <a:rPr lang="en-GB" sz="2000" u="sng" kern="0" dirty="0" smtClean="0">
                <a:ea typeface="Tahoma" panose="020B0604030504040204" pitchFamily="34" charset="0"/>
                <a:cs typeface="Tahoma" panose="020B0604030504040204" pitchFamily="34" charset="0"/>
              </a:rPr>
              <a:t>national law  </a:t>
            </a:r>
            <a:r>
              <a:rPr lang="en-GB" sz="2000" kern="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(contractual relationship)</a:t>
            </a:r>
            <a:endParaRPr lang="bg-BG" sz="2000" kern="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/>
            </a:pP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- Actively engaged in or linked to research/innovation activities for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 least 6 months prior to the first secondment</a:t>
            </a:r>
            <a:endParaRPr lang="bg-BG" altLang="en-US" sz="2000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/>
            </a:pPr>
            <a:r>
              <a:rPr lang="bg-BG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In-built </a:t>
            </a:r>
            <a:r>
              <a:rPr lang="en-GB" altLang="en-US" sz="20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return</a:t>
            </a:r>
            <a:r>
              <a:rPr lang="en-GB" alt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  <a:p>
            <a:pPr algn="l">
              <a:defRPr/>
            </a:pPr>
            <a:endParaRPr lang="en-GB" alt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l">
              <a:defRPr/>
            </a:pPr>
            <a:endParaRPr lang="en-GB" u="sng" dirty="0" smtClean="0">
              <a:solidFill>
                <a:srgbClr val="00438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Eligible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Duration</a:t>
            </a:r>
            <a:endParaRPr lang="bg-BG" sz="28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project duration is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years</a:t>
            </a: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staff </a:t>
            </a: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is seconded for a period of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to 12 months</a:t>
            </a: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altLang="en-US" b="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</a:t>
            </a:r>
            <a:r>
              <a:rPr lang="en-GB" altLang="en-US" b="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for a project is </a:t>
            </a:r>
            <a:r>
              <a:rPr lang="en-GB" altLang="en-US" b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 person months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EU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contribution</a:t>
            </a:r>
            <a:endParaRPr lang="bg-BG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72728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3528" y="1556792"/>
            <a:ext cx="864096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</a:pPr>
            <a:r>
              <a:rPr lang="en-GB" altLang="en-US" sz="32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member unit cost</a:t>
            </a:r>
            <a:r>
              <a:rPr lang="en-GB" altLang="en-US" sz="3200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can be: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aid directly to the seconded staff member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bg-BG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altLang="en-US" dirty="0" err="1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anaged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centrally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by the beneficiary according to the specific needs of the secondment.</a:t>
            </a:r>
            <a:endParaRPr lang="en-GB" altLang="en-US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Tx/>
              <a:buChar char="•"/>
              <a:tabLst>
                <a:tab pos="1343025" algn="l"/>
              </a:tabLst>
            </a:pPr>
            <a:r>
              <a:rPr lang="en-GB" alt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Detailed arrangements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for the use of the contribution may also be agreed internally between beneficiaries and partner organisations, to </a:t>
            </a:r>
            <a:r>
              <a:rPr lang="en-GB" altLang="en-US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address the specific financial needs of each secondment.</a:t>
            </a:r>
            <a:endParaRPr lang="bg-BG" dirty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76672"/>
            <a:ext cx="331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Example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s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from</a:t>
            </a:r>
            <a:r>
              <a:rPr lang="bg-BG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 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RISE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 </a:t>
            </a: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2015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5686"/>
            <a:ext cx="8064896" cy="484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1" y="47667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1844824"/>
            <a:ext cx="8229600" cy="432048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fr-BE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fr-BE" altLang="en-US" sz="3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</a:t>
            </a:r>
            <a:r>
              <a:rPr lang="fr-BE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en-US" sz="3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bg-BG" altLang="en-US" sz="3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3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Excellence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weighting; priority 1</a:t>
            </a:r>
            <a:r>
              <a:rPr lang="fr-BE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BE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weighting; priority 2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altLang="en-US" sz="320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32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weighting; priority 3</a:t>
            </a:r>
            <a:r>
              <a:rPr lang="bg-BG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n-GB" altLang="en-US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Threshold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70%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r>
              <a:rPr lang="en-GB" alt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GB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1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information (including abstract)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2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on participants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3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and Secondments tables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4</a:t>
            </a: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Ethics table</a:t>
            </a:r>
            <a:r>
              <a:rPr lang="en-GB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72817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Proposal Part A </a:t>
            </a:r>
            <a:r>
              <a:rPr lang="en-GB" alt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(see guide for applicants):</a:t>
            </a:r>
            <a:endParaRPr lang="bg-B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endParaRPr lang="en-GB" alt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1" y="1844824"/>
            <a:ext cx="9144000" cy="504056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Part B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guide for applicants):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8604448" cy="360025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780928"/>
            <a:ext cx="8820472" cy="3384376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endParaRPr lang="en-GB" alt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title" idx="4294967295"/>
          </p:nvPr>
        </p:nvSpPr>
        <p:spPr>
          <a:xfrm>
            <a:off x="0" y="1700809"/>
            <a:ext cx="9144000" cy="504055"/>
          </a:xfrm>
        </p:spPr>
        <p:txBody>
          <a:bodyPr/>
          <a:lstStyle/>
          <a:p>
            <a:pPr eaLnBrk="1" hangingPunct="1"/>
            <a:r>
              <a:rPr lang="bg-BG" altLang="en-US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bg-BG" altLang="en-US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altLang="en-US" sz="24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Secondments that </a:t>
            </a:r>
            <a:r>
              <a:rPr lang="en-GB" altLang="en-US" sz="2400" b="1" i="0" u="sng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GB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described in the</a:t>
            </a:r>
            <a:r>
              <a:rPr lang="bg-BG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400" b="1" i="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proposal:</a:t>
            </a:r>
          </a:p>
          <a:p>
            <a:pPr eaLnBrk="1" hangingPunct="1">
              <a:buFontTx/>
              <a:buChar char="-"/>
            </a:pPr>
            <a:endParaRPr lang="fr-BE" altLang="en-US" sz="1400" b="1" i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n-GB" altLang="en-US" sz="1400" b="1" i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8532440" cy="40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en-GB" altLang="en-US" sz="2800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GB" alt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5516" y="1916832"/>
            <a:ext cx="8712968" cy="4536504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bg-BG" alt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2348880"/>
            <a:ext cx="9144000" cy="450912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participating organizations</a:t>
            </a:r>
            <a:r>
              <a:rPr lang="bg-BG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bg-BG" alt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the profile of the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will be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primarily responsible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carrying out the proposed work</a:t>
            </a:r>
            <a: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Description of any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infrastructure 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any major items of </a:t>
            </a:r>
            <a:r>
              <a:rPr lang="en-GB" altLang="en-US" sz="24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equipment</a:t>
            </a:r>
            <a:r>
              <a:rPr lang="en-GB" altLang="en-US" sz="24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relevant to the proposed work</a:t>
            </a:r>
            <a: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F7C943"/>
                </a:solidFill>
                <a:ea typeface="PMingLiU" panose="02020500000000000000" pitchFamily="18" charset="-120"/>
              </a:rPr>
              <a:t>Evaluation</a:t>
            </a:r>
            <a:endParaRPr lang="en-GB" altLang="en-US" sz="2800" b="1" dirty="0">
              <a:solidFill>
                <a:srgbClr val="F7C943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1" y="1700808"/>
            <a:ext cx="9144000" cy="792088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Criteria</a:t>
            </a:r>
            <a:r>
              <a:rPr lang="en-GB" altLang="en-US" sz="28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en-US" sz="2800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capacity </a:t>
            </a:r>
            <a:r>
              <a:rPr lang="en-GB" altLang="en-US" sz="2800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03844" y="1870265"/>
            <a:ext cx="2194892" cy="384721"/>
          </a:xfrm>
          <a:prstGeom prst="rect">
            <a:avLst/>
          </a:prstGeom>
          <a:noFill/>
        </p:spPr>
        <p:txBody>
          <a:bodyPr wrap="square" rtlCol="0" anchor="b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algn="l"/>
            <a:r>
              <a:rPr lang="en-US" sz="1900" b="1" dirty="0" smtClean="0">
                <a:solidFill>
                  <a:srgbClr val="CC00CC"/>
                </a:solidFill>
              </a:rPr>
              <a:t>COFUND</a:t>
            </a:r>
            <a:endParaRPr lang="en-GB" sz="1900" b="1" dirty="0">
              <a:solidFill>
                <a:srgbClr val="CC00CC"/>
              </a:solidFill>
            </a:endParaRPr>
          </a:p>
        </p:txBody>
      </p:sp>
      <p:sp>
        <p:nvSpPr>
          <p:cNvPr id="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0" y="2257272"/>
            <a:ext cx="2915816" cy="0"/>
          </a:xfrm>
          <a:prstGeom prst="straightConnector1">
            <a:avLst/>
          </a:prstGeom>
          <a:ln w="25400" cap="rnd">
            <a:solidFill>
              <a:srgbClr val="008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11452"/>
              </p:ext>
            </p:extLst>
          </p:nvPr>
        </p:nvGraphicFramePr>
        <p:xfrm>
          <a:off x="370556" y="4873966"/>
          <a:ext cx="2712876" cy="1075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676"/>
                <a:gridCol w="781200"/>
              </a:tblGrid>
              <a:tr h="10753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costs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62930" y="4225894"/>
            <a:ext cx="5616623" cy="1939410"/>
          </a:xfrm>
          <a:prstGeom prst="roundRect">
            <a:avLst/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3844" y="4225894"/>
            <a:ext cx="3937943" cy="4514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US" sz="1800" b="1" dirty="0" smtClean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financial dimension</a:t>
            </a:r>
            <a:endParaRPr lang="en-GB" sz="1800" b="1" dirty="0" smtClean="0">
              <a:solidFill>
                <a:srgbClr val="FF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930" y="2564904"/>
            <a:ext cx="5461198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38100" h="38100"/>
            </a:sp3d>
          </a:bodyPr>
          <a:lstStyle/>
          <a:p>
            <a:pPr marL="0" lvl="1" algn="l" eaLnBrk="1" hangingPunct="1">
              <a:lnSpc>
                <a:spcPts val="22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Funding for funders: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EU/AC based </a:t>
            </a:r>
            <a:r>
              <a:rPr lang="en-GB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organisations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or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I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nternational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E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uropean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I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nterest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rganisation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s</a:t>
            </a:r>
            <a:r>
              <a:rPr lang="bg-BG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(ex.CERN)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that 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fund or manage </a:t>
            </a:r>
            <a:r>
              <a:rPr lang="en-US" sz="1600" b="1" dirty="0">
                <a:solidFill>
                  <a:srgbClr val="FF00FF"/>
                </a:solidFill>
                <a:latin typeface="Arial" charset="0"/>
                <a:cs typeface="Arial" charset="0"/>
              </a:rPr>
              <a:t>doctoral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or </a:t>
            </a:r>
            <a:r>
              <a:rPr lang="en-US" sz="1600" b="1" dirty="0">
                <a:solidFill>
                  <a:srgbClr val="FF00FF"/>
                </a:solidFill>
                <a:latin typeface="Arial" charset="0"/>
                <a:cs typeface="Arial" charset="0"/>
              </a:rPr>
              <a:t>fellowship</a:t>
            </a:r>
            <a:r>
              <a:rPr lang="en-US" sz="1600" b="1" dirty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programmes</a:t>
            </a:r>
            <a:r>
              <a:rPr lang="en-GB" sz="16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6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00192" y="1412777"/>
            <a:ext cx="2771800" cy="55553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marL="342900" lvl="1" algn="l" eaLnBrk="1" hangingPunct="1">
              <a:lnSpc>
                <a:spcPts val="2600"/>
              </a:lnSpc>
              <a:buClr>
                <a:srgbClr val="008000"/>
              </a:buClr>
              <a:buSzPct val="100000"/>
            </a:pPr>
            <a:r>
              <a:rPr lang="en-US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hr-HR" sz="1600" b="1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 smtClean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to </a:t>
            </a: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-beneficiaries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from MS/AC</a:t>
            </a: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International, national and regional </a:t>
            </a: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Private and public organizations can apply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Projects up to 5 years</a:t>
            </a: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€ 10 million funding cap per applicant per call</a:t>
            </a: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</a:pPr>
            <a:endParaRPr lang="bg-BG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Vacancies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EURAXESS</a:t>
            </a:r>
            <a:r>
              <a:rPr lang="bg-BG" sz="14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bg-BG" sz="1400" b="1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MSCAs website</a:t>
            </a:r>
            <a:endParaRPr lang="en-US" sz="14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hangingPunct="1">
              <a:lnSpc>
                <a:spcPts val="2200"/>
              </a:lnSpc>
              <a:buClr>
                <a:srgbClr val="008000"/>
              </a:buClr>
              <a:buSzPct val="100000"/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05713"/>
              </p:ext>
            </p:extLst>
          </p:nvPr>
        </p:nvGraphicFramePr>
        <p:xfrm>
          <a:off x="3176386" y="4869160"/>
          <a:ext cx="2579748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779548"/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-stage researchers</a:t>
                      </a:r>
                      <a:endParaRPr lang="en-GB" sz="1100" dirty="0">
                        <a:solidFill>
                          <a:srgbClr val="008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1855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Living allowance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Experienced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researchers</a:t>
                      </a:r>
                      <a:endParaRPr lang="en-GB" sz="1100" dirty="0">
                        <a:solidFill>
                          <a:srgbClr val="008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2625 </a:t>
                      </a:r>
                      <a:r>
                        <a:rPr lang="en-GB" sz="1400" b="1" dirty="0" smtClean="0">
                          <a:solidFill>
                            <a:srgbClr val="40404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€</a:t>
                      </a:r>
                      <a:endParaRPr lang="en-GB" sz="1400" dirty="0" smtClean="0">
                        <a:solidFill>
                          <a:srgbClr val="40404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E4B4B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 actions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7544" y="5733256"/>
            <a:ext cx="5400600" cy="10695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bg-BG" sz="1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*The living allowances are paid to the researcher per month and these amounts have to be complimented by the beneficiery</a:t>
            </a:r>
            <a:endParaRPr lang="en-GB" sz="1200" b="1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2" grpId="0" animBg="1"/>
      <p:bldP spid="23" grpId="0"/>
      <p:bldP spid="13" grpId="0" animBg="1"/>
      <p:bldP spid="14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age 13" descr="PAO:PAO_Catarina:ON GOING JOBS:UNIT:H2020:H2020_Prezi:version_02:PDFs:Horizon2020_14_10-2013_jpeg:Horizon2020_14_10-2013_LR_Page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569482" cy="18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-126032" y="1916066"/>
            <a:ext cx="8024192" cy="50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Bef>
                <a:spcPct val="60000"/>
              </a:spcBef>
            </a:pPr>
            <a:r>
              <a:rPr lang="en-GB" altLang="en-US" sz="18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GB" altLang="en-US" sz="1800" b="1" i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programme coupling research to </a:t>
            </a:r>
            <a:r>
              <a:rPr lang="en-GB" altLang="en-US" sz="1800" b="1" i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520727" y="3789040"/>
            <a:ext cx="6588224" cy="6480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 prstMaterial="matte">
            <a:bevelT w="12700" h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people’s concerns about their livelihoods, safety and environment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915816" y="4869160"/>
            <a:ext cx="636347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the EU’s global position in research, innovation and technology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2983" y="3068960"/>
            <a:ext cx="77169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eaLnBrk="1" hangingPunct="1">
              <a:spcBef>
                <a:spcPct val="60000"/>
              </a:spcBef>
              <a:buClr>
                <a:srgbClr val="008000"/>
              </a:buClr>
            </a:pPr>
            <a:r>
              <a:rPr lang="en-GB" altLang="en-US" sz="1600" b="0" dirty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Responding to the economic crisis to invest in future jobs and growth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GB" b="1" dirty="0" smtClean="0">
                <a:solidFill>
                  <a:srgbClr val="F7C943"/>
                </a:solidFill>
                <a:effectLst/>
              </a:rPr>
              <a:t>Horizon 2020</a:t>
            </a:r>
            <a:endParaRPr lang="en-GB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bg-BG" sz="2800" b="1" dirty="0" smtClean="0">
                <a:solidFill>
                  <a:srgbClr val="F7C943"/>
                </a:solidFill>
              </a:rPr>
              <a:t>Which action?</a:t>
            </a:r>
            <a:endParaRPr lang="en-GB" sz="2800" b="1" dirty="0" smtClean="0">
              <a:solidFill>
                <a:srgbClr val="F7C94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9289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021288"/>
            <a:ext cx="8676456" cy="754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>
            <a:spAutoFit/>
            <a:sp3d extrusionH="57150" prstMaterial="matte">
              <a:bevelT w="25400" h="25400"/>
            </a:sp3d>
          </a:bodyPr>
          <a:lstStyle/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endParaRPr lang="bg-BG" sz="1000" b="1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Aft>
                <a:spcPts val="1500"/>
              </a:spcAft>
              <a:buClr>
                <a:srgbClr val="008000"/>
              </a:buClr>
              <a:buSzPct val="130000"/>
            </a:pPr>
            <a:r>
              <a:rPr lang="en-GB" sz="1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http://ec.europa.eu/research/mariecurieactions/media-library/documentation/publications/index_en.htm</a:t>
            </a:r>
            <a:endParaRPr lang="en-GB" sz="1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060848"/>
            <a:ext cx="90846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/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fr-BE" sz="2000" dirty="0">
                <a:solidFill>
                  <a:srgbClr val="00438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65.000 researchers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supported, including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25.000 PhD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candidates</a:t>
            </a:r>
          </a:p>
          <a:p>
            <a:pPr marL="468000" lvl="2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200.000 scientific publications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high impact peer-reviewed journals 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1.500 patent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applications 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 spin-offs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</a:p>
          <a:p>
            <a:pPr marL="468000" indent="-4680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endParaRPr lang="en-GB" sz="200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indent="-468000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350-400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GB" sz="2000" dirty="0">
                <a:solidFill>
                  <a:srgbClr val="FF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GB" sz="2000" dirty="0">
                <a:solidFill>
                  <a:srgbClr val="3A9C4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regional/national/international 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level targeting international and </a:t>
            </a:r>
            <a:r>
              <a:rPr lang="en-GB" sz="2000" dirty="0" err="1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intersectoral</a:t>
            </a:r>
            <a:r>
              <a:rPr lang="en-GB" sz="200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training, and career development of R&amp;I staff </a:t>
            </a: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7236296" y="13055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isometricOffAxis2Left">
                <a:rot lat="1080000" lon="1200000" rev="0"/>
              </a:camera>
              <a:lightRig rig="sof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4518" y="261789"/>
            <a:ext cx="31678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FFC000"/>
                </a:solidFill>
              </a:rPr>
              <a:t>MSCA</a:t>
            </a:r>
            <a:r>
              <a:rPr lang="bg-BG" sz="2800" b="1" dirty="0" smtClean="0">
                <a:solidFill>
                  <a:srgbClr val="FFC000"/>
                </a:solidFill>
              </a:rPr>
              <a:t>s</a:t>
            </a:r>
            <a:r>
              <a:rPr lang="en-GB" sz="2800" b="1" dirty="0" smtClean="0">
                <a:solidFill>
                  <a:srgbClr val="FFC000"/>
                </a:solidFill>
              </a:rPr>
              <a:t> </a:t>
            </a:r>
            <a:endParaRPr lang="en-GB" sz="2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</a:rPr>
              <a:t>Expected impact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7584" y="1844824"/>
            <a:ext cx="7200800" cy="0"/>
          </a:xfrm>
          <a:prstGeom prst="straightConnector1">
            <a:avLst/>
          </a:prstGeom>
          <a:ln w="50800" cap="rnd">
            <a:solidFill>
              <a:srgbClr val="FF00FF"/>
            </a:solidFill>
            <a:tailEnd type="arrow"/>
          </a:ln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395536" y="1305580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isometricOffAxis2Left">
                <a:rot lat="1080000" lon="1200000" rev="0"/>
              </a:camera>
              <a:lightRig rig="sof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/>
          </p:cNvSpPr>
          <p:nvPr/>
        </p:nvSpPr>
        <p:spPr bwMode="auto">
          <a:xfrm>
            <a:off x="445021" y="2420888"/>
            <a:ext cx="8229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altLang="en-US" sz="2000" b="1" u="sng" dirty="0">
              <a:latin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endParaRPr lang="en-GB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772816"/>
            <a:ext cx="568863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bg-BG" sz="2300" b="1" dirty="0" smtClean="0"/>
              <a:t>MSCAs calls deadline 2016-2017</a:t>
            </a:r>
            <a:endParaRPr lang="bg-BG" sz="2300" dirty="0" smtClean="0"/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fr-BE" sz="2000" b="1" dirty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3303"/>
              </p:ext>
            </p:extLst>
          </p:nvPr>
        </p:nvGraphicFramePr>
        <p:xfrm>
          <a:off x="251521" y="2276872"/>
          <a:ext cx="8568951" cy="4392488"/>
        </p:xfrm>
        <a:graphic>
          <a:graphicData uri="http://schemas.openxmlformats.org/drawingml/2006/table">
            <a:tbl>
              <a:tblPr/>
              <a:tblGrid>
                <a:gridCol w="2855697"/>
                <a:gridCol w="2856627"/>
                <a:gridCol w="2856627"/>
              </a:tblGrid>
              <a:tr h="91164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Innovative Training Networks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(ITN)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15/10/2015 </a:t>
                      </a:r>
                      <a:r>
                        <a:rPr lang="bg-BG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12/01/2016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15/09/2016- 10/01/2017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430.00 million  EUR</a:t>
                      </a: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8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Fellowships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(IF)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12/04/2016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14/09/2016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11/04/2017- 14/09/2017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218.5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248.00 million EUR</a:t>
                      </a: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4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 and Innovation Staff Exchange</a:t>
                      </a:r>
                      <a:r>
                        <a:rPr lang="bg-BG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(RISE)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08/12/2015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28/04/2016 </a:t>
                      </a:r>
                      <a:r>
                        <a:rPr lang="bg-BG" sz="1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(open)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01/12/2016- 05/04/2017</a:t>
                      </a:r>
                      <a:endParaRPr lang="bg-BG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million 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51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Co-funding of regional, national &amp; international programmes</a:t>
                      </a:r>
                      <a:r>
                        <a:rPr lang="bg-BG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(COFUND)</a:t>
                      </a:r>
                      <a:endParaRPr lang="bg-BG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14/04/2016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29/09/2016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05/04/2017- 28/09/2017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</a:t>
                      </a:r>
                      <a:r>
                        <a:rPr lang="bg-BG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 </a:t>
                      </a:r>
                      <a:r>
                        <a:rPr lang="bg-BG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 million EUR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/>
          </p:cNvSpPr>
          <p:nvPr/>
        </p:nvSpPr>
        <p:spPr bwMode="auto">
          <a:xfrm>
            <a:off x="445021" y="2420888"/>
            <a:ext cx="8229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 prstMaterial="matte">
              <a:bevelT w="25400" h="25400"/>
            </a:sp3d>
          </a:bodyPr>
          <a:lstStyle>
            <a:lvl1pPr marL="342900" indent="-3429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GB" altLang="en-US" sz="2000" b="1" dirty="0">
                <a:solidFill>
                  <a:srgbClr val="FF00FF"/>
                </a:solidFill>
              </a:rPr>
              <a:t>Marie </a:t>
            </a:r>
            <a:r>
              <a:rPr lang="en-GB" altLang="en-US" sz="2000" b="1" dirty="0" err="1" smtClean="0">
                <a:solidFill>
                  <a:srgbClr val="FF00FF"/>
                </a:solidFill>
              </a:rPr>
              <a:t>Skłodowska</a:t>
            </a:r>
            <a:r>
              <a:rPr lang="en-GB" altLang="en-US" sz="2000" b="1" dirty="0" smtClean="0">
                <a:solidFill>
                  <a:srgbClr val="FF00FF"/>
                </a:solidFill>
              </a:rPr>
              <a:t>-Curie Actions </a:t>
            </a:r>
            <a:r>
              <a:rPr lang="en-GB" altLang="en-US" sz="2000" b="1" dirty="0">
                <a:solidFill>
                  <a:srgbClr val="FF00FF"/>
                </a:solidFill>
              </a:rPr>
              <a:t>Website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ec.europa.eu/msca</a:t>
            </a:r>
            <a:r>
              <a:rPr lang="en-US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altLang="en-US" sz="2000" b="1" dirty="0" err="1" smtClean="0">
                <a:solidFill>
                  <a:srgbClr val="FF00FF"/>
                </a:solidFill>
              </a:rPr>
              <a:t>Horizon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>
                <a:solidFill>
                  <a:srgbClr val="FF00FF"/>
                </a:solidFill>
              </a:rPr>
              <a:t>2020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http://ec.europa.eu/programmes/horizon2020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de-DE" altLang="en-US" sz="2000" b="1" dirty="0" err="1" smtClean="0">
                <a:solidFill>
                  <a:srgbClr val="FF00FF"/>
                </a:solidFill>
              </a:rPr>
              <a:t>Participant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>
                <a:solidFill>
                  <a:srgbClr val="FF00FF"/>
                </a:solidFill>
              </a:rPr>
              <a:t>Portal (</a:t>
            </a:r>
            <a:r>
              <a:rPr lang="de-DE" altLang="en-US" sz="2000" b="1" dirty="0" err="1">
                <a:solidFill>
                  <a:srgbClr val="FF00FF"/>
                </a:solidFill>
              </a:rPr>
              <a:t>applications</a:t>
            </a:r>
            <a:r>
              <a:rPr lang="de-DE" altLang="en-US" sz="2000" b="1" dirty="0">
                <a:solidFill>
                  <a:srgbClr val="FF00FF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http://ec.europa.eu/research/participants/portal 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de-DE" altLang="en-US" sz="2000" b="1" dirty="0" smtClean="0">
                <a:solidFill>
                  <a:srgbClr val="FF00FF"/>
                </a:solidFill>
              </a:rPr>
              <a:t>Marie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Skłodowska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-Curie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Alumni</a:t>
            </a:r>
            <a:r>
              <a:rPr lang="de-DE" altLang="en-US" sz="2000" b="1" dirty="0" smtClean="0">
                <a:solidFill>
                  <a:srgbClr val="FF00FF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FF00FF"/>
                </a:solidFill>
              </a:rPr>
              <a:t>Association</a:t>
            </a:r>
            <a:endParaRPr lang="de-DE" altLang="en-US" sz="2000" b="1" dirty="0">
              <a:solidFill>
                <a:srgbClr val="FF00FF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GB" alt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n-GB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www.mariecuriealumni.eu</a:t>
            </a:r>
            <a:r>
              <a:rPr lang="en-GB" alt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2000" b="1" u="sng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fr-BE" altLang="en-US" sz="2000" dirty="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18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16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fr-BE" altLang="en-US" sz="2000" b="1" u="sng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altLang="en-US" sz="2000" b="1" u="sng" dirty="0">
              <a:latin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404664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The next steps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772816"/>
            <a:ext cx="590465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b="1" dirty="0" err="1">
                <a:solidFill>
                  <a:srgbClr val="FF00FF"/>
                </a:solidFill>
                <a:ea typeface="ＭＳ Ｐゴシック" pitchFamily="34" charset="-128"/>
              </a:rPr>
              <a:t>Where</a:t>
            </a:r>
            <a:r>
              <a:rPr lang="fr-BE" b="1" dirty="0">
                <a:solidFill>
                  <a:srgbClr val="FF00FF"/>
                </a:solidFill>
                <a:ea typeface="ＭＳ Ｐゴシック" pitchFamily="34" charset="-128"/>
              </a:rPr>
              <a:t> to </a:t>
            </a:r>
            <a:r>
              <a:rPr lang="fr-BE" b="1" dirty="0" err="1">
                <a:solidFill>
                  <a:srgbClr val="FF00FF"/>
                </a:solidFill>
                <a:ea typeface="ＭＳ Ｐゴシック" pitchFamily="34" charset="-128"/>
              </a:rPr>
              <a:t>get</a:t>
            </a:r>
            <a:r>
              <a:rPr lang="fr-BE" b="1" dirty="0">
                <a:solidFill>
                  <a:srgbClr val="FF00FF"/>
                </a:solidFill>
                <a:ea typeface="ＭＳ Ｐゴシック" pitchFamily="34" charset="-128"/>
              </a:rPr>
              <a:t>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9237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700808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/>
            </a:scene3d>
            <a:sp3d extrusionH="57150" prstMaterial="matte">
              <a:bevelT w="25400" h="25400"/>
            </a:sp3d>
          </a:bodyPr>
          <a:lstStyle/>
          <a:p>
            <a:pPr marL="0" lvl="2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en-GB" sz="1800" b="0" dirty="0" smtClean="0">
              <a:solidFill>
                <a:srgbClr val="004386"/>
              </a:solidFill>
              <a:ea typeface="ＭＳ Ｐゴシック" pitchFamily="34" charset="-128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en-GB" altLang="en-US" sz="2000" b="1" u="sng" dirty="0" smtClean="0">
                <a:solidFill>
                  <a:srgbClr val="FF00FF"/>
                </a:solidFill>
                <a:ea typeface="ＭＳ Ｐゴシック" pitchFamily="34" charset="-128"/>
              </a:rPr>
              <a:t>For further questions </a:t>
            </a: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on MSCA send a message to </a:t>
            </a:r>
            <a:b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</a:b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the Research Enquiry Service: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sz="1800" b="1" dirty="0">
                <a:latin typeface="+mn-lt"/>
                <a:hlinkClick r:id="rId3"/>
              </a:rPr>
              <a:t>http://</a:t>
            </a:r>
            <a:r>
              <a:rPr lang="fr-BE" sz="1800" b="1" dirty="0" smtClean="0">
                <a:latin typeface="+mn-lt"/>
                <a:hlinkClick r:id="rId3"/>
              </a:rPr>
              <a:t>ec.europa.eu/research/index.cfm?pg=enquiries</a:t>
            </a:r>
            <a:endParaRPr lang="fr-BE" sz="1800" b="1" dirty="0" smtClean="0"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bg-BG" sz="1800" b="1" dirty="0" smtClean="0"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National </a:t>
            </a:r>
            <a:r>
              <a:rPr lang="bg-BG" sz="1800" b="1" dirty="0" err="1" smtClean="0">
                <a:solidFill>
                  <a:srgbClr val="FF0000"/>
                </a:solidFill>
                <a:latin typeface="+mn-lt"/>
              </a:rPr>
              <a:t>Constact</a:t>
            </a:r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bg-BG" sz="1800" b="1" dirty="0" err="1" smtClean="0">
                <a:solidFill>
                  <a:srgbClr val="FF0000"/>
                </a:solidFill>
                <a:latin typeface="+mn-lt"/>
              </a:rPr>
              <a:t>Ponts</a:t>
            </a:r>
            <a:endParaRPr lang="fr-BE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endParaRPr lang="fr-BE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defRPr/>
            </a:pPr>
            <a:r>
              <a:rPr lang="fr-BE" sz="1800" b="1" dirty="0" smtClean="0">
                <a:latin typeface="+mn-lt"/>
              </a:rPr>
              <a:t> </a:t>
            </a:r>
            <a:r>
              <a:rPr lang="en-GB" altLang="en-US" sz="2000" b="1" dirty="0" smtClean="0">
                <a:solidFill>
                  <a:srgbClr val="FF00FF"/>
                </a:solidFill>
                <a:ea typeface="ＭＳ Ｐゴシック" pitchFamily="34" charset="-128"/>
              </a:rPr>
              <a:t>For help with Intellectual Property Rights (IPR):</a:t>
            </a:r>
          </a:p>
          <a:p>
            <a:r>
              <a:rPr lang="fr-BE" sz="1800" b="1" dirty="0">
                <a:latin typeface="+mn-lt"/>
                <a:hlinkClick r:id="rId3"/>
              </a:rPr>
              <a:t>http://</a:t>
            </a:r>
            <a:r>
              <a:rPr lang="fr-BE" sz="1800" b="1" dirty="0" smtClean="0">
                <a:latin typeface="+mn-lt"/>
                <a:hlinkClick r:id="rId3"/>
              </a:rPr>
              <a:t>ec.europa.eu/research/index.cfm?pg=enquiries</a:t>
            </a:r>
            <a:endParaRPr lang="bg-BG" sz="1800" b="1" dirty="0" smtClean="0">
              <a:latin typeface="+mn-lt"/>
            </a:endParaRPr>
          </a:p>
          <a:p>
            <a:endParaRPr lang="bg-BG" sz="1800" b="1" dirty="0" smtClean="0">
              <a:latin typeface="+mn-lt"/>
            </a:endParaRPr>
          </a:p>
          <a:p>
            <a:endParaRPr lang="bg-BG" sz="1800" b="1" dirty="0" smtClean="0">
              <a:latin typeface="+mn-lt"/>
            </a:endParaRPr>
          </a:p>
          <a:p>
            <a:r>
              <a:rPr lang="bg-BG" sz="2200" b="1" dirty="0" smtClean="0">
                <a:solidFill>
                  <a:srgbClr val="FF0000"/>
                </a:solidFill>
                <a:latin typeface="+mn-lt"/>
              </a:rPr>
              <a:t>THANK YOU!</a:t>
            </a:r>
            <a:endParaRPr lang="fr-BE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4046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The next steps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93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808913" y="4852988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defTabSz="449263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19" name="AutoShape 4"/>
          <p:cNvSpPr>
            <a:spLocks noChangeAspect="1" noChangeArrowheads="1"/>
          </p:cNvSpPr>
          <p:nvPr/>
        </p:nvSpPr>
        <p:spPr bwMode="auto">
          <a:xfrm>
            <a:off x="898525" y="709613"/>
            <a:ext cx="727868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115616" y="908721"/>
            <a:ext cx="6964759" cy="528491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66667"/>
                  <a:invGamma/>
                </a:srgbClr>
              </a:gs>
              <a:gs pos="50000">
                <a:srgbClr val="99CCFF">
                  <a:alpha val="10001"/>
                </a:srgbClr>
              </a:gs>
              <a:gs pos="100000">
                <a:srgbClr val="99CC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7600" dirty="0">
              <a:solidFill>
                <a:srgbClr val="FFD624"/>
              </a:solidFill>
            </a:endParaRP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1838325" y="2132856"/>
            <a:ext cx="2546350" cy="1064369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 dirty="0">
              <a:solidFill>
                <a:srgbClr val="FFD624"/>
              </a:solidFill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4625975" y="2132856"/>
            <a:ext cx="2814638" cy="1064369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2833688" y="3212977"/>
            <a:ext cx="3600450" cy="2217862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600" b="1" dirty="0">
              <a:solidFill>
                <a:srgbClr val="FFD624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22800" y="2420888"/>
            <a:ext cx="2687638" cy="912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147" tIns="40074" rIns="80147" bIns="40074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1800" dirty="0">
                <a:solidFill>
                  <a:srgbClr val="0F5494"/>
                </a:solidFill>
                <a:latin typeface="Arial" charset="0"/>
                <a:ea typeface="MS PGothic" pitchFamily="34" charset="-128"/>
              </a:rPr>
              <a:t>Industrial </a:t>
            </a:r>
            <a:r>
              <a:rPr lang="en-GB" sz="1800" dirty="0" smtClean="0">
                <a:solidFill>
                  <a:srgbClr val="0F5494"/>
                </a:solidFill>
                <a:latin typeface="Arial" charset="0"/>
                <a:ea typeface="MS PGothic" pitchFamily="34" charset="-128"/>
              </a:rPr>
              <a:t>Leadership</a:t>
            </a:r>
            <a:endParaRPr lang="en-GB" sz="1800" dirty="0">
              <a:solidFill>
                <a:srgbClr val="0F5494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984500" y="3356992"/>
            <a:ext cx="3449638" cy="1984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b="1" dirty="0">
                <a:latin typeface="Arial" pitchFamily="34" charset="0"/>
                <a:ea typeface="MS PGothic" pitchFamily="34" charset="-128"/>
              </a:rPr>
              <a:t>Excellent Science</a:t>
            </a:r>
          </a:p>
          <a:p>
            <a:pPr marL="158750" indent="-158750" algn="ctr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600" b="1" dirty="0">
              <a:latin typeface="Arial" pitchFamily="34" charset="0"/>
              <a:ea typeface="MS PGothic" pitchFamily="34" charset="-128"/>
            </a:endParaRP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European Research Council</a:t>
            </a: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Future and Emerging Technologies</a:t>
            </a:r>
          </a:p>
          <a:p>
            <a:pPr marL="158750" indent="-158750" algn="l" defTabSz="839788"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Marie </a:t>
            </a:r>
            <a:r>
              <a:rPr lang="en-GB" sz="1400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Skłodowska</a:t>
            </a:r>
            <a:r>
              <a:rPr lang="en-GB" sz="14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-Curie actions 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on </a:t>
            </a:r>
            <a:r>
              <a:rPr lang="en-GB" sz="1400" dirty="0" err="1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skills,training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and career 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development</a:t>
            </a:r>
            <a:r>
              <a:rPr lang="bg-BG" sz="1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da-DK" sz="1400" b="1" dirty="0" smtClean="0">
                <a:solidFill>
                  <a:srgbClr val="FF0000"/>
                </a:solidFill>
              </a:rPr>
              <a:t>€ 6.162 billion </a:t>
            </a:r>
            <a:endParaRPr lang="en-GB" sz="1400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  <a:p>
            <a:pPr marL="158750" indent="-158750" algn="l" defTabSz="839788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400" dirty="0">
                <a:latin typeface="Arial" charset="0"/>
                <a:ea typeface="MS PGothic" pitchFamily="34" charset="-128"/>
              </a:rPr>
              <a:t>Research infrastructures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403648" y="260648"/>
            <a:ext cx="6840760" cy="648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 2020 – Innovation Union priorities</a:t>
            </a:r>
          </a:p>
        </p:txBody>
      </p:sp>
      <p:sp>
        <p:nvSpPr>
          <p:cNvPr id="9229" name="AutoShape 22"/>
          <p:cNvSpPr>
            <a:spLocks noChangeArrowheads="1"/>
          </p:cNvSpPr>
          <p:nvPr/>
        </p:nvSpPr>
        <p:spPr bwMode="auto">
          <a:xfrm>
            <a:off x="4355976" y="764704"/>
            <a:ext cx="330200" cy="461962"/>
          </a:xfrm>
          <a:prstGeom prst="upDownArrow">
            <a:avLst>
              <a:gd name="adj1" fmla="val 50000"/>
              <a:gd name="adj2" fmla="val 2823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1746250" y="2204865"/>
            <a:ext cx="2638425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b="1" dirty="0" smtClean="0">
                <a:latin typeface="Arial" pitchFamily="34" charset="0"/>
                <a:ea typeface="MS PGothic" pitchFamily="34" charset="-128"/>
              </a:rPr>
              <a:t>Societal Challenges</a:t>
            </a: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None/>
            </a:pPr>
            <a:endParaRPr lang="en-GB" sz="18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2843808" y="1340769"/>
            <a:ext cx="3168352" cy="57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000" b="1" dirty="0" smtClean="0">
                <a:latin typeface="Arial" pitchFamily="34" charset="0"/>
                <a:ea typeface="MS PGothic" pitchFamily="34" charset="-128"/>
              </a:rPr>
              <a:t>    </a:t>
            </a:r>
            <a:r>
              <a:rPr lang="fr-BE" b="1" dirty="0" smtClean="0">
                <a:latin typeface="Arial" pitchFamily="34" charset="0"/>
                <a:ea typeface="MS PGothic" pitchFamily="34" charset="-128"/>
              </a:rPr>
              <a:t>HORIZON </a:t>
            </a:r>
            <a:r>
              <a:rPr lang="fr-BE" b="1" dirty="0">
                <a:latin typeface="Arial" pitchFamily="34" charset="0"/>
                <a:ea typeface="MS PGothic" pitchFamily="34" charset="-128"/>
              </a:rPr>
              <a:t>2020</a:t>
            </a:r>
            <a:endParaRPr lang="en-GB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6660232" y="1124745"/>
            <a:ext cx="22758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800" b="1" dirty="0"/>
              <a:t>- </a:t>
            </a:r>
            <a:r>
              <a:rPr lang="fr-BE" sz="800" b="1" dirty="0" err="1"/>
              <a:t>Regulation</a:t>
            </a:r>
            <a:r>
              <a:rPr lang="fr-BE" sz="800" b="1" dirty="0"/>
              <a:t> 1291/2013 </a:t>
            </a:r>
            <a:r>
              <a:rPr lang="fr-BE" sz="800" b="1" dirty="0" err="1"/>
              <a:t>establishing</a:t>
            </a:r>
            <a:r>
              <a:rPr lang="fr-BE" sz="800" b="1" dirty="0"/>
              <a:t> H2020</a:t>
            </a:r>
          </a:p>
          <a:p>
            <a:r>
              <a:rPr lang="fr-BE" sz="800" b="1" dirty="0"/>
              <a:t>- Council </a:t>
            </a:r>
            <a:r>
              <a:rPr lang="fr-BE" sz="800" b="1" dirty="0" err="1"/>
              <a:t>Decision</a:t>
            </a:r>
            <a:r>
              <a:rPr lang="fr-BE" sz="800" b="1" dirty="0"/>
              <a:t>  2013/743/EU </a:t>
            </a:r>
            <a:r>
              <a:rPr lang="fr-BE" sz="800" b="1" dirty="0" err="1"/>
              <a:t>specific</a:t>
            </a:r>
            <a:r>
              <a:rPr lang="fr-BE" sz="800" b="1" dirty="0"/>
              <a:t> programme</a:t>
            </a:r>
          </a:p>
          <a:p>
            <a:r>
              <a:rPr lang="fr-BE" sz="800" b="1" dirty="0"/>
              <a:t>- </a:t>
            </a:r>
            <a:r>
              <a:rPr lang="en-US" sz="800" b="1" dirty="0"/>
              <a:t>Regulation</a:t>
            </a:r>
            <a:r>
              <a:rPr lang="fr-BE" sz="800" b="1" dirty="0"/>
              <a:t> 1290/2013 </a:t>
            </a:r>
            <a:r>
              <a:rPr lang="en-US" sz="800" b="1" dirty="0"/>
              <a:t>Rules</a:t>
            </a:r>
            <a:r>
              <a:rPr lang="fr-BE" sz="800" b="1" dirty="0"/>
              <a:t> for participation</a:t>
            </a:r>
            <a:endParaRPr lang="en-GB" sz="800" b="1" dirty="0"/>
          </a:p>
        </p:txBody>
      </p:sp>
      <p:sp>
        <p:nvSpPr>
          <p:cNvPr id="9233" name="Left-Right Arrow 5"/>
          <p:cNvSpPr>
            <a:spLocks noChangeArrowheads="1"/>
          </p:cNvSpPr>
          <p:nvPr/>
        </p:nvSpPr>
        <p:spPr bwMode="auto">
          <a:xfrm flipV="1">
            <a:off x="6156176" y="1484784"/>
            <a:ext cx="302493" cy="144016"/>
          </a:xfrm>
          <a:prstGeom prst="leftRightArrow">
            <a:avLst>
              <a:gd name="adj1" fmla="val 50000"/>
              <a:gd name="adj2" fmla="val 4946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9234" name="TextBox 6"/>
          <p:cNvSpPr txBox="1">
            <a:spLocks noChangeArrowheads="1"/>
          </p:cNvSpPr>
          <p:nvPr/>
        </p:nvSpPr>
        <p:spPr bwMode="auto">
          <a:xfrm>
            <a:off x="1933575" y="5430838"/>
            <a:ext cx="5300663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Horizon 2020 (2014-2020)</a:t>
            </a:r>
          </a:p>
          <a:p>
            <a:r>
              <a:rPr lang="fr-BE" sz="1400" dirty="0">
                <a:latin typeface="Arial" charset="0"/>
                <a:ea typeface="MS PGothic" pitchFamily="34" charset="-128"/>
              </a:rPr>
              <a:t>Total EU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Regulation</a:t>
            </a:r>
            <a:r>
              <a:rPr lang="fr-BE" sz="1400" dirty="0">
                <a:latin typeface="Arial" charset="0"/>
                <a:ea typeface="MS PGothic" pitchFamily="34" charset="-128"/>
              </a:rPr>
              <a:t>: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da-DK" sz="1400" b="1" dirty="0" smtClean="0">
                <a:solidFill>
                  <a:srgbClr val="FF0000"/>
                </a:solidFill>
              </a:rPr>
              <a:t>€ </a:t>
            </a:r>
            <a:r>
              <a:rPr lang="bg-BG" sz="1400" b="1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80 billion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over 7 years</a:t>
            </a:r>
            <a:endParaRPr lang="fr-BE" sz="1400" b="1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Total EURATOM </a:t>
            </a:r>
            <a:r>
              <a:rPr lang="bg-BG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 err="1" smtClean="0">
                <a:latin typeface="Arial" charset="0"/>
                <a:ea typeface="MS PGothic" pitchFamily="34" charset="-128"/>
              </a:rPr>
              <a:t>Regulation</a:t>
            </a:r>
            <a:r>
              <a:rPr lang="fr-BE" sz="1400" dirty="0" smtClean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>
                <a:latin typeface="Arial" charset="0"/>
                <a:ea typeface="MS PGothic" pitchFamily="34" charset="-128"/>
              </a:rPr>
              <a:t>2014-2018: 1 603 million euro</a:t>
            </a: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2019-2020: 770 million euro </a:t>
            </a:r>
          </a:p>
          <a:p>
            <a:pPr algn="ctr"/>
            <a:r>
              <a:rPr lang="fr-BE" sz="1400" dirty="0">
                <a:latin typeface="Arial" charset="0"/>
                <a:ea typeface="MS PGothic" pitchFamily="34" charset="-128"/>
              </a:rPr>
              <a:t>(In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current</a:t>
            </a:r>
            <a:r>
              <a:rPr lang="fr-BE" sz="1400" dirty="0">
                <a:latin typeface="Arial" charset="0"/>
                <a:ea typeface="MS PGothic" pitchFamily="34" charset="-128"/>
              </a:rPr>
              <a:t> </a:t>
            </a:r>
            <a:r>
              <a:rPr lang="fr-BE" sz="1400" dirty="0" err="1">
                <a:latin typeface="Arial" charset="0"/>
                <a:ea typeface="MS PGothic" pitchFamily="34" charset="-128"/>
              </a:rPr>
              <a:t>prices</a:t>
            </a:r>
            <a:r>
              <a:rPr lang="fr-BE" sz="1400" dirty="0">
                <a:latin typeface="Arial" charset="0"/>
                <a:ea typeface="MS PGothic" pitchFamily="34" charset="-128"/>
              </a:rPr>
              <a:t>) </a:t>
            </a:r>
            <a:endParaRPr lang="en-GB" sz="14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7E183-A342-45DB-9E43-A5E8790D36E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REA</a:t>
            </a:r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60825" y="6524625"/>
            <a:ext cx="1879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bg-BG" altLang="en-US" sz="1000" i="0" dirty="0" smtClean="0"/>
              <a:t>REA</a:t>
            </a:r>
            <a:endParaRPr lang="en-GB" altLang="en-US" sz="1000" i="0" dirty="0" smtClean="0"/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565150" y="1549400"/>
            <a:ext cx="8229600" cy="93503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F5494"/>
                </a:solidFill>
                <a:latin typeface="Verdana" pitchFamily="34" charset="0"/>
              </a:rPr>
              <a:t>Europe 2020 Flagship Initiatives</a:t>
            </a:r>
          </a:p>
        </p:txBody>
      </p:sp>
      <p:sp>
        <p:nvSpPr>
          <p:cNvPr id="21508" name="AutoShape 34"/>
          <p:cNvSpPr>
            <a:spLocks noChangeArrowheads="1"/>
          </p:cNvSpPr>
          <p:nvPr/>
        </p:nvSpPr>
        <p:spPr bwMode="auto">
          <a:xfrm>
            <a:off x="6384925" y="3689350"/>
            <a:ext cx="2389188" cy="2312988"/>
          </a:xfrm>
          <a:prstGeom prst="roundRect">
            <a:avLst>
              <a:gd name="adj" fmla="val 12602"/>
            </a:avLst>
          </a:prstGeom>
          <a:solidFill>
            <a:srgbClr val="8A2E5C"/>
          </a:solidFill>
          <a:ln w="9525" algn="ctr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09" name="AutoShape 33"/>
          <p:cNvSpPr>
            <a:spLocks noChangeArrowheads="1"/>
          </p:cNvSpPr>
          <p:nvPr/>
        </p:nvSpPr>
        <p:spPr bwMode="auto">
          <a:xfrm>
            <a:off x="3360738" y="3636963"/>
            <a:ext cx="2579687" cy="2528887"/>
          </a:xfrm>
          <a:prstGeom prst="roundRect">
            <a:avLst>
              <a:gd name="adj" fmla="val 12602"/>
            </a:avLst>
          </a:prstGeom>
          <a:solidFill>
            <a:srgbClr val="33893D"/>
          </a:solidFill>
          <a:ln w="9525" algn="ctr">
            <a:solidFill>
              <a:srgbClr val="41AD4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10" name="AutoShape 32"/>
          <p:cNvSpPr>
            <a:spLocks noChangeArrowheads="1"/>
          </p:cNvSpPr>
          <p:nvPr/>
        </p:nvSpPr>
        <p:spPr bwMode="auto">
          <a:xfrm>
            <a:off x="504825" y="3611563"/>
            <a:ext cx="2578100" cy="2711450"/>
          </a:xfrm>
          <a:prstGeom prst="roundRect">
            <a:avLst>
              <a:gd name="adj" fmla="val 12602"/>
            </a:avLst>
          </a:prstGeom>
          <a:solidFill>
            <a:srgbClr val="0A3CAA"/>
          </a:solidFill>
          <a:ln w="9525" algn="ctr">
            <a:solidFill>
              <a:srgbClr val="0A3C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1511" name="Freeform 10"/>
          <p:cNvSpPr>
            <a:spLocks noChangeArrowheads="1"/>
          </p:cNvSpPr>
          <p:nvPr/>
        </p:nvSpPr>
        <p:spPr bwMode="auto">
          <a:xfrm>
            <a:off x="3287713" y="3455988"/>
            <a:ext cx="2749550" cy="3568700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48440451 h 3169919"/>
              <a:gd name="T6" fmla="*/ 0 w 1465468"/>
              <a:gd name="T7" fmla="*/ 48440451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800" dirty="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Promote researchers mobility across sectors, countries and disciplines</a:t>
            </a: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Attractiveness of European universities</a:t>
            </a:r>
          </a:p>
          <a:p>
            <a:pPr marL="171450" lvl="1" indent="-171450" defTabSz="711200">
              <a:spcBef>
                <a:spcPct val="30000"/>
              </a:spcBef>
              <a:buFontTx/>
              <a:buChar char="•"/>
            </a:pPr>
            <a:r>
              <a:rPr lang="en-GB" altLang="en-US" sz="1600" dirty="0">
                <a:solidFill>
                  <a:srgbClr val="FFFFFF"/>
                </a:solidFill>
                <a:latin typeface="Calibri" pitchFamily="34" charset="0"/>
              </a:rPr>
              <a:t>Stronger links between education,  research and innovation</a:t>
            </a:r>
          </a:p>
        </p:txBody>
      </p:sp>
      <p:pic>
        <p:nvPicPr>
          <p:cNvPr id="21512" name="Picture 18" descr="Yo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175" y="2484438"/>
            <a:ext cx="1347788" cy="1323975"/>
          </a:xfrm>
          <a:prstGeom prst="rect">
            <a:avLst/>
          </a:prstGeom>
          <a:noFill/>
          <a:ln w="12700">
            <a:solidFill>
              <a:srgbClr val="33893D"/>
            </a:solidFill>
            <a:miter lim="800000"/>
            <a:headEnd/>
            <a:tailEnd/>
          </a:ln>
        </p:spPr>
      </p:pic>
      <p:sp>
        <p:nvSpPr>
          <p:cNvPr id="21513" name="Freeform 6"/>
          <p:cNvSpPr>
            <a:spLocks noChangeArrowheads="1"/>
          </p:cNvSpPr>
          <p:nvPr/>
        </p:nvSpPr>
        <p:spPr bwMode="auto">
          <a:xfrm>
            <a:off x="1619250" y="2701925"/>
            <a:ext cx="1606550" cy="582613"/>
          </a:xfrm>
          <a:custGeom>
            <a:avLst/>
            <a:gdLst>
              <a:gd name="T0" fmla="*/ 0 w 3169919"/>
              <a:gd name="T1" fmla="*/ 0 h 294208"/>
              <a:gd name="T2" fmla="*/ 2 w 3169919"/>
              <a:gd name="T3" fmla="*/ 0 h 294208"/>
              <a:gd name="T4" fmla="*/ 2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0A3CAA"/>
                </a:solidFill>
                <a:latin typeface="Century Gothic" pitchFamily="34" charset="0"/>
              </a:rPr>
              <a:t>Innovation Union</a:t>
            </a:r>
          </a:p>
        </p:txBody>
      </p:sp>
      <p:sp>
        <p:nvSpPr>
          <p:cNvPr id="21514" name="Freeform 7"/>
          <p:cNvSpPr>
            <a:spLocks noChangeArrowheads="1"/>
          </p:cNvSpPr>
          <p:nvPr/>
        </p:nvSpPr>
        <p:spPr bwMode="auto">
          <a:xfrm>
            <a:off x="427038" y="3429000"/>
            <a:ext cx="2770187" cy="3600450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58343163 h 3169919"/>
              <a:gd name="T6" fmla="*/ 0 w 1465468"/>
              <a:gd name="T7" fmla="*/ 58343163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endParaRPr lang="en-GB" altLang="en-US" sz="80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1 million more researchers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Attract and train young people to become researchers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Improve quality of doctoral training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Involve businesses in doctoral training</a:t>
            </a:r>
          </a:p>
        </p:txBody>
      </p:sp>
      <p:pic>
        <p:nvPicPr>
          <p:cNvPr id="21515" name="Picture 19" descr="I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2484438"/>
            <a:ext cx="1312863" cy="1319212"/>
          </a:xfrm>
          <a:prstGeom prst="rect">
            <a:avLst/>
          </a:prstGeom>
          <a:noFill/>
          <a:ln w="9525">
            <a:solidFill>
              <a:srgbClr val="0A3CAA"/>
            </a:solidFill>
            <a:miter lim="800000"/>
            <a:headEnd/>
            <a:tailEnd/>
          </a:ln>
        </p:spPr>
      </p:pic>
      <p:sp>
        <p:nvSpPr>
          <p:cNvPr id="21516" name="Freeform 13"/>
          <p:cNvSpPr>
            <a:spLocks noChangeArrowheads="1"/>
          </p:cNvSpPr>
          <p:nvPr/>
        </p:nvSpPr>
        <p:spPr bwMode="auto">
          <a:xfrm>
            <a:off x="6326188" y="3424238"/>
            <a:ext cx="2349500" cy="2525712"/>
          </a:xfrm>
          <a:custGeom>
            <a:avLst/>
            <a:gdLst>
              <a:gd name="T0" fmla="*/ 0 w 1465468"/>
              <a:gd name="T1" fmla="*/ 0 h 3169919"/>
              <a:gd name="T2" fmla="*/ 2147483647 w 1465468"/>
              <a:gd name="T3" fmla="*/ 0 h 3169919"/>
              <a:gd name="T4" fmla="*/ 2147483647 w 1465468"/>
              <a:gd name="T5" fmla="*/ 61240 h 3169919"/>
              <a:gd name="T6" fmla="*/ 0 w 1465468"/>
              <a:gd name="T7" fmla="*/ 61240 h 3169919"/>
              <a:gd name="T8" fmla="*/ 0 w 1465468"/>
              <a:gd name="T9" fmla="*/ 0 h 3169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468"/>
              <a:gd name="T16" fmla="*/ 0 h 3169919"/>
              <a:gd name="T17" fmla="*/ 1465468 w 1465468"/>
              <a:gd name="T18" fmla="*/ 3169919 h 3169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468" h="3169919">
                <a:moveTo>
                  <a:pt x="0" y="0"/>
                </a:moveTo>
                <a:lnTo>
                  <a:pt x="1465468" y="0"/>
                </a:lnTo>
                <a:lnTo>
                  <a:pt x="1465468" y="3169919"/>
                </a:lnTo>
                <a:lnTo>
                  <a:pt x="0" y="3169919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lIns="149352" tIns="259475" rIns="149352" bIns="149352"/>
          <a:lstStyle/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endParaRPr lang="en-GB" altLang="en-US" sz="800">
              <a:solidFill>
                <a:srgbClr val="FFFFFF"/>
              </a:solidFill>
              <a:latin typeface="Calibri" pitchFamily="34" charset="0"/>
            </a:endParaRP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Equip researchers with relevant skills that will match both public and private sector needs</a:t>
            </a:r>
          </a:p>
          <a:p>
            <a:pPr marL="171450" lvl="1" indent="-171450" defTabSz="711200">
              <a:spcBef>
                <a:spcPct val="40000"/>
              </a:spcBef>
              <a:buFontTx/>
              <a:buChar char="•"/>
            </a:pPr>
            <a:r>
              <a:rPr lang="en-GB" altLang="en-US" sz="1600">
                <a:solidFill>
                  <a:srgbClr val="FFFFFF"/>
                </a:solidFill>
                <a:latin typeface="Calibri" pitchFamily="34" charset="0"/>
              </a:rPr>
              <a:t>Improve career prospects of doctoral candidates</a:t>
            </a:r>
          </a:p>
        </p:txBody>
      </p:sp>
      <p:pic>
        <p:nvPicPr>
          <p:cNvPr id="21517" name="Picture 20" descr="NSNJ.jpg"/>
          <p:cNvPicPr>
            <a:picLocks noChangeAspect="1"/>
          </p:cNvPicPr>
          <p:nvPr/>
        </p:nvPicPr>
        <p:blipFill>
          <a:blip r:embed="rId5" cstate="print"/>
          <a:srcRect l="8658" r="8658"/>
          <a:stretch>
            <a:fillRect/>
          </a:stretch>
        </p:blipFill>
        <p:spPr bwMode="auto">
          <a:xfrm>
            <a:off x="6178550" y="2484438"/>
            <a:ext cx="1371600" cy="1322387"/>
          </a:xfrm>
          <a:prstGeom prst="rect">
            <a:avLst/>
          </a:prstGeom>
          <a:noFill/>
          <a:ln w="12700">
            <a:solidFill>
              <a:srgbClr val="8A2E5C"/>
            </a:solidFill>
            <a:miter lim="800000"/>
            <a:headEnd/>
            <a:tailEnd/>
          </a:ln>
        </p:spPr>
      </p:pic>
      <p:sp>
        <p:nvSpPr>
          <p:cNvPr id="21518" name="Freeform 6"/>
          <p:cNvSpPr>
            <a:spLocks noChangeArrowheads="1"/>
          </p:cNvSpPr>
          <p:nvPr/>
        </p:nvSpPr>
        <p:spPr bwMode="auto">
          <a:xfrm>
            <a:off x="4500563" y="2565400"/>
            <a:ext cx="1381125" cy="831850"/>
          </a:xfrm>
          <a:custGeom>
            <a:avLst/>
            <a:gdLst>
              <a:gd name="T0" fmla="*/ 0 w 3169919"/>
              <a:gd name="T1" fmla="*/ 0 h 294208"/>
              <a:gd name="T2" fmla="*/ 0 w 3169919"/>
              <a:gd name="T3" fmla="*/ 0 h 294208"/>
              <a:gd name="T4" fmla="*/ 0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33893D"/>
                </a:solidFill>
                <a:latin typeface="Century Gothic" pitchFamily="34" charset="0"/>
              </a:rPr>
              <a:t>Youth On the Move</a:t>
            </a:r>
          </a:p>
        </p:txBody>
      </p:sp>
      <p:sp>
        <p:nvSpPr>
          <p:cNvPr id="21519" name="Freeform 6"/>
          <p:cNvSpPr>
            <a:spLocks noChangeArrowheads="1"/>
          </p:cNvSpPr>
          <p:nvPr/>
        </p:nvSpPr>
        <p:spPr bwMode="auto">
          <a:xfrm>
            <a:off x="7524750" y="2565400"/>
            <a:ext cx="1541463" cy="1079500"/>
          </a:xfrm>
          <a:custGeom>
            <a:avLst/>
            <a:gdLst>
              <a:gd name="T0" fmla="*/ 0 w 3169919"/>
              <a:gd name="T1" fmla="*/ 0 h 294208"/>
              <a:gd name="T2" fmla="*/ 1 w 3169919"/>
              <a:gd name="T3" fmla="*/ 0 h 294208"/>
              <a:gd name="T4" fmla="*/ 1 w 3169919"/>
              <a:gd name="T5" fmla="*/ 2147483647 h 294208"/>
              <a:gd name="T6" fmla="*/ 0 w 3169919"/>
              <a:gd name="T7" fmla="*/ 2147483647 h 294208"/>
              <a:gd name="T8" fmla="*/ 0 w 3169919"/>
              <a:gd name="T9" fmla="*/ 0 h 294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9919"/>
              <a:gd name="T16" fmla="*/ 0 h 294208"/>
              <a:gd name="T17" fmla="*/ 3169919 w 3169919"/>
              <a:gd name="T18" fmla="*/ 294208 h 294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9919" h="294208">
                <a:moveTo>
                  <a:pt x="0" y="0"/>
                </a:moveTo>
                <a:lnTo>
                  <a:pt x="3169919" y="0"/>
                </a:lnTo>
                <a:lnTo>
                  <a:pt x="3169919" y="294208"/>
                </a:lnTo>
                <a:lnTo>
                  <a:pt x="0" y="294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-1" tIns="0" rIns="259475" bIns="-1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altLang="en-US" sz="2000" b="1">
                <a:solidFill>
                  <a:srgbClr val="8A2E5C"/>
                </a:solidFill>
                <a:latin typeface="Century Gothic" pitchFamily="34" charset="0"/>
              </a:rPr>
              <a:t>Agenda for New Skills and Jobs</a:t>
            </a:r>
          </a:p>
        </p:txBody>
      </p:sp>
      <p:sp>
        <p:nvSpPr>
          <p:cNvPr id="21520" name="Title 1"/>
          <p:cNvSpPr txBox="1">
            <a:spLocks/>
          </p:cNvSpPr>
          <p:nvPr/>
        </p:nvSpPr>
        <p:spPr bwMode="auto">
          <a:xfrm>
            <a:off x="0" y="260350"/>
            <a:ext cx="89138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M</a:t>
            </a:r>
            <a:r>
              <a:rPr lang="bg-BG" altLang="en-US" sz="2800" b="1" dirty="0" smtClean="0">
                <a:solidFill>
                  <a:srgbClr val="F7C943"/>
                </a:solidFill>
                <a:cs typeface="Tahoma" pitchFamily="34" charset="0"/>
              </a:rPr>
              <a:t>S</a:t>
            </a:r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CA</a:t>
            </a:r>
            <a:r>
              <a:rPr lang="bg-BG" altLang="en-US" sz="2800" b="1" dirty="0" smtClean="0">
                <a:solidFill>
                  <a:srgbClr val="F7C943"/>
                </a:solidFill>
                <a:cs typeface="Tahoma" pitchFamily="34" charset="0"/>
              </a:rPr>
              <a:t>s</a:t>
            </a:r>
            <a:r>
              <a:rPr lang="fr-BE" altLang="en-US" sz="2800" b="1" dirty="0" smtClean="0">
                <a:solidFill>
                  <a:srgbClr val="F7C943"/>
                </a:solidFill>
                <a:cs typeface="Tahoma" pitchFamily="34" charset="0"/>
              </a:rPr>
              <a:t> </a:t>
            </a:r>
            <a:r>
              <a:rPr lang="fr-BE" altLang="en-US" sz="2800" b="1" dirty="0">
                <a:solidFill>
                  <a:srgbClr val="F7C943"/>
                </a:solidFill>
                <a:cs typeface="Tahoma" pitchFamily="34" charset="0"/>
              </a:rPr>
              <a:t>&amp;</a:t>
            </a:r>
          </a:p>
          <a:p>
            <a:pPr algn="l" eaLnBrk="1" hangingPunct="1"/>
            <a:r>
              <a:rPr lang="fr-BE" altLang="en-US" sz="2800" b="1" dirty="0">
                <a:solidFill>
                  <a:srgbClr val="F7C943"/>
                </a:solidFill>
                <a:cs typeface="Tahoma" pitchFamily="34" charset="0"/>
              </a:rPr>
              <a:t>EU2020 </a:t>
            </a:r>
            <a:r>
              <a:rPr lang="fr-BE" altLang="en-US" sz="2800" b="1" dirty="0" err="1">
                <a:solidFill>
                  <a:srgbClr val="F7C943"/>
                </a:solidFill>
                <a:cs typeface="Tahoma" pitchFamily="34" charset="0"/>
              </a:rPr>
              <a:t>Strategy</a:t>
            </a:r>
            <a:endParaRPr lang="en-GB" altLang="en-US" sz="2800" b="1" dirty="0">
              <a:solidFill>
                <a:srgbClr val="F7C943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19" y="260648"/>
            <a:ext cx="3600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GB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MSCA</a:t>
            </a:r>
            <a:r>
              <a:rPr lang="bg-BG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Key Features</a:t>
            </a:r>
            <a:endParaRPr lang="en-GB" b="1" dirty="0" smtClean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614" cy="5040560"/>
          </a:xfrm>
        </p:spPr>
        <p:txBody>
          <a:bodyPr/>
          <a:lstStyle/>
          <a:p>
            <a:pPr algn="ctr" eaLnBrk="1" hangingPunct="1">
              <a:defRPr/>
            </a:pPr>
            <a:endParaRPr lang="bg-BG" sz="2800" dirty="0" smtClean="0"/>
          </a:p>
          <a:p>
            <a:pPr marL="347662">
              <a:spcAft>
                <a:spcPts val="1425"/>
              </a:spcAft>
              <a:buSzPct val="110000"/>
              <a:defRPr/>
            </a:pPr>
            <a:endParaRPr lang="bg-BG" sz="1600" dirty="0" smtClean="0">
              <a:solidFill>
                <a:srgbClr val="AA447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7662">
              <a:spcAft>
                <a:spcPts val="1425"/>
              </a:spcAft>
              <a:buSzPct val="110000"/>
              <a:buFont typeface="Arial" pitchFamily="34" charset="0"/>
              <a:buChar char="•"/>
              <a:defRPr/>
            </a:pPr>
            <a:endParaRPr lang="en-GB" sz="1200" dirty="0" smtClean="0">
              <a:solidFill>
                <a:srgbClr val="AA447E"/>
              </a:solidFill>
            </a:endParaRPr>
          </a:p>
          <a:p>
            <a:pPr eaLnBrk="1" hangingPunct="1">
              <a:defRPr/>
            </a:pPr>
            <a:endParaRPr lang="en-GB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220486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Broad definition of industry involvement: participation of businesses (including SMEs) and other socio-economic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actors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Internal H2020 synergies with other part of Excellent Science, societal challenges, industrial technologies, EIT, Erasmus for All,  Cohesion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bg-BG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Excellent employment and working condition</a:t>
            </a:r>
            <a:r>
              <a:rPr lang="bg-BG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BE" sz="2200" kern="0" dirty="0" smtClean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Gender balance and equal </a:t>
            </a:r>
            <a:r>
              <a:rPr lang="en-GB" sz="2200" kern="0" dirty="0" smtClean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  <a:p>
            <a:pPr algn="l" eaLnBrk="1" hangingPunct="1">
              <a:buClr>
                <a:srgbClr val="800080"/>
              </a:buClr>
              <a:buSzPct val="130000"/>
            </a:pPr>
            <a:endParaRPr lang="en-GB" sz="2200" kern="0" dirty="0">
              <a:solidFill>
                <a:srgbClr val="0043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1" hangingPunct="1">
              <a:buClr>
                <a:srgbClr val="800080"/>
              </a:buClr>
              <a:buSzPct val="130000"/>
              <a:buFont typeface="Wingdings" pitchFamily="2" charset="2"/>
              <a:buChar char="ü"/>
            </a:pPr>
            <a:r>
              <a:rPr lang="en-GB" sz="2200" kern="0" dirty="0">
                <a:solidFill>
                  <a:srgbClr val="0043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Outreach activities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91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-100135" y="1868219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C6D9F1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Bottom-up approach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58107" y="1799261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domains of research and innovation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-104301" y="3068960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FFFFBD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58108" y="3068960"/>
            <a:ext cx="5800005" cy="71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US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nationality restriction</a:t>
            </a:r>
            <a: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open to researchers </a:t>
            </a:r>
            <a:b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all career stages</a:t>
            </a:r>
            <a:endParaRPr lang="en-GB" sz="1800" b="0" kern="0" dirty="0" smtClean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-104302" y="4293096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C6D9F1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958107" y="4293096"/>
            <a:ext cx="58000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scope </a:t>
            </a: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cross-border and cross-sector mobility as key components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-100135" y="5445224"/>
            <a:ext cx="2808312" cy="720080"/>
          </a:xfrm>
          <a:prstGeom prst="rightArrow">
            <a:avLst>
              <a:gd name="adj1" fmla="val 53307"/>
              <a:gd name="adj2" fmla="val 67637"/>
            </a:avLst>
          </a:prstGeom>
          <a:solidFill>
            <a:srgbClr val="FFFFBD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12700" h="12700"/>
            </a:sp3d>
          </a:bodyPr>
          <a:lstStyle/>
          <a:p>
            <a:pPr algn="ctr"/>
            <a:r>
              <a:rPr lang="en-US" sz="1600" b="1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</a:t>
            </a:r>
            <a:endParaRPr lang="en-GB" sz="1600" b="1" dirty="0">
              <a:solidFill>
                <a:srgbClr val="0043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958107" y="5445224"/>
            <a:ext cx="58000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800" b="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of involvement is proportional to the </a:t>
            </a:r>
            <a:r>
              <a:rPr lang="en-GB" sz="1800" kern="0" dirty="0" smtClean="0">
                <a:solidFill>
                  <a:srgbClr val="004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participant's needs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116632"/>
            <a:ext cx="3312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algn="l"/>
            <a:r>
              <a:rPr lang="en-US" sz="2800" b="1" dirty="0" smtClean="0">
                <a:solidFill>
                  <a:srgbClr val="F7C943"/>
                </a:solidFill>
              </a:rPr>
              <a:t>MSCA</a:t>
            </a:r>
            <a:r>
              <a:rPr lang="bg-BG" sz="2800" b="1" dirty="0" smtClean="0">
                <a:solidFill>
                  <a:srgbClr val="F7C943"/>
                </a:solidFill>
              </a:rPr>
              <a:t>s</a:t>
            </a:r>
            <a:r>
              <a:rPr lang="en-US" sz="2800" b="1" dirty="0" smtClean="0">
                <a:solidFill>
                  <a:srgbClr val="F7C943"/>
                </a:solidFill>
              </a:rPr>
              <a:t/>
            </a:r>
            <a:br>
              <a:rPr lang="en-US" sz="2800" b="1" dirty="0" smtClean="0">
                <a:solidFill>
                  <a:srgbClr val="F7C943"/>
                </a:solidFill>
              </a:rPr>
            </a:br>
            <a:r>
              <a:rPr lang="en-US" sz="2800" b="1" dirty="0" smtClean="0">
                <a:solidFill>
                  <a:srgbClr val="F7C943"/>
                </a:solidFill>
              </a:rPr>
              <a:t>- Key features</a:t>
            </a:r>
            <a:endParaRPr lang="en-GB" sz="2800" b="1" dirty="0">
              <a:solidFill>
                <a:srgbClr val="F7C943"/>
              </a:solidFill>
              <a:effectLst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333" r="2878" b="3688"/>
          <a:stretch/>
        </p:blipFill>
        <p:spPr bwMode="auto">
          <a:xfrm>
            <a:off x="3635896" y="3085712"/>
            <a:ext cx="4464496" cy="29355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987824" y="2354981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10.600 projects funded (</a:t>
            </a:r>
            <a:r>
              <a:rPr lang="bg-BG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FP7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2007-2013)</a:t>
            </a:r>
            <a:endParaRPr lang="en-GB" sz="1600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987824" y="3507109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50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researchers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nationalities</a:t>
            </a:r>
            <a:b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23% from Third Countries (2007-2013)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21731" y="4725144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84 countries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- 49 </a:t>
            </a: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MS/AC  (2007-2013)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021731" y="5877272"/>
            <a:ext cx="5654725" cy="8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0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449263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None/>
            </a:pPr>
            <a:r>
              <a:rPr lang="en-GB" sz="1600" b="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19 700 participations of various host </a:t>
            </a: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b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7.5% from the private sector  (2007-2013)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32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67050" y="4567238"/>
            <a:ext cx="1544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Excellence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8750" y="3960813"/>
            <a:ext cx="1300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Training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49825" y="5013325"/>
            <a:ext cx="117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Mobility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46388" y="3960813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Skills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86100" y="290353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cs typeface="Tahoma" pitchFamily="34" charset="0"/>
              </a:rPr>
              <a:t>Intersectoral</a:t>
            </a:r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 partnerships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10025" y="2366963"/>
            <a:ext cx="1433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Innovation</a:t>
            </a:r>
            <a:endParaRPr lang="en-GB" sz="1600">
              <a:cs typeface="Tahom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7850" y="3411538"/>
            <a:ext cx="1036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SMEs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22800" y="2908300"/>
            <a:ext cx="172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Infrastructure</a:t>
            </a:r>
            <a:endParaRPr lang="en-GB" sz="1600">
              <a:cs typeface="Tahom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98963" y="4508500"/>
            <a:ext cx="2087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cs typeface="Tahoma" pitchFamily="34" charset="0"/>
              </a:rPr>
              <a:t>Collaboration</a:t>
            </a:r>
            <a:endParaRPr lang="en-GB" sz="1600" dirty="0">
              <a:solidFill>
                <a:srgbClr val="00B0F0"/>
              </a:solidFill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4366" y="2693988"/>
            <a:ext cx="2589737" cy="0"/>
          </a:xfrm>
          <a:prstGeom prst="straightConnector1">
            <a:avLst/>
          </a:prstGeom>
          <a:ln w="25400" cap="rnd">
            <a:solidFill>
              <a:srgbClr val="C00000"/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92807" y="3672404"/>
            <a:ext cx="135901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COFUND</a:t>
            </a:r>
            <a:endParaRPr lang="en-GB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4370" y="5426075"/>
            <a:ext cx="3359034" cy="0"/>
          </a:xfrm>
          <a:prstGeom prst="straightConnector1">
            <a:avLst/>
          </a:prstGeom>
          <a:ln w="25400" cap="rnd">
            <a:solidFill>
              <a:srgbClr val="008000"/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028" y="2128429"/>
            <a:ext cx="26024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Innovative Training Networks - ITN</a:t>
            </a:r>
            <a:endParaRPr lang="en-GB" sz="18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982660" y="2444750"/>
            <a:ext cx="3048318" cy="0"/>
          </a:xfrm>
          <a:prstGeom prst="straightConnector1">
            <a:avLst/>
          </a:prstGeom>
          <a:ln w="25400" cap="rnd">
            <a:solidFill>
              <a:srgbClr val="FFC000"/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17123" y="3981450"/>
            <a:ext cx="2221200" cy="0"/>
          </a:xfrm>
          <a:prstGeom prst="straightConnector1">
            <a:avLst/>
          </a:prstGeom>
          <a:ln w="25400" cap="rnd">
            <a:solidFill>
              <a:schemeClr val="accent6">
                <a:lumMod val="50000"/>
              </a:schemeClr>
            </a:solidFill>
            <a:headEnd type="oval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3997" y="2190499"/>
            <a:ext cx="3230003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Individual Fellowships - IF</a:t>
            </a:r>
            <a:endParaRPr lang="en-GB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7504" y="4736306"/>
            <a:ext cx="290080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>
              <a:defRPr/>
            </a:pPr>
            <a:r>
              <a:rPr lang="en-US" sz="1800" dirty="0"/>
              <a:t>Research and Innovation Staff Exchange - RISE</a:t>
            </a:r>
            <a:endParaRPr lang="en-GB" sz="1800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3043238"/>
            <a:ext cx="1182687" cy="9017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  <p:pic>
        <p:nvPicPr>
          <p:cNvPr id="33" name="Picture 14" descr="http://www.fbk.eu/sites/www.fbk.eu/files/archive/uploaded/images/newsevent/2012/FBK_Mobility_pro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138" y="5718175"/>
            <a:ext cx="12763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8" y="1525342"/>
            <a:ext cx="707789" cy="66917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817618" y="2194520"/>
            <a:ext cx="3887164" cy="3744416"/>
          </a:xfrm>
          <a:prstGeom prst="ellipse">
            <a:avLst/>
          </a:prstGeom>
          <a:noFill/>
          <a:ln w="31750" cmpd="sng">
            <a:solidFill>
              <a:srgbClr val="0043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1825" y="3162300"/>
            <a:ext cx="892175" cy="711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5238" y="3652838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Public engagement</a:t>
            </a:r>
            <a:endParaRPr lang="en-GB" sz="1600">
              <a:cs typeface="Tahoma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68725" y="5211763"/>
            <a:ext cx="1431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ahoma" pitchFamily="34" charset="0"/>
              </a:rPr>
              <a:t>Bottom-up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1520" y="404664"/>
            <a:ext cx="3167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FFC000"/>
                </a:solidFill>
              </a:rPr>
              <a:t>MSC </a:t>
            </a:r>
            <a:r>
              <a:rPr lang="bg-BG" sz="2800" b="1" dirty="0" smtClean="0">
                <a:solidFill>
                  <a:srgbClr val="FFC000"/>
                </a:solidFill>
              </a:rPr>
              <a:t>actions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7850" y="6453188"/>
            <a:ext cx="792163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/>
              <a:t>Do not delete</a:t>
            </a:r>
            <a:endParaRPr lang="en-GB" sz="700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19600" y="6582097"/>
            <a:ext cx="884448" cy="2914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g-BG" sz="850" b="1" i="0" dirty="0" smtClean="0">
                <a:solidFill>
                  <a:srgbClr val="004386"/>
                </a:solidFill>
                <a:latin typeface="Verdana Bold"/>
                <a:ea typeface="Verdana" pitchFamily="34" charset="0"/>
                <a:cs typeface="Verdana" pitchFamily="34" charset="0"/>
              </a:rPr>
              <a:t>REA</a:t>
            </a:r>
            <a:endParaRPr lang="en-GB" sz="850" b="1" i="0" dirty="0">
              <a:solidFill>
                <a:srgbClr val="004386"/>
              </a:solidFill>
              <a:latin typeface="Verdana Bold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9" grpId="0"/>
      <p:bldP spid="35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6825A5457E964C9F04450A9C8C82CB" ma:contentTypeVersion="0" ma:contentTypeDescription="Създаване на нов документ" ma:contentTypeScope="" ma:versionID="bff7cea51b324d191132489e9baa2fc2">
  <xsd:schema xmlns:xsd="http://www.w3.org/2001/XMLSchema" xmlns:xs="http://www.w3.org/2001/XMLSchema" xmlns:p="http://schemas.microsoft.com/office/2006/metadata/properties" xmlns:ns2="6ecd46a9-be8c-4060-a833-d291ab4ecad3" targetNamespace="http://schemas.microsoft.com/office/2006/metadata/properties" ma:root="true" ma:fieldsID="79e51eafffbaf3b1dc8c5d4e3973e965" ns2:_="">
    <xsd:import namespace="6ecd46a9-be8c-4060-a833-d291ab4eca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d46a9-be8c-4060-a833-d291ab4ecad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ecd46a9-be8c-4060-a833-d291ab4ecad3">P6FQSRT7ZU5Y-3-5</_dlc_DocId>
    <_dlc_DocIdUrl xmlns="6ecd46a9-be8c-4060-a833-d291ab4ecad3">
      <Url>https://www.uni-ruse.bg/projects/_layouts/15/DocIdRedir.aspx?ID=P6FQSRT7ZU5Y-3-5</Url>
      <Description>P6FQSRT7ZU5Y-3-5</Description>
    </_dlc_DocIdUrl>
  </documentManagement>
</p:properties>
</file>

<file path=customXml/itemProps1.xml><?xml version="1.0" encoding="utf-8"?>
<ds:datastoreItem xmlns:ds="http://schemas.openxmlformats.org/officeDocument/2006/customXml" ds:itemID="{36FDE14C-40E6-481D-88C0-EBB84FA053AF}"/>
</file>

<file path=customXml/itemProps2.xml><?xml version="1.0" encoding="utf-8"?>
<ds:datastoreItem xmlns:ds="http://schemas.openxmlformats.org/officeDocument/2006/customXml" ds:itemID="{B277FC14-F62A-480A-90C7-389644B718E9}"/>
</file>

<file path=customXml/itemProps3.xml><?xml version="1.0" encoding="utf-8"?>
<ds:datastoreItem xmlns:ds="http://schemas.openxmlformats.org/officeDocument/2006/customXml" ds:itemID="{22107394-3F75-409C-A8F3-FF035F841AA3}"/>
</file>

<file path=customXml/itemProps4.xml><?xml version="1.0" encoding="utf-8"?>
<ds:datastoreItem xmlns:ds="http://schemas.openxmlformats.org/officeDocument/2006/customXml" ds:itemID="{E7824538-B4BC-4817-9AB7-DD2899F956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27217</TotalTime>
  <Words>2853</Words>
  <Application>Microsoft Office PowerPoint</Application>
  <PresentationFormat>On-screen Show (4:3)</PresentationFormat>
  <Paragraphs>626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1_Office Theme</vt:lpstr>
      <vt:lpstr>Custom Design</vt:lpstr>
      <vt:lpstr>2_Office Theme</vt:lpstr>
      <vt:lpstr>3_Office Theme</vt:lpstr>
      <vt:lpstr>Marie Skłodowska-Curie actions Your research career in Europe</vt:lpstr>
      <vt:lpstr>PowerPoint Presentation</vt:lpstr>
      <vt:lpstr>PowerPoint Presentation</vt:lpstr>
      <vt:lpstr>PowerPoint Presentation</vt:lpstr>
      <vt:lpstr>PowerPoint Presentation</vt:lpstr>
      <vt:lpstr>Europe 2020 Flagship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Award Criteria  - Excellence: 50% weighting; priority 1 - Impact: 30% weighting; priority 2 - Implementation: 20% weighting; priority 3                        Overall Threshold: of 70% </vt:lpstr>
      <vt:lpstr>- Section 1: General information (including abstract)  - Section 2: Information on participants  - Section 3: Budget and Secondments tables  - Section 4: Ethics table </vt:lpstr>
      <vt:lpstr>PowerPoint Presentation</vt:lpstr>
      <vt:lpstr>PowerPoint Presentation</vt:lpstr>
      <vt:lpstr>- Description of all participating organizations  - Description of the profile of the people who will be primarily responsible for carrying out the proposed work  - Description of any significant infrastructure or any major items of technical equipment, relevant to the proposed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mario.roccaro@ec.europa.eu</dc:creator>
  <cp:lastModifiedBy>C I O P</cp:lastModifiedBy>
  <cp:revision>2127</cp:revision>
  <cp:lastPrinted>2014-05-13T14:20:02Z</cp:lastPrinted>
  <dcterms:created xsi:type="dcterms:W3CDTF">2011-12-20T08:37:33Z</dcterms:created>
  <dcterms:modified xsi:type="dcterms:W3CDTF">2016-02-08T12:25:40Z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0x010100BA6825A5457E964C9F04450A9C8C82CB</vt:lpwstr>
  </property>
  <property fmtid="{D5CDD505-2E9C-101B-9397-08002B2CF9AE}" pid="3" name="_dlc_DocIdItemGuid">
    <vt:lpwstr>792ad810-21bc-4a4d-b27c-e41c9341a3f6</vt:lpwstr>
  </property>
</Properties>
</file>